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1B92D5-0369-46E3-BF06-6AF44CFC38E0}" v="1" dt="2026-02-18T20:53:10.4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22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ie Carling" userId="kMgOHpSzwo/QM94dhz78aN2hLJ8W273+Tspgg+TaZHY=" providerId="None" clId="Web-{FFF8B430-7D0A-48D6-B7CF-160D20982DF8}"/>
    <pc:docChg chg="modSld">
      <pc:chgData name="Jamie Carling" userId="kMgOHpSzwo/QM94dhz78aN2hLJ8W273+Tspgg+TaZHY=" providerId="None" clId="Web-{FFF8B430-7D0A-48D6-B7CF-160D20982DF8}" dt="2026-02-06T16:00:07.334" v="21" actId="20577"/>
      <pc:docMkLst>
        <pc:docMk/>
      </pc:docMkLst>
      <pc:sldChg chg="modSp">
        <pc:chgData name="Jamie Carling" userId="kMgOHpSzwo/QM94dhz78aN2hLJ8W273+Tspgg+TaZHY=" providerId="None" clId="Web-{FFF8B430-7D0A-48D6-B7CF-160D20982DF8}" dt="2026-02-06T16:00:07.334" v="21" actId="20577"/>
        <pc:sldMkLst>
          <pc:docMk/>
          <pc:sldMk cId="0" sldId="257"/>
        </pc:sldMkLst>
        <pc:spChg chg="mod">
          <ac:chgData name="Jamie Carling" userId="kMgOHpSzwo/QM94dhz78aN2hLJ8W273+Tspgg+TaZHY=" providerId="None" clId="Web-{FFF8B430-7D0A-48D6-B7CF-160D20982DF8}" dt="2026-02-06T16:00:07.334" v="21" actId="20577"/>
          <ac:spMkLst>
            <pc:docMk/>
            <pc:sldMk cId="0" sldId="257"/>
            <ac:spMk id="61" creationId="{00000000-0000-0000-0000-000000000000}"/>
          </ac:spMkLst>
        </pc:spChg>
      </pc:sldChg>
    </pc:docChg>
  </pc:docChgLst>
  <pc:docChgLst>
    <pc:chgData name="Michelle Hudson" userId="20193871399_tp_box_2" providerId="OAuth2" clId="{6FB3403A-7E74-4A97-AF60-ADC2623B4E69}"/>
    <pc:docChg chg="custSel addSld modSld">
      <pc:chgData name="Michelle Hudson" userId="20193871399_tp_box_2" providerId="OAuth2" clId="{6FB3403A-7E74-4A97-AF60-ADC2623B4E69}" dt="2026-02-18T20:53:11.062" v="63" actId="27636"/>
      <pc:docMkLst>
        <pc:docMk/>
      </pc:docMkLst>
      <pc:sldChg chg="modSp mod">
        <pc:chgData name="Michelle Hudson" userId="20193871399_tp_box_2" providerId="OAuth2" clId="{6FB3403A-7E74-4A97-AF60-ADC2623B4E69}" dt="2026-02-18T20:53:10.949" v="61" actId="27636"/>
        <pc:sldMkLst>
          <pc:docMk/>
          <pc:sldMk cId="0" sldId="257"/>
        </pc:sldMkLst>
        <pc:spChg chg="mod">
          <ac:chgData name="Michelle Hudson" userId="20193871399_tp_box_2" providerId="OAuth2" clId="{6FB3403A-7E74-4A97-AF60-ADC2623B4E69}" dt="2026-02-18T20:53:10.949" v="61" actId="27636"/>
          <ac:spMkLst>
            <pc:docMk/>
            <pc:sldMk cId="0" sldId="257"/>
            <ac:spMk id="60" creationId="{00000000-0000-0000-0000-000000000000}"/>
          </ac:spMkLst>
        </pc:spChg>
        <pc:spChg chg="mod">
          <ac:chgData name="Michelle Hudson" userId="20193871399_tp_box_2" providerId="OAuth2" clId="{6FB3403A-7E74-4A97-AF60-ADC2623B4E69}" dt="2026-02-18T02:05:54.118" v="26" actId="20577"/>
          <ac:spMkLst>
            <pc:docMk/>
            <pc:sldMk cId="0" sldId="257"/>
            <ac:spMk id="61" creationId="{00000000-0000-0000-0000-000000000000}"/>
          </ac:spMkLst>
        </pc:spChg>
      </pc:sldChg>
      <pc:sldChg chg="modSp mod">
        <pc:chgData name="Michelle Hudson" userId="20193871399_tp_box_2" providerId="OAuth2" clId="{6FB3403A-7E74-4A97-AF60-ADC2623B4E69}" dt="2026-02-18T20:53:11.044" v="62" actId="27636"/>
        <pc:sldMkLst>
          <pc:docMk/>
          <pc:sldMk cId="0" sldId="258"/>
        </pc:sldMkLst>
        <pc:spChg chg="mod">
          <ac:chgData name="Michelle Hudson" userId="20193871399_tp_box_2" providerId="OAuth2" clId="{6FB3403A-7E74-4A97-AF60-ADC2623B4E69}" dt="2026-02-18T20:53:11.044" v="62" actId="27636"/>
          <ac:spMkLst>
            <pc:docMk/>
            <pc:sldMk cId="0" sldId="258"/>
            <ac:spMk id="66" creationId="{00000000-0000-0000-0000-000000000000}"/>
          </ac:spMkLst>
        </pc:spChg>
        <pc:spChg chg="mod">
          <ac:chgData name="Michelle Hudson" userId="20193871399_tp_box_2" providerId="OAuth2" clId="{6FB3403A-7E74-4A97-AF60-ADC2623B4E69}" dt="2026-02-18T02:06:13.154" v="58" actId="27636"/>
          <ac:spMkLst>
            <pc:docMk/>
            <pc:sldMk cId="0" sldId="258"/>
            <ac:spMk id="67" creationId="{00000000-0000-0000-0000-000000000000}"/>
          </ac:spMkLst>
        </pc:spChg>
      </pc:sldChg>
      <pc:sldChg chg="modSp mod">
        <pc:chgData name="Michelle Hudson" userId="20193871399_tp_box_2" providerId="OAuth2" clId="{6FB3403A-7E74-4A97-AF60-ADC2623B4E69}" dt="2026-02-18T20:53:11.062" v="63" actId="27636"/>
        <pc:sldMkLst>
          <pc:docMk/>
          <pc:sldMk cId="0" sldId="259"/>
        </pc:sldMkLst>
        <pc:spChg chg="mod">
          <ac:chgData name="Michelle Hudson" userId="20193871399_tp_box_2" providerId="OAuth2" clId="{6FB3403A-7E74-4A97-AF60-ADC2623B4E69}" dt="2026-02-18T20:53:11.062" v="63" actId="27636"/>
          <ac:spMkLst>
            <pc:docMk/>
            <pc:sldMk cId="0" sldId="259"/>
            <ac:spMk id="72" creationId="{00000000-0000-0000-0000-000000000000}"/>
          </ac:spMkLst>
        </pc:spChg>
        <pc:spChg chg="mod">
          <ac:chgData name="Michelle Hudson" userId="20193871399_tp_box_2" providerId="OAuth2" clId="{6FB3403A-7E74-4A97-AF60-ADC2623B4E69}" dt="2026-02-18T02:05:04.602" v="2" actId="20577"/>
          <ac:spMkLst>
            <pc:docMk/>
            <pc:sldMk cId="0" sldId="259"/>
            <ac:spMk id="73" creationId="{00000000-0000-0000-0000-000000000000}"/>
          </ac:spMkLst>
        </pc:spChg>
      </pc:sldChg>
      <pc:sldChg chg="modSp mod">
        <pc:chgData name="Michelle Hudson" userId="20193871399_tp_box_2" providerId="OAuth2" clId="{6FB3403A-7E74-4A97-AF60-ADC2623B4E69}" dt="2026-02-18T02:06:48.294" v="59" actId="20577"/>
        <pc:sldMkLst>
          <pc:docMk/>
          <pc:sldMk cId="0" sldId="261"/>
        </pc:sldMkLst>
        <pc:spChg chg="mod">
          <ac:chgData name="Michelle Hudson" userId="20193871399_tp_box_2" providerId="OAuth2" clId="{6FB3403A-7E74-4A97-AF60-ADC2623B4E69}" dt="2026-02-18T02:06:48.294" v="59" actId="20577"/>
          <ac:spMkLst>
            <pc:docMk/>
            <pc:sldMk cId="0" sldId="261"/>
            <ac:spMk id="84" creationId="{00000000-0000-0000-0000-000000000000}"/>
          </ac:spMkLst>
        </pc:spChg>
      </pc:sldChg>
      <pc:sldChg chg="add">
        <pc:chgData name="Michelle Hudson" userId="20193871399_tp_box_2" providerId="OAuth2" clId="{6FB3403A-7E74-4A97-AF60-ADC2623B4E69}" dt="2026-02-18T20:53:10.406" v="60"/>
        <pc:sldMkLst>
          <pc:docMk/>
          <pc:sldMk cId="3086145131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bf6d83e6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bf6d83e6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bf6d83e68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bf6d83e68e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bf6d83e68e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bf6d83e68e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bf6d83e68e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bf6d83e68e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bc241311e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bc241311e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bc241311e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bc241311e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bc241311e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bc241311e9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bc241311e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bc241311e9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lM5ZUC3xII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lDWIBmsrCw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qDg_4qUVo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310025"/>
            <a:ext cx="8520600" cy="144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Metal Reactivity Lab Set-up 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Teacher Tips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922575"/>
            <a:ext cx="8520600" cy="21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1827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CHEM.3.2</a:t>
            </a:r>
            <a:endParaRPr sz="1050" b="1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927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1802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Analyze data</a:t>
            </a:r>
            <a:r>
              <a:rPr lang="en" sz="1802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to identify patterns that assist in making predictions of the outcomes of simple chemical reactions. Emphasize</a:t>
            </a:r>
            <a:r>
              <a:rPr lang="en" sz="1802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patterns</a:t>
            </a:r>
            <a:r>
              <a:rPr lang="en" sz="1802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based on the outermost electrons of atoms, trends in the periodic table, and knowledge of chemical properties.</a:t>
            </a:r>
            <a:endParaRPr sz="1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0" y="932260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45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230450" y="170000"/>
            <a:ext cx="8520600" cy="41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>
                <a:latin typeface="Comic Sans MS"/>
                <a:ea typeface="Comic Sans MS"/>
                <a:cs typeface="Comic Sans MS"/>
                <a:sym typeface="Comic Sans MS"/>
              </a:rPr>
              <a:t>Part 1: Anchor Phenomenon Set-Up (Teacher Demo)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193075" y="585200"/>
            <a:ext cx="8639400" cy="44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11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Goal: Create three visually identical "mystery gases" for the hook.</a:t>
            </a:r>
            <a:endParaRPr sz="1100" i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Materials Needed:</a:t>
            </a:r>
            <a:endParaRPr sz="11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290512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mic Sans MS"/>
              <a:buChar char="●"/>
            </a:pP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3 Erlenmeyer flasks or large test tubes (labeled A, B, C)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mic Sans MS"/>
              <a:buChar char="●"/>
            </a:pP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Rubber stoppers (loose fitting) or glass plates to cover mouths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0195">
              <a:buClr>
                <a:schemeClr val="dk1"/>
              </a:buClr>
              <a:buSzPct val="100000"/>
              <a:buFont typeface="Comic Sans MS"/>
              <a:buChar char="●"/>
            </a:pP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Wooden splints and a lighter/burner, or BBQ lighter, or tea candles 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</a:endParaRPr>
          </a:p>
          <a:p>
            <a:pPr marL="457200" lvl="0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Safety: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Goggles and a safety shield are recommended, especially for the H2 and O2 generation.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"Recipes" &amp; Instructions:</a:t>
            </a:r>
            <a:endParaRPr sz="11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290512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mic Sans MS"/>
              <a:buAutoNum type="arabicPeriod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Flask A: Hydrogen (H</a:t>
            </a:r>
            <a:r>
              <a:rPr lang="en" sz="1100" b="1" baseline="-25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) - The "Pop"</a:t>
            </a:r>
            <a:endParaRPr sz="11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Pre-load: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Add 2-3 pieces of 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Mossy Zinc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to the flask.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Action: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Add approx. 10-20mL of 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3M-6M Hydrochloric Acid (HCl)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Cover loosely for 30-60 seconds to let the gas displace the air. Light a splint and bring it to the mouth. </a:t>
            </a:r>
            <a:r>
              <a:rPr lang="en" sz="11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Expect a loud "bark" or pop.</a:t>
            </a:r>
            <a:endParaRPr sz="1100" i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mic Sans MS"/>
              <a:buAutoNum type="arabicPeriod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Flask B: Carbon Dioxide (CO</a:t>
            </a:r>
            <a:r>
              <a:rPr lang="en" sz="1100" b="1" baseline="-25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) - The "Extinguisher"</a:t>
            </a:r>
            <a:endParaRPr sz="11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Pre-load: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Add 1 scoop (approx. 5g) of 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Sodium Bicarbonate (Baking Soda)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Action: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Add approx. 20mL of 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Vinegar (Acetic Acid)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or dilute HCl.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This reaction froths rapidly. Wait for the bubbles to subside slightly. Insert a burning splint into the flask (don't touch the liquid). </a:t>
            </a:r>
            <a:r>
              <a:rPr lang="en" sz="11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flame should die immediately.</a:t>
            </a:r>
            <a:endParaRPr sz="1100" i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mic Sans MS"/>
              <a:buAutoNum type="arabicPeriod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Flask C: Oxygen (O</a:t>
            </a:r>
            <a:r>
              <a:rPr lang="en" sz="1100" b="1" baseline="-25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) - The "Reigniter"</a:t>
            </a:r>
            <a:endParaRPr sz="11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Pre-load: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Add a pinch of 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Manganese Dioxide (MnO</a:t>
            </a:r>
            <a:r>
              <a:rPr lang="en" sz="1100" b="1" baseline="-25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)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or Potassium Iodide (KI) as a catalyst. (Yeast also works, but is messier).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Action: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Pour in approx. 20mL of 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Hydrogen Peroxide (H</a:t>
            </a:r>
            <a:r>
              <a:rPr lang="en" sz="1100" b="1" baseline="-25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O</a:t>
            </a:r>
            <a:r>
              <a:rPr lang="en" sz="1100" b="1" baseline="-25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)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. (Drugstore 3% works, but salon-grade 6-12% is more dramatic).</a:t>
            </a:r>
            <a:endParaRPr sz="11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29051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Tip: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Light a splint, let it burn for a moment, then </a:t>
            </a:r>
            <a:r>
              <a:rPr lang="en" sz="11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blow it out</a:t>
            </a:r>
            <a:r>
              <a:rPr lang="en" sz="11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so it is a glowing red ember. Insert the glowing ember into the flask. </a:t>
            </a:r>
            <a:r>
              <a:rPr lang="en" sz="11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It should burst back into flame.</a:t>
            </a:r>
            <a:endParaRPr sz="7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230450" y="170000"/>
            <a:ext cx="8520600" cy="41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" sz="1300" b="1">
                <a:latin typeface="Comic Sans MS"/>
                <a:ea typeface="Comic Sans MS"/>
                <a:cs typeface="Comic Sans MS"/>
                <a:sym typeface="Comic Sans MS"/>
              </a:rPr>
              <a:t>Part 2: Student Reactivity Lab Set-Up (Teacher Prep)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193075" y="585200"/>
            <a:ext cx="8639400" cy="44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Goal: Students compare reactivity rates of different metals with acid. To save time and reduce waste, pre-load the metals.</a:t>
            </a:r>
            <a:endParaRPr sz="1500" i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Preparation Tips for the Teacher:</a:t>
            </a:r>
            <a:endParaRPr sz="15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238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Pre-Loading Strategy:</a:t>
            </a: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Place a small amount of each metal into the labeled test tubes before class. Students only need to grab the rack of tubes and add the acid.</a:t>
            </a:r>
            <a:endParaRPr sz="15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Acid Station:</a:t>
            </a: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Since you are using 3M-6M HCl, consider setting up a central dispensing station or providing small dropper bottles at student tables to prevent large spills. </a:t>
            </a:r>
            <a:r>
              <a:rPr lang="en" sz="15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Note: 6M is quite strong for general observations; ensure ventilation is good as acid fumes may accumulate.</a:t>
            </a:r>
            <a:endParaRPr sz="1500" i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"Iron Warning":</a:t>
            </a: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Iron filings often come with an oil coating to prevent rust. This oil blocks the acid from reaching the metal, resulting in a “no reaction” that confuses students.</a:t>
            </a:r>
            <a:endParaRPr sz="15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mic Sans MS"/>
              <a:buChar char="○"/>
            </a:pPr>
            <a:r>
              <a:rPr lang="en" sz="15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Quick Test:</a:t>
            </a: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Mix a pinch of your iron filings with a small amount of Copper Sulfate (CuSO</a:t>
            </a:r>
            <a:r>
              <a:rPr lang="en" sz="1500" baseline="-25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) solution. If the iron turns copper-colored almost immediately, it is clean and reactive. If not, the oil is blocking it, and you may need to rinse the filings with acetone or use steel wool instead.</a:t>
            </a:r>
            <a:endParaRPr sz="15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mic Sans MS"/>
              <a:buChar char="●"/>
            </a:pPr>
            <a:r>
              <a:rPr lang="en" sz="15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Grease pencils</a:t>
            </a: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are nice to use for labeling, it washes off easily. </a:t>
            </a:r>
            <a:endParaRPr sz="15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230450" y="36300"/>
            <a:ext cx="8520600" cy="41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" sz="1400" b="1">
                <a:latin typeface="Comic Sans MS"/>
                <a:ea typeface="Comic Sans MS"/>
                <a:cs typeface="Comic Sans MS"/>
                <a:sym typeface="Comic Sans MS"/>
              </a:rPr>
              <a:t>Part 3: Student Station Set-Up Instructions (Per Group):</a:t>
            </a:r>
            <a:endParaRPr sz="29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125825" y="526925"/>
            <a:ext cx="8918400" cy="45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1. The Metals (Pre-loaded in Test Tubes):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Ensure the "chunk" size is relatively consistent, but note the surface area differences.</a:t>
            </a:r>
            <a:endParaRPr sz="14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Tube 1: Magnesium (Mg)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en" sz="14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ribbon (cut into 1cm pieces).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Reactions are vigorous/hot.</a:t>
            </a:r>
            <a:endParaRPr sz="14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Tube 2: Zinc (Zn)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en" sz="14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mossy zinc or granules.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Good steady bubbles.</a:t>
            </a:r>
            <a:endParaRPr sz="14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Tube 3: Iron (Fe)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en" sz="14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filings or steel wool.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(See warning above).</a:t>
            </a:r>
            <a:endParaRPr sz="14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Tube 4: Copper (Cu)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en" sz="14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shot, turnings, or wire.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(Used as a control—should show no reaction with HCl).</a:t>
            </a:r>
            <a:endParaRPr sz="14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Tube 5: Aluminum (Al)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en" sz="14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foil or shot.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Note: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Al has an oxide coating. It may take a minute of "doing nothing" before the acid eats through the coating, and the reaction suddenly starts vigorously. Tell students to be patient!</a:t>
            </a:r>
            <a:endParaRPr sz="14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Tube 6: Calcium (Ca)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en" sz="14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turnings.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Warning: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Calcium reacts </a:t>
            </a:r>
            <a:r>
              <a:rPr lang="en" sz="14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very</a:t>
            </a:r>
            <a:r>
              <a:rPr lang="en" sz="14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violently with acid. Use a very small piece, or consider having students do this one with water only, as listed in your slides.</a:t>
            </a:r>
            <a:endParaRPr sz="14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2. The Reaction:</a:t>
            </a:r>
            <a:endParaRPr sz="14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31800" indent="-285750">
              <a:lnSpc>
                <a:spcPct val="105000"/>
              </a:lnSpc>
              <a:spcBef>
                <a:spcPts val="1200"/>
              </a:spcBef>
              <a:buClr>
                <a:schemeClr val="dk1"/>
              </a:buClr>
              <a:buSzPts val="1300"/>
            </a:pPr>
            <a:r>
              <a:rPr lang="en" sz="13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Instruct students to add enough acid to completely cover the metal by about 1 cm depth.</a:t>
            </a:r>
            <a:endParaRPr sz="13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11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Surface Area Note:</a:t>
            </a:r>
            <a:r>
              <a:rPr lang="en" sz="13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Remind students that powders (like Iron filings) have massive surface area compared to ribbons or mossy chunks. They should look for </a:t>
            </a:r>
            <a:r>
              <a:rPr lang="en" sz="1300" i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instant</a:t>
            </a:r>
            <a:r>
              <a:rPr lang="en" sz="13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reaction speed vs. sustained bubbling when comparing.</a:t>
            </a:r>
            <a:endParaRPr sz="1700" i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477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Tips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366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Comic Sans MS"/>
              <a:buChar char="●"/>
            </a:pP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3M HCl works and is recommended for the lab. It does take a little more time for some elements. </a:t>
            </a:r>
            <a:endParaRPr sz="15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Comic Sans MS"/>
              <a:buChar char="●"/>
            </a:pP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a larger test tube that can go over the top of the one with the metal. The H</a:t>
            </a:r>
            <a:r>
              <a:rPr lang="en" sz="1500" baseline="-25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gas will rise and be captured better.  </a:t>
            </a:r>
            <a:endParaRPr sz="15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sz="15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Small pieces of aluminium foil will work, but it will take longer due to the film they use. </a:t>
            </a:r>
            <a:r>
              <a:rPr lang="en" sz="2000" dirty="0">
                <a:solidFill>
                  <a:schemeClr val="dk1"/>
                </a:solidFill>
              </a:rPr>
              <a:t> 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8400" y="1136450"/>
            <a:ext cx="3153900" cy="3168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9" title="January 28, 2026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900" y="204500"/>
            <a:ext cx="8333025" cy="468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0" title="January 28, 2026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8467600" cy="476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With Lithium and Sodium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01" name="Google Shape;101;p21" title="January 28, 2026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2650" y="1162275"/>
            <a:ext cx="6588400" cy="370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1005</Words>
  <Application>Microsoft Office PowerPoint</Application>
  <PresentationFormat>On-screen Show (16:9)</PresentationFormat>
  <Paragraphs>50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Comic Sans MS</vt:lpstr>
      <vt:lpstr>Simple Light</vt:lpstr>
      <vt:lpstr>Metal Reactivity Lab Set-up  Teacher Tips</vt:lpstr>
      <vt:lpstr>Part 1: Anchor Phenomenon Set-Up (Teacher Demo)</vt:lpstr>
      <vt:lpstr>Part 2: Student Reactivity Lab Set-Up (Teacher Prep)</vt:lpstr>
      <vt:lpstr>Part 3: Student Station Set-Up Instructions (Per Group):</vt:lpstr>
      <vt:lpstr>PowerPoint Presentation</vt:lpstr>
      <vt:lpstr>Tips</vt:lpstr>
      <vt:lpstr>PowerPoint Presentation</vt:lpstr>
      <vt:lpstr>PowerPoint Presentation</vt:lpstr>
      <vt:lpstr>With Lithium and Sodium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Michelle Hudson</cp:lastModifiedBy>
  <cp:revision>4</cp:revision>
  <dcterms:modified xsi:type="dcterms:W3CDTF">2026-02-18T20:53:21Z</dcterms:modified>
</cp:coreProperties>
</file>