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2" r:id="rId16"/>
    <p:sldId id="270" r:id="rId17"/>
    <p:sldId id="271" r:id="rId1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D4FE06-C888-414E-BDFF-BC52B5FD1600}" v="4" dt="2026-04-14T21:46:02.7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9" d="100"/>
          <a:sy n="99" d="100"/>
        </p:scale>
        <p:origin x="226" y="7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chelle Hudson" userId="20193871399_tp_box_2" providerId="OAuth2" clId="{6FB3403A-7E74-4A97-AF60-ADC2623B4E69}"/>
    <pc:docChg chg="undo custSel addSld modSld">
      <pc:chgData name="Michelle Hudson" userId="20193871399_tp_box_2" providerId="OAuth2" clId="{6FB3403A-7E74-4A97-AF60-ADC2623B4E69}" dt="2026-04-14T21:50:55.712" v="1424" actId="13926"/>
      <pc:docMkLst>
        <pc:docMk/>
      </pc:docMkLst>
      <pc:sldChg chg="modSp mod">
        <pc:chgData name="Michelle Hudson" userId="20193871399_tp_box_2" providerId="OAuth2" clId="{6FB3403A-7E74-4A97-AF60-ADC2623B4E69}" dt="2026-04-14T21:35:49.142" v="123" actId="20577"/>
        <pc:sldMkLst>
          <pc:docMk/>
          <pc:sldMk cId="0" sldId="257"/>
        </pc:sldMkLst>
        <pc:spChg chg="mod">
          <ac:chgData name="Michelle Hudson" userId="20193871399_tp_box_2" providerId="OAuth2" clId="{6FB3403A-7E74-4A97-AF60-ADC2623B4E69}" dt="2026-04-14T21:35:49.142" v="123" actId="20577"/>
          <ac:spMkLst>
            <pc:docMk/>
            <pc:sldMk cId="0" sldId="257"/>
            <ac:spMk id="61" creationId="{00000000-0000-0000-0000-000000000000}"/>
          </ac:spMkLst>
        </pc:spChg>
      </pc:sldChg>
      <pc:sldChg chg="modSp mod modNotesTx">
        <pc:chgData name="Michelle Hudson" userId="20193871399_tp_box_2" providerId="OAuth2" clId="{6FB3403A-7E74-4A97-AF60-ADC2623B4E69}" dt="2026-04-14T21:36:24.227" v="232" actId="20577"/>
        <pc:sldMkLst>
          <pc:docMk/>
          <pc:sldMk cId="0" sldId="258"/>
        </pc:sldMkLst>
        <pc:spChg chg="mod">
          <ac:chgData name="Michelle Hudson" userId="20193871399_tp_box_2" providerId="OAuth2" clId="{6FB3403A-7E74-4A97-AF60-ADC2623B4E69}" dt="2026-04-14T21:36:09.853" v="169" actId="20577"/>
          <ac:spMkLst>
            <pc:docMk/>
            <pc:sldMk cId="0" sldId="258"/>
            <ac:spMk id="67" creationId="{00000000-0000-0000-0000-000000000000}"/>
          </ac:spMkLst>
        </pc:spChg>
      </pc:sldChg>
      <pc:sldChg chg="modSp mod">
        <pc:chgData name="Michelle Hudson" userId="20193871399_tp_box_2" providerId="OAuth2" clId="{6FB3403A-7E74-4A97-AF60-ADC2623B4E69}" dt="2026-04-14T21:37:11.616" v="330" actId="20577"/>
        <pc:sldMkLst>
          <pc:docMk/>
          <pc:sldMk cId="0" sldId="259"/>
        </pc:sldMkLst>
        <pc:spChg chg="mod">
          <ac:chgData name="Michelle Hudson" userId="20193871399_tp_box_2" providerId="OAuth2" clId="{6FB3403A-7E74-4A97-AF60-ADC2623B4E69}" dt="2026-04-14T21:37:11.616" v="330" actId="20577"/>
          <ac:spMkLst>
            <pc:docMk/>
            <pc:sldMk cId="0" sldId="259"/>
            <ac:spMk id="74" creationId="{00000000-0000-0000-0000-000000000000}"/>
          </ac:spMkLst>
        </pc:spChg>
      </pc:sldChg>
      <pc:sldChg chg="addSp modSp mod">
        <pc:chgData name="Michelle Hudson" userId="20193871399_tp_box_2" providerId="OAuth2" clId="{6FB3403A-7E74-4A97-AF60-ADC2623B4E69}" dt="2026-04-14T21:39:24.388" v="432" actId="14100"/>
        <pc:sldMkLst>
          <pc:docMk/>
          <pc:sldMk cId="0" sldId="260"/>
        </pc:sldMkLst>
        <pc:spChg chg="add mod">
          <ac:chgData name="Michelle Hudson" userId="20193871399_tp_box_2" providerId="OAuth2" clId="{6FB3403A-7E74-4A97-AF60-ADC2623B4E69}" dt="2026-04-14T21:39:24.388" v="432" actId="14100"/>
          <ac:spMkLst>
            <pc:docMk/>
            <pc:sldMk cId="0" sldId="260"/>
            <ac:spMk id="2" creationId="{DACFEAE9-60A2-E3C7-9899-9979694B9F00}"/>
          </ac:spMkLst>
        </pc:spChg>
        <pc:spChg chg="mod">
          <ac:chgData name="Michelle Hudson" userId="20193871399_tp_box_2" providerId="OAuth2" clId="{6FB3403A-7E74-4A97-AF60-ADC2623B4E69}" dt="2026-04-14T21:38:23.720" v="420" actId="20577"/>
          <ac:spMkLst>
            <pc:docMk/>
            <pc:sldMk cId="0" sldId="260"/>
            <ac:spMk id="79" creationId="{00000000-0000-0000-0000-000000000000}"/>
          </ac:spMkLst>
        </pc:spChg>
        <pc:picChg chg="mod">
          <ac:chgData name="Michelle Hudson" userId="20193871399_tp_box_2" providerId="OAuth2" clId="{6FB3403A-7E74-4A97-AF60-ADC2623B4E69}" dt="2026-04-14T21:38:16.079" v="418" actId="1076"/>
          <ac:picMkLst>
            <pc:docMk/>
            <pc:sldMk cId="0" sldId="260"/>
            <ac:picMk id="80" creationId="{00000000-0000-0000-0000-000000000000}"/>
          </ac:picMkLst>
        </pc:picChg>
      </pc:sldChg>
      <pc:sldChg chg="modSp mod">
        <pc:chgData name="Michelle Hudson" userId="20193871399_tp_box_2" providerId="OAuth2" clId="{6FB3403A-7E74-4A97-AF60-ADC2623B4E69}" dt="2026-04-14T21:39:46.343" v="473" actId="14100"/>
        <pc:sldMkLst>
          <pc:docMk/>
          <pc:sldMk cId="0" sldId="261"/>
        </pc:sldMkLst>
        <pc:spChg chg="mod">
          <ac:chgData name="Michelle Hudson" userId="20193871399_tp_box_2" providerId="OAuth2" clId="{6FB3403A-7E74-4A97-AF60-ADC2623B4E69}" dt="2026-04-14T21:39:46.343" v="473" actId="14100"/>
          <ac:spMkLst>
            <pc:docMk/>
            <pc:sldMk cId="0" sldId="261"/>
            <ac:spMk id="85" creationId="{00000000-0000-0000-0000-000000000000}"/>
          </ac:spMkLst>
        </pc:spChg>
      </pc:sldChg>
      <pc:sldChg chg="addSp modSp mod">
        <pc:chgData name="Michelle Hudson" userId="20193871399_tp_box_2" providerId="OAuth2" clId="{6FB3403A-7E74-4A97-AF60-ADC2623B4E69}" dt="2026-04-14T21:41:11.303" v="559" actId="1076"/>
        <pc:sldMkLst>
          <pc:docMk/>
          <pc:sldMk cId="0" sldId="262"/>
        </pc:sldMkLst>
        <pc:spChg chg="add mod">
          <ac:chgData name="Michelle Hudson" userId="20193871399_tp_box_2" providerId="OAuth2" clId="{6FB3403A-7E74-4A97-AF60-ADC2623B4E69}" dt="2026-04-14T21:41:11.303" v="559" actId="1076"/>
          <ac:spMkLst>
            <pc:docMk/>
            <pc:sldMk cId="0" sldId="262"/>
            <ac:spMk id="2" creationId="{DDFEDDD8-EF3F-868D-5154-FC81C9C1DE07}"/>
          </ac:spMkLst>
        </pc:spChg>
        <pc:grpChg chg="mod">
          <ac:chgData name="Michelle Hudson" userId="20193871399_tp_box_2" providerId="OAuth2" clId="{6FB3403A-7E74-4A97-AF60-ADC2623B4E69}" dt="2026-04-14T21:40:22.744" v="547" actId="14100"/>
          <ac:grpSpMkLst>
            <pc:docMk/>
            <pc:sldMk cId="0" sldId="262"/>
            <ac:grpSpMk id="93" creationId="{00000000-0000-0000-0000-000000000000}"/>
          </ac:grpSpMkLst>
        </pc:grpChg>
      </pc:sldChg>
      <pc:sldChg chg="modSp mod">
        <pc:chgData name="Michelle Hudson" userId="20193871399_tp_box_2" providerId="OAuth2" clId="{6FB3403A-7E74-4A97-AF60-ADC2623B4E69}" dt="2026-04-14T21:41:36.974" v="629" actId="20577"/>
        <pc:sldMkLst>
          <pc:docMk/>
          <pc:sldMk cId="0" sldId="263"/>
        </pc:sldMkLst>
        <pc:spChg chg="mod">
          <ac:chgData name="Michelle Hudson" userId="20193871399_tp_box_2" providerId="OAuth2" clId="{6FB3403A-7E74-4A97-AF60-ADC2623B4E69}" dt="2026-04-14T21:41:36.974" v="629" actId="20577"/>
          <ac:spMkLst>
            <pc:docMk/>
            <pc:sldMk cId="0" sldId="263"/>
            <ac:spMk id="101" creationId="{00000000-0000-0000-0000-000000000000}"/>
          </ac:spMkLst>
        </pc:spChg>
      </pc:sldChg>
      <pc:sldChg chg="delSp modSp mod">
        <pc:chgData name="Michelle Hudson" userId="20193871399_tp_box_2" providerId="OAuth2" clId="{6FB3403A-7E74-4A97-AF60-ADC2623B4E69}" dt="2026-04-14T21:43:16.611" v="767" actId="14100"/>
        <pc:sldMkLst>
          <pc:docMk/>
          <pc:sldMk cId="0" sldId="264"/>
        </pc:sldMkLst>
        <pc:spChg chg="mod">
          <ac:chgData name="Michelle Hudson" userId="20193871399_tp_box_2" providerId="OAuth2" clId="{6FB3403A-7E74-4A97-AF60-ADC2623B4E69}" dt="2026-04-14T21:43:04.467" v="762" actId="1076"/>
          <ac:spMkLst>
            <pc:docMk/>
            <pc:sldMk cId="0" sldId="264"/>
            <ac:spMk id="107" creationId="{00000000-0000-0000-0000-000000000000}"/>
          </ac:spMkLst>
        </pc:spChg>
        <pc:spChg chg="del">
          <ac:chgData name="Michelle Hudson" userId="20193871399_tp_box_2" providerId="OAuth2" clId="{6FB3403A-7E74-4A97-AF60-ADC2623B4E69}" dt="2026-04-14T21:43:00.248" v="761" actId="478"/>
          <ac:spMkLst>
            <pc:docMk/>
            <pc:sldMk cId="0" sldId="264"/>
            <ac:spMk id="108" creationId="{00000000-0000-0000-0000-000000000000}"/>
          </ac:spMkLst>
        </pc:spChg>
        <pc:spChg chg="mod">
          <ac:chgData name="Michelle Hudson" userId="20193871399_tp_box_2" providerId="OAuth2" clId="{6FB3403A-7E74-4A97-AF60-ADC2623B4E69}" dt="2026-04-14T21:43:16.611" v="767" actId="14100"/>
          <ac:spMkLst>
            <pc:docMk/>
            <pc:sldMk cId="0" sldId="264"/>
            <ac:spMk id="110" creationId="{00000000-0000-0000-0000-000000000000}"/>
          </ac:spMkLst>
        </pc:spChg>
        <pc:picChg chg="mod">
          <ac:chgData name="Michelle Hudson" userId="20193871399_tp_box_2" providerId="OAuth2" clId="{6FB3403A-7E74-4A97-AF60-ADC2623B4E69}" dt="2026-04-14T21:43:08.697" v="763" actId="1076"/>
          <ac:picMkLst>
            <pc:docMk/>
            <pc:sldMk cId="0" sldId="264"/>
            <ac:picMk id="109" creationId="{00000000-0000-0000-0000-000000000000}"/>
          </ac:picMkLst>
        </pc:picChg>
      </pc:sldChg>
      <pc:sldChg chg="modSp mod">
        <pc:chgData name="Michelle Hudson" userId="20193871399_tp_box_2" providerId="OAuth2" clId="{6FB3403A-7E74-4A97-AF60-ADC2623B4E69}" dt="2026-04-14T21:44:21.524" v="812" actId="1076"/>
        <pc:sldMkLst>
          <pc:docMk/>
          <pc:sldMk cId="0" sldId="265"/>
        </pc:sldMkLst>
        <pc:spChg chg="mod">
          <ac:chgData name="Michelle Hudson" userId="20193871399_tp_box_2" providerId="OAuth2" clId="{6FB3403A-7E74-4A97-AF60-ADC2623B4E69}" dt="2026-04-14T21:44:08.192" v="809" actId="20577"/>
          <ac:spMkLst>
            <pc:docMk/>
            <pc:sldMk cId="0" sldId="265"/>
            <ac:spMk id="116" creationId="{00000000-0000-0000-0000-000000000000}"/>
          </ac:spMkLst>
        </pc:spChg>
        <pc:picChg chg="mod">
          <ac:chgData name="Michelle Hudson" userId="20193871399_tp_box_2" providerId="OAuth2" clId="{6FB3403A-7E74-4A97-AF60-ADC2623B4E69}" dt="2026-04-14T21:44:21.524" v="812" actId="1076"/>
          <ac:picMkLst>
            <pc:docMk/>
            <pc:sldMk cId="0" sldId="265"/>
            <ac:picMk id="117" creationId="{00000000-0000-0000-0000-000000000000}"/>
          </ac:picMkLst>
        </pc:picChg>
      </pc:sldChg>
      <pc:sldChg chg="addSp modSp mod modNotes">
        <pc:chgData name="Michelle Hudson" userId="20193871399_tp_box_2" providerId="OAuth2" clId="{6FB3403A-7E74-4A97-AF60-ADC2623B4E69}" dt="2026-04-14T21:46:30.550" v="882" actId="1076"/>
        <pc:sldMkLst>
          <pc:docMk/>
          <pc:sldMk cId="0" sldId="267"/>
        </pc:sldMkLst>
        <pc:spChg chg="add mod">
          <ac:chgData name="Michelle Hudson" userId="20193871399_tp_box_2" providerId="OAuth2" clId="{6FB3403A-7E74-4A97-AF60-ADC2623B4E69}" dt="2026-04-14T21:46:30.550" v="882" actId="1076"/>
          <ac:spMkLst>
            <pc:docMk/>
            <pc:sldMk cId="0" sldId="267"/>
            <ac:spMk id="2" creationId="{DBC16A6B-AD86-563C-2A3A-CF50F7E4BE9F}"/>
          </ac:spMkLst>
        </pc:spChg>
      </pc:sldChg>
      <pc:sldChg chg="modSp mod">
        <pc:chgData name="Michelle Hudson" userId="20193871399_tp_box_2" providerId="OAuth2" clId="{6FB3403A-7E74-4A97-AF60-ADC2623B4E69}" dt="2026-04-14T21:47:17.024" v="996" actId="6549"/>
        <pc:sldMkLst>
          <pc:docMk/>
          <pc:sldMk cId="0" sldId="269"/>
        </pc:sldMkLst>
        <pc:spChg chg="mod">
          <ac:chgData name="Michelle Hudson" userId="20193871399_tp_box_2" providerId="OAuth2" clId="{6FB3403A-7E74-4A97-AF60-ADC2623B4E69}" dt="2026-04-14T21:47:17.024" v="996" actId="6549"/>
          <ac:spMkLst>
            <pc:docMk/>
            <pc:sldMk cId="0" sldId="269"/>
            <ac:spMk id="143" creationId="{00000000-0000-0000-0000-000000000000}"/>
          </ac:spMkLst>
        </pc:spChg>
      </pc:sldChg>
      <pc:sldChg chg="modSp mod">
        <pc:chgData name="Michelle Hudson" userId="20193871399_tp_box_2" providerId="OAuth2" clId="{6FB3403A-7E74-4A97-AF60-ADC2623B4E69}" dt="2026-04-14T21:49:43.235" v="1269" actId="20577"/>
        <pc:sldMkLst>
          <pc:docMk/>
          <pc:sldMk cId="0" sldId="270"/>
        </pc:sldMkLst>
        <pc:spChg chg="mod">
          <ac:chgData name="Michelle Hudson" userId="20193871399_tp_box_2" providerId="OAuth2" clId="{6FB3403A-7E74-4A97-AF60-ADC2623B4E69}" dt="2026-04-14T21:49:43.235" v="1269" actId="20577"/>
          <ac:spMkLst>
            <pc:docMk/>
            <pc:sldMk cId="0" sldId="270"/>
            <ac:spMk id="148" creationId="{00000000-0000-0000-0000-000000000000}"/>
          </ac:spMkLst>
        </pc:spChg>
      </pc:sldChg>
      <pc:sldChg chg="modSp new mod">
        <pc:chgData name="Michelle Hudson" userId="20193871399_tp_box_2" providerId="OAuth2" clId="{6FB3403A-7E74-4A97-AF60-ADC2623B4E69}" dt="2026-04-14T21:50:55.712" v="1424" actId="13926"/>
        <pc:sldMkLst>
          <pc:docMk/>
          <pc:sldMk cId="1774183731" sldId="272"/>
        </pc:sldMkLst>
        <pc:spChg chg="mod">
          <ac:chgData name="Michelle Hudson" userId="20193871399_tp_box_2" providerId="OAuth2" clId="{6FB3403A-7E74-4A97-AF60-ADC2623B4E69}" dt="2026-04-14T21:50:10.066" v="1296" actId="13926"/>
          <ac:spMkLst>
            <pc:docMk/>
            <pc:sldMk cId="1774183731" sldId="272"/>
            <ac:spMk id="2" creationId="{12CE2D0B-B5DB-59F4-0180-D7C047E8046B}"/>
          </ac:spMkLst>
        </pc:spChg>
        <pc:spChg chg="mod">
          <ac:chgData name="Michelle Hudson" userId="20193871399_tp_box_2" providerId="OAuth2" clId="{6FB3403A-7E74-4A97-AF60-ADC2623B4E69}" dt="2026-04-14T21:50:55.712" v="1424" actId="13926"/>
          <ac:spMkLst>
            <pc:docMk/>
            <pc:sldMk cId="1774183731" sldId="272"/>
            <ac:spMk id="3" creationId="{44337A57-0930-4DB1-A74B-32B1A3A2A98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a81391ebbb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a81391ebbb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3a8cf721526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3a8cf721526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3b69e40e60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3b69e40e60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a8cf721526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3a8cf721526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https://www.youtube.com/watch?v=XNc6qwkLTUs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3badd8cbfba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3badd8cbfb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3a8cf721526_1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3a8cf721526_1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3a81391ebb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3a81391ebb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3a81737936f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3a81737936f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Teacher: Look for students noticing paths that match currents</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3badd8cbfb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3badd8cbfb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3a81391ebbb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3a81391ebbb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a81737936f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a81737936f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3a81391ebbb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3a81391ebbb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3a8cf721526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3a8cf721526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3a81391ebbb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3a81391ebbb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3">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youtube.com/watch?v=H40cV8Qrrjg"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9.jp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www.youtube.com/watch?v=XNc6qwkLTUs"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2.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11.xml"/><Relationship Id="rId5" Type="http://schemas.openxmlformats.org/officeDocument/2006/relationships/image" Target="../media/image14.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youtube.com/watch?v=J_7c2y04FtA"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457200" lvl="0" indent="0" algn="l" rtl="0">
              <a:lnSpc>
                <a:spcPct val="115000"/>
              </a:lnSpc>
              <a:spcBef>
                <a:spcPts val="1500"/>
              </a:spcBef>
              <a:spcAft>
                <a:spcPts val="0"/>
              </a:spcAft>
              <a:buNone/>
            </a:pPr>
            <a:endParaRPr sz="1150">
              <a:highlight>
                <a:srgbClr val="FCFBFB"/>
              </a:highlight>
            </a:endParaRPr>
          </a:p>
          <a:p>
            <a:pPr marL="0" lvl="0" indent="0" algn="ctr" rtl="0">
              <a:spcBef>
                <a:spcPts val="2400"/>
              </a:spcBef>
              <a:spcAft>
                <a:spcPts val="0"/>
              </a:spcAft>
              <a:buNone/>
            </a:pPr>
            <a:r>
              <a:rPr lang="en"/>
              <a:t>Riding the Currents</a:t>
            </a:r>
            <a:endParaRPr/>
          </a:p>
        </p:txBody>
      </p:sp>
      <p:sp>
        <p:nvSpPr>
          <p:cNvPr id="55" name="Google Shape;55;p13"/>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b="1">
                <a:solidFill>
                  <a:schemeClr val="lt1"/>
                </a:solidFill>
              </a:rPr>
              <a:t>Patterns of Matter and Energy in Ocean Current</a:t>
            </a:r>
            <a:endParaRPr b="1">
              <a:solidFill>
                <a:schemeClr val="l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2"/>
          <p:cNvSpPr txBox="1">
            <a:spLocks noGrp="1"/>
          </p:cNvSpPr>
          <p:nvPr>
            <p:ph type="title"/>
          </p:nvPr>
        </p:nvSpPr>
        <p:spPr>
          <a:xfrm>
            <a:off x="311700" y="2102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solidFill>
                  <a:srgbClr val="00FF00"/>
                </a:solidFill>
              </a:rPr>
              <a:t>UPWELLING DEMO</a:t>
            </a:r>
            <a:endParaRPr>
              <a:solidFill>
                <a:srgbClr val="00FF00"/>
              </a:solidFill>
            </a:endParaRPr>
          </a:p>
        </p:txBody>
      </p:sp>
      <p:sp>
        <p:nvSpPr>
          <p:cNvPr id="116" name="Google Shape;116;p22"/>
          <p:cNvSpPr txBox="1">
            <a:spLocks noGrp="1"/>
          </p:cNvSpPr>
          <p:nvPr>
            <p:ph type="body" idx="1"/>
          </p:nvPr>
        </p:nvSpPr>
        <p:spPr>
          <a:xfrm>
            <a:off x="311700" y="702550"/>
            <a:ext cx="8520600" cy="386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dirty="0">
                <a:solidFill>
                  <a:srgbClr val="000000"/>
                </a:solidFill>
                <a:highlight>
                  <a:srgbClr val="C9DAF8"/>
                </a:highlight>
              </a:rPr>
              <a:t>Write your observations and explain it in your own words</a:t>
            </a:r>
            <a:endParaRPr dirty="0">
              <a:solidFill>
                <a:srgbClr val="000000"/>
              </a:solidFill>
              <a:highlight>
                <a:srgbClr val="C9DAF8"/>
              </a:highlight>
            </a:endParaRPr>
          </a:p>
          <a:p>
            <a:pPr marL="0" lvl="0" indent="0" algn="l" rtl="0">
              <a:spcBef>
                <a:spcPts val="1200"/>
              </a:spcBef>
              <a:spcAft>
                <a:spcPts val="0"/>
              </a:spcAft>
              <a:buNone/>
            </a:pPr>
            <a:r>
              <a:rPr lang="en" dirty="0">
                <a:solidFill>
                  <a:srgbClr val="000000"/>
                </a:solidFill>
                <a:highlight>
                  <a:srgbClr val="C9DAF8"/>
                </a:highlight>
              </a:rPr>
              <a:t>What is causing the water to move upward?</a:t>
            </a:r>
          </a:p>
          <a:p>
            <a:pPr marL="0" lvl="0" indent="0" algn="l" rtl="0">
              <a:spcBef>
                <a:spcPts val="1200"/>
              </a:spcBef>
              <a:spcAft>
                <a:spcPts val="0"/>
              </a:spcAft>
              <a:buNone/>
            </a:pPr>
            <a:r>
              <a:rPr lang="en" dirty="0">
                <a:solidFill>
                  <a:srgbClr val="000000"/>
                </a:solidFill>
                <a:highlight>
                  <a:srgbClr val="C9DAF8"/>
                </a:highlight>
              </a:rPr>
              <a:t>Why is upwelling important to other living things?</a:t>
            </a:r>
            <a:endParaRPr dirty="0">
              <a:solidFill>
                <a:srgbClr val="000000"/>
              </a:solidFill>
              <a:highlight>
                <a:srgbClr val="C9DAF8"/>
              </a:highlight>
            </a:endParaRPr>
          </a:p>
          <a:p>
            <a:pPr marL="0" lvl="0" indent="0" algn="l" rtl="0">
              <a:spcBef>
                <a:spcPts val="1200"/>
              </a:spcBef>
              <a:spcAft>
                <a:spcPts val="1200"/>
              </a:spcAft>
              <a:buNone/>
            </a:pPr>
            <a:r>
              <a:rPr lang="en" dirty="0">
                <a:solidFill>
                  <a:srgbClr val="000000"/>
                </a:solidFill>
                <a:highlight>
                  <a:srgbClr val="C9DAF8"/>
                </a:highlight>
              </a:rPr>
              <a:t>How does this relate to the patterns you made with the shark, turtle, and currents?</a:t>
            </a:r>
            <a:endParaRPr dirty="0">
              <a:solidFill>
                <a:srgbClr val="000000"/>
              </a:solidFill>
              <a:highlight>
                <a:srgbClr val="C9DAF8"/>
              </a:highlight>
            </a:endParaRPr>
          </a:p>
        </p:txBody>
      </p:sp>
      <p:pic>
        <p:nvPicPr>
          <p:cNvPr id="117" name="Google Shape;117;p22" descr="Upwelling is a process that involves cold, nutrient-rich water being brought up to the surface. Learn how water movement happens in the ocean at cimioutdoored.org/upwelling" title="Upwelling: Movement in the Ocean">
            <a:hlinkClick r:id="rId3"/>
          </p:cNvPr>
          <p:cNvPicPr preferRelativeResize="0"/>
          <p:nvPr/>
        </p:nvPicPr>
        <p:blipFill>
          <a:blip r:embed="rId4">
            <a:alphaModFix/>
          </a:blip>
          <a:stretch>
            <a:fillRect/>
          </a:stretch>
        </p:blipFill>
        <p:spPr>
          <a:xfrm>
            <a:off x="1929539" y="2560075"/>
            <a:ext cx="4338033" cy="2501200"/>
          </a:xfrm>
          <a:prstGeom prst="rect">
            <a:avLst/>
          </a:prstGeom>
          <a:noFill/>
          <a:ln>
            <a:noFill/>
          </a:ln>
        </p:spPr>
      </p:pic>
      <p:sp>
        <p:nvSpPr>
          <p:cNvPr id="118" name="Google Shape;118;p22"/>
          <p:cNvSpPr txBox="1"/>
          <p:nvPr/>
        </p:nvSpPr>
        <p:spPr>
          <a:xfrm>
            <a:off x="4689600" y="2560075"/>
            <a:ext cx="44733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a:solidFill>
                <a:schemeClr val="dk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fade">
                                      <p:cBhvr>
                                        <p:cTn id="7" dur="10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endParaRPr/>
          </a:p>
        </p:txBody>
      </p:sp>
      <p:sp>
        <p:nvSpPr>
          <p:cNvPr id="124" name="Google Shape;124;p2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125" name="Google Shape;125;p23"/>
          <p:cNvPicPr preferRelativeResize="0"/>
          <p:nvPr/>
        </p:nvPicPr>
        <p:blipFill>
          <a:blip r:embed="rId3">
            <a:alphaModFix/>
          </a:blip>
          <a:stretch>
            <a:fillRect/>
          </a:stretch>
        </p:blipFill>
        <p:spPr>
          <a:xfrm>
            <a:off x="0" y="781050"/>
            <a:ext cx="9144000" cy="35814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24"/>
          <p:cNvSpPr txBox="1">
            <a:spLocks noGrp="1"/>
          </p:cNvSpPr>
          <p:nvPr>
            <p:ph type="title"/>
          </p:nvPr>
        </p:nvSpPr>
        <p:spPr>
          <a:xfrm>
            <a:off x="155275" y="157000"/>
            <a:ext cx="86769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highlight>
                  <a:srgbClr val="00FF00"/>
                </a:highlight>
              </a:rPr>
              <a:t>Upwelling Zones</a:t>
            </a:r>
            <a:endParaRPr dirty="0">
              <a:highlight>
                <a:srgbClr val="00FF00"/>
              </a:highlight>
            </a:endParaRPr>
          </a:p>
        </p:txBody>
      </p:sp>
      <p:pic>
        <p:nvPicPr>
          <p:cNvPr id="131" name="Google Shape;131;p24"/>
          <p:cNvPicPr preferRelativeResize="0"/>
          <p:nvPr/>
        </p:nvPicPr>
        <p:blipFill>
          <a:blip r:embed="rId3">
            <a:alphaModFix/>
          </a:blip>
          <a:stretch>
            <a:fillRect/>
          </a:stretch>
        </p:blipFill>
        <p:spPr>
          <a:xfrm>
            <a:off x="155275" y="729700"/>
            <a:ext cx="8813505" cy="4413800"/>
          </a:xfrm>
          <a:prstGeom prst="rect">
            <a:avLst/>
          </a:prstGeom>
          <a:noFill/>
          <a:ln>
            <a:noFill/>
          </a:ln>
        </p:spPr>
      </p:pic>
      <p:sp>
        <p:nvSpPr>
          <p:cNvPr id="2" name="TextBox 1">
            <a:extLst>
              <a:ext uri="{FF2B5EF4-FFF2-40B4-BE49-F238E27FC236}">
                <a16:creationId xmlns:a16="http://schemas.microsoft.com/office/drawing/2014/main" id="{DBC16A6B-AD86-563C-2A3A-CF50F7E4BE9F}"/>
              </a:ext>
            </a:extLst>
          </p:cNvPr>
          <p:cNvSpPr txBox="1"/>
          <p:nvPr/>
        </p:nvSpPr>
        <p:spPr>
          <a:xfrm>
            <a:off x="247973" y="4586390"/>
            <a:ext cx="8485322" cy="400110"/>
          </a:xfrm>
          <a:prstGeom prst="rect">
            <a:avLst/>
          </a:prstGeom>
          <a:noFill/>
        </p:spPr>
        <p:txBody>
          <a:bodyPr wrap="square" rtlCol="0">
            <a:spAutoFit/>
          </a:bodyPr>
          <a:lstStyle/>
          <a:p>
            <a:r>
              <a:rPr lang="en-US" sz="2000" dirty="0">
                <a:highlight>
                  <a:srgbClr val="00FF00"/>
                </a:highlight>
              </a:rPr>
              <a:t>What patterns do you notice in where upwelling occurs?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endParaRPr/>
          </a:p>
        </p:txBody>
      </p:sp>
      <p:sp>
        <p:nvSpPr>
          <p:cNvPr id="137" name="Google Shape;137;p2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138" name="Google Shape;138;p25" descr="🌊 In this video, we explore how ocean currents and upwelling shape our planet's ecosystems and climate. Discover the powerful forces driving ocean movements, the critical role of upwelling in marine productivity, and its global implications for weather patterns. From the bustling food webs fueled by nutrient-rich waters to the impacts of El Niño and La Niña, this journey showcases the ocean's incredible interconnectedness. Protecting these systems is vital for our environment, so join us and learn how we can contribute to ocean conservation! &#10;&#10;Don't forget to like and share this video! &#10;&#10;#OceanDynamics #Upwelling #MarineEcosystems #ClimateChange #OceanConservation" title="Ocean Dynamics and Upwelling!">
            <a:hlinkClick r:id="rId3"/>
          </p:cNvPr>
          <p:cNvPicPr preferRelativeResize="0"/>
          <p:nvPr/>
        </p:nvPicPr>
        <p:blipFill>
          <a:blip r:embed="rId4">
            <a:alphaModFix/>
          </a:blip>
          <a:stretch>
            <a:fillRect/>
          </a:stretch>
        </p:blipFill>
        <p:spPr>
          <a:xfrm>
            <a:off x="22400" y="12600"/>
            <a:ext cx="9144000" cy="5143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8"/>
                                        </p:tgtEl>
                                        <p:attrNameLst>
                                          <p:attrName>style.visibility</p:attrName>
                                        </p:attrNameLst>
                                      </p:cBhvr>
                                      <p:to>
                                        <p:strVal val="visible"/>
                                      </p:to>
                                    </p:set>
                                    <p:animEffect transition="in" filter="fade">
                                      <p:cBhvr>
                                        <p:cTn id="7" dur="10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27348"/>
              <a:buFont typeface="Arial"/>
              <a:buNone/>
            </a:pPr>
            <a:r>
              <a:rPr lang="en" sz="3620" dirty="0">
                <a:highlight>
                  <a:srgbClr val="00FF00"/>
                </a:highlight>
              </a:rPr>
              <a:t>How is energy (wind) moving water, and how is that water movement transporting matter (nutrients a</a:t>
            </a:r>
            <a:r>
              <a:rPr lang="en-US" sz="3620" dirty="0" err="1">
                <a:highlight>
                  <a:srgbClr val="00FF00"/>
                </a:highlight>
              </a:rPr>
              <a:t>nd</a:t>
            </a:r>
            <a:r>
              <a:rPr lang="en" sz="3620" dirty="0">
                <a:highlight>
                  <a:srgbClr val="00FF00"/>
                </a:highlight>
              </a:rPr>
              <a:t> organisms)?</a:t>
            </a:r>
            <a:endParaRPr sz="3620" dirty="0">
              <a:highlight>
                <a:srgbClr val="00FF00"/>
              </a:highlight>
            </a:endParaRPr>
          </a:p>
          <a:p>
            <a:pPr marL="0" lvl="0" indent="0" algn="l" rtl="0">
              <a:spcBef>
                <a:spcPts val="0"/>
              </a:spcBef>
              <a:spcAft>
                <a:spcPts val="0"/>
              </a:spcAft>
              <a:buNone/>
            </a:pPr>
            <a:endParaRP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E2D0B-B5DB-59F4-0180-D7C047E8046B}"/>
              </a:ext>
            </a:extLst>
          </p:cNvPr>
          <p:cNvSpPr>
            <a:spLocks noGrp="1"/>
          </p:cNvSpPr>
          <p:nvPr>
            <p:ph type="title"/>
          </p:nvPr>
        </p:nvSpPr>
        <p:spPr/>
        <p:txBody>
          <a:bodyPr>
            <a:normAutofit fontScale="90000"/>
          </a:bodyPr>
          <a:lstStyle/>
          <a:p>
            <a:r>
              <a:rPr lang="en-US" dirty="0">
                <a:highlight>
                  <a:srgbClr val="00FF00"/>
                </a:highlight>
              </a:rPr>
              <a:t>Putting it all together</a:t>
            </a:r>
          </a:p>
        </p:txBody>
      </p:sp>
      <p:sp>
        <p:nvSpPr>
          <p:cNvPr id="3" name="Text Placeholder 2">
            <a:extLst>
              <a:ext uri="{FF2B5EF4-FFF2-40B4-BE49-F238E27FC236}">
                <a16:creationId xmlns:a16="http://schemas.microsoft.com/office/drawing/2014/main" id="{44337A57-0930-4DB1-A74B-32B1A3A2A981}"/>
              </a:ext>
            </a:extLst>
          </p:cNvPr>
          <p:cNvSpPr>
            <a:spLocks noGrp="1"/>
          </p:cNvSpPr>
          <p:nvPr>
            <p:ph type="body" idx="1"/>
          </p:nvPr>
        </p:nvSpPr>
        <p:spPr/>
        <p:txBody>
          <a:bodyPr>
            <a:normAutofit/>
          </a:bodyPr>
          <a:lstStyle/>
          <a:p>
            <a:r>
              <a:rPr lang="en-US" sz="4000" dirty="0">
                <a:highlight>
                  <a:srgbClr val="00FF00"/>
                </a:highlight>
              </a:rPr>
              <a:t>How do these ideas connect?</a:t>
            </a:r>
          </a:p>
          <a:p>
            <a:pPr lvl="1"/>
            <a:r>
              <a:rPr lang="en-US" sz="3200" dirty="0">
                <a:highlight>
                  <a:srgbClr val="00FF00"/>
                </a:highlight>
              </a:rPr>
              <a:t>Wind </a:t>
            </a:r>
            <a:r>
              <a:rPr lang="en-US" sz="3200" dirty="0">
                <a:highlight>
                  <a:srgbClr val="00FF00"/>
                </a:highlight>
                <a:sym typeface="Wingdings" panose="05000000000000000000" pitchFamily="2" charset="2"/>
              </a:rPr>
              <a:t> moves surface water</a:t>
            </a:r>
          </a:p>
          <a:p>
            <a:pPr lvl="1"/>
            <a:r>
              <a:rPr lang="en-US" sz="3200" dirty="0">
                <a:highlight>
                  <a:srgbClr val="00FF00"/>
                </a:highlight>
                <a:sym typeface="Wingdings" panose="05000000000000000000" pitchFamily="2" charset="2"/>
              </a:rPr>
              <a:t>Density  moves deep water</a:t>
            </a:r>
          </a:p>
          <a:p>
            <a:pPr lvl="1"/>
            <a:r>
              <a:rPr lang="en-US" sz="3200" dirty="0">
                <a:highlight>
                  <a:srgbClr val="00FF00"/>
                </a:highlight>
                <a:sym typeface="Wingdings" panose="05000000000000000000" pitchFamily="2" charset="2"/>
              </a:rPr>
              <a:t>Currents  Move organisms </a:t>
            </a:r>
            <a:endParaRPr lang="en-US" sz="3200" dirty="0">
              <a:highlight>
                <a:srgbClr val="00FF00"/>
              </a:highlight>
            </a:endParaRPr>
          </a:p>
        </p:txBody>
      </p:sp>
    </p:spTree>
    <p:extLst>
      <p:ext uri="{BB962C8B-B14F-4D97-AF65-F5344CB8AC3E}">
        <p14:creationId xmlns:p14="http://schemas.microsoft.com/office/powerpoint/2010/main" val="17741837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lvl="0" algn="l" rtl="0">
              <a:spcBef>
                <a:spcPts val="0"/>
              </a:spcBef>
              <a:spcAft>
                <a:spcPts val="0"/>
              </a:spcAft>
              <a:buSzPts val="990"/>
            </a:pPr>
            <a:r>
              <a:rPr lang="en" sz="3200" b="1" dirty="0">
                <a:highlight>
                  <a:srgbClr val="00FF00"/>
                </a:highlight>
              </a:rPr>
              <a:t>Claim</a:t>
            </a:r>
            <a:r>
              <a:rPr lang="en" sz="3200" dirty="0">
                <a:highlight>
                  <a:srgbClr val="00FF00"/>
                </a:highlight>
              </a:rPr>
              <a:t>: What causes the patterns in turtle and shark movement?</a:t>
            </a:r>
            <a:br>
              <a:rPr lang="en" sz="3200" dirty="0">
                <a:highlight>
                  <a:srgbClr val="00FF00"/>
                </a:highlight>
              </a:rPr>
            </a:br>
            <a:br>
              <a:rPr lang="en" sz="3200" dirty="0">
                <a:highlight>
                  <a:srgbClr val="00FF00"/>
                </a:highlight>
              </a:rPr>
            </a:br>
            <a:r>
              <a:rPr lang="en" sz="3200" b="1" dirty="0">
                <a:highlight>
                  <a:srgbClr val="00FF00"/>
                </a:highlight>
              </a:rPr>
              <a:t>Evidence</a:t>
            </a:r>
            <a:r>
              <a:rPr lang="en" sz="3200" dirty="0">
                <a:highlight>
                  <a:srgbClr val="00FF00"/>
                </a:highlight>
              </a:rPr>
              <a:t>: Use your map and demos</a:t>
            </a:r>
            <a:br>
              <a:rPr lang="en" sz="3200" dirty="0">
                <a:highlight>
                  <a:srgbClr val="00FF00"/>
                </a:highlight>
              </a:rPr>
            </a:br>
            <a:br>
              <a:rPr lang="en" sz="3200" dirty="0">
                <a:highlight>
                  <a:srgbClr val="00FF00"/>
                </a:highlight>
              </a:rPr>
            </a:br>
            <a:r>
              <a:rPr lang="en" sz="3200" b="1" dirty="0">
                <a:highlight>
                  <a:srgbClr val="00FF00"/>
                </a:highlight>
              </a:rPr>
              <a:t>Reasoning</a:t>
            </a:r>
            <a:r>
              <a:rPr lang="en" sz="3200" dirty="0">
                <a:highlight>
                  <a:srgbClr val="00FF00"/>
                </a:highlight>
              </a:rPr>
              <a:t>: Explain how:</a:t>
            </a:r>
            <a:br>
              <a:rPr lang="en" sz="3200" dirty="0">
                <a:highlight>
                  <a:srgbClr val="00FF00"/>
                </a:highlight>
              </a:rPr>
            </a:br>
            <a:r>
              <a:rPr lang="en" sz="3200" dirty="0">
                <a:highlight>
                  <a:srgbClr val="00FF00"/>
                </a:highlight>
              </a:rPr>
              <a:t>1. Wind (energy) moves water</a:t>
            </a:r>
            <a:br>
              <a:rPr lang="en" sz="3200" dirty="0">
                <a:highlight>
                  <a:srgbClr val="00FF00"/>
                </a:highlight>
              </a:rPr>
            </a:br>
            <a:r>
              <a:rPr lang="en" sz="3200" dirty="0">
                <a:highlight>
                  <a:srgbClr val="00FF00"/>
                </a:highlight>
              </a:rPr>
              <a:t>2. Density differences move water</a:t>
            </a:r>
            <a:br>
              <a:rPr lang="en" sz="3200" dirty="0">
                <a:highlight>
                  <a:srgbClr val="00FF00"/>
                </a:highlight>
              </a:rPr>
            </a:br>
            <a:r>
              <a:rPr lang="en" sz="3200" dirty="0">
                <a:highlight>
                  <a:srgbClr val="00FF00"/>
                </a:highlight>
              </a:rPr>
              <a:t>3. Currents move organisms</a:t>
            </a:r>
            <a:endParaRPr sz="3200" dirty="0">
              <a:highlight>
                <a:srgbClr val="00FF00"/>
              </a:highligh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3808308"/>
            <a:ext cx="3626435" cy="333195"/>
            <a:chOff x="671219" y="4716141"/>
            <a:chExt cx="4750382" cy="444884"/>
          </a:xfrm>
          <a:noFill/>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grpFill/>
            <a:ln w="9525">
              <a:noFill/>
              <a:miter lim="800000"/>
              <a:headEnd/>
              <a:tailEnd/>
            </a:ln>
          </p:spPr>
          <p:txBody>
            <a:bodyPr rot="0" vert="horz" wrap="square" lIns="43720" tIns="21860" rIns="43720" bIns="21860" anchor="t" anchorCtr="0">
              <a:spAutoFit/>
            </a:bodyPr>
            <a:lstStyle/>
            <a:p>
              <a:pPr algn="ctr">
                <a:lnSpc>
                  <a:spcPct val="107000"/>
                </a:lnSpc>
              </a:pPr>
              <a:r>
                <a:rPr lang="en-US" sz="67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grp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0" y="932260"/>
            <a:ext cx="3278981" cy="3278981"/>
          </a:xfrm>
          <a:prstGeom prst="rect">
            <a:avLst/>
          </a:prstGeom>
        </p:spPr>
      </p:pic>
    </p:spTree>
    <p:extLst>
      <p:ext uri="{BB962C8B-B14F-4D97-AF65-F5344CB8AC3E}">
        <p14:creationId xmlns:p14="http://schemas.microsoft.com/office/powerpoint/2010/main" val="1430836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endParaRPr/>
          </a:p>
        </p:txBody>
      </p:sp>
      <p:sp>
        <p:nvSpPr>
          <p:cNvPr id="61" name="Google Shape;61;p14"/>
          <p:cNvSpPr txBox="1">
            <a:spLocks noGrp="1"/>
          </p:cNvSpPr>
          <p:nvPr>
            <p:ph type="body" idx="1"/>
          </p:nvPr>
        </p:nvSpPr>
        <p:spPr>
          <a:xfrm>
            <a:off x="129225" y="140150"/>
            <a:ext cx="8943900" cy="3721200"/>
          </a:xfrm>
          <a:prstGeom prst="rect">
            <a:avLst/>
          </a:prstGeom>
        </p:spPr>
        <p:txBody>
          <a:bodyPr spcFirstLastPara="1" wrap="square" lIns="91425" tIns="91425" rIns="91425" bIns="91425" anchor="t" anchorCtr="0">
            <a:normAutofit/>
          </a:bodyPr>
          <a:lstStyle/>
          <a:p>
            <a:pPr marL="0" lvl="0" indent="0" algn="ctr" rtl="0">
              <a:spcBef>
                <a:spcPts val="0"/>
              </a:spcBef>
              <a:spcAft>
                <a:spcPts val="1200"/>
              </a:spcAft>
              <a:buNone/>
            </a:pPr>
            <a:r>
              <a:rPr lang="en" sz="2000" b="1" dirty="0">
                <a:solidFill>
                  <a:srgbClr val="00FF00"/>
                </a:solidFill>
              </a:rPr>
              <a:t>Guiding question- Why do turtles and sharks follow patterns in the ocean instead of moving randomly?</a:t>
            </a:r>
            <a:endParaRPr sz="2000" b="1" dirty="0">
              <a:solidFill>
                <a:srgbClr val="00FF00"/>
              </a:solidFill>
            </a:endParaRPr>
          </a:p>
        </p:txBody>
      </p:sp>
      <p:pic>
        <p:nvPicPr>
          <p:cNvPr id="62" name="Google Shape;62;p14" descr="Pixar Animation Studios' classic &quot;Finding Nemo&quot; returns to the big screen in Disney Digital 3D™, introducing a new generation of family audiences to Nemo (voice by Alexander Gould), Marlin (voice by Albert Brooks) and Dory (voice by Ellen DeGeneres." title="FINDING NEMO 3D - The EAC">
            <a:hlinkClick r:id="rId3"/>
          </p:cNvPr>
          <p:cNvPicPr preferRelativeResize="0"/>
          <p:nvPr/>
        </p:nvPicPr>
        <p:blipFill>
          <a:blip r:embed="rId4">
            <a:alphaModFix/>
          </a:blip>
          <a:stretch>
            <a:fillRect/>
          </a:stretch>
        </p:blipFill>
        <p:spPr>
          <a:xfrm>
            <a:off x="1595575" y="1017725"/>
            <a:ext cx="6934845" cy="39008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10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117600" y="445025"/>
            <a:ext cx="8938200" cy="1181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highlight>
                  <a:srgbClr val="00FF00"/>
                </a:highlight>
              </a:rPr>
              <a:t>INVESTIGATE Turtle and shark trackers !</a:t>
            </a:r>
            <a:endParaRPr dirty="0">
              <a:highlight>
                <a:srgbClr val="00FF00"/>
              </a:highlight>
            </a:endParaRPr>
          </a:p>
          <a:p>
            <a:pPr marL="457200" lvl="0" indent="-388620" algn="l" rtl="0">
              <a:spcBef>
                <a:spcPts val="0"/>
              </a:spcBef>
              <a:spcAft>
                <a:spcPts val="0"/>
              </a:spcAft>
              <a:buSzPct val="100000"/>
              <a:buAutoNum type="arabicPeriod"/>
            </a:pPr>
            <a:r>
              <a:rPr lang="en" dirty="0">
                <a:highlight>
                  <a:srgbClr val="00FF00"/>
                </a:highlight>
              </a:rPr>
              <a:t>Draw the path for a turtle and a shark (all on the left map)</a:t>
            </a:r>
            <a:endParaRPr dirty="0">
              <a:highlight>
                <a:srgbClr val="00FF00"/>
              </a:highlight>
            </a:endParaRPr>
          </a:p>
          <a:p>
            <a:pPr marL="457200" lvl="0" indent="-388620" algn="l" rtl="0">
              <a:spcBef>
                <a:spcPts val="0"/>
              </a:spcBef>
              <a:spcAft>
                <a:spcPts val="0"/>
              </a:spcAft>
              <a:buSzPct val="100000"/>
              <a:buAutoNum type="arabicPeriod"/>
            </a:pPr>
            <a:r>
              <a:rPr lang="en-US" dirty="0">
                <a:highlight>
                  <a:srgbClr val="00FF00"/>
                </a:highlight>
              </a:rPr>
              <a:t>What patterns do you see? What do you wonder?</a:t>
            </a:r>
            <a:endParaRPr dirty="0">
              <a:highlight>
                <a:srgbClr val="00FF00"/>
              </a:highlight>
            </a:endParaRPr>
          </a:p>
          <a:p>
            <a:pPr marL="0" lvl="0" indent="0" algn="l" rtl="0">
              <a:spcBef>
                <a:spcPts val="0"/>
              </a:spcBef>
              <a:spcAft>
                <a:spcPts val="0"/>
              </a:spcAft>
              <a:buNone/>
            </a:pPr>
            <a:endParaRPr dirty="0">
              <a:highlight>
                <a:srgbClr val="00FF00"/>
              </a:highlight>
            </a:endParaRPr>
          </a:p>
        </p:txBody>
      </p:sp>
      <p:pic>
        <p:nvPicPr>
          <p:cNvPr id="68" name="Google Shape;68;p15" title="Screenshot 2025-11-21 at 12.52.34 PM.png"/>
          <p:cNvPicPr preferRelativeResize="0"/>
          <p:nvPr/>
        </p:nvPicPr>
        <p:blipFill>
          <a:blip r:embed="rId3">
            <a:alphaModFix/>
          </a:blip>
          <a:stretch>
            <a:fillRect/>
          </a:stretch>
        </p:blipFill>
        <p:spPr>
          <a:xfrm>
            <a:off x="4418576" y="1722275"/>
            <a:ext cx="4554573" cy="2846602"/>
          </a:xfrm>
          <a:prstGeom prst="rect">
            <a:avLst/>
          </a:prstGeom>
          <a:noFill/>
          <a:ln>
            <a:noFill/>
          </a:ln>
        </p:spPr>
      </p:pic>
      <p:pic>
        <p:nvPicPr>
          <p:cNvPr id="69" name="Google Shape;69;p15"/>
          <p:cNvPicPr preferRelativeResize="0"/>
          <p:nvPr/>
        </p:nvPicPr>
        <p:blipFill rotWithShape="1">
          <a:blip r:embed="rId4">
            <a:alphaModFix/>
          </a:blip>
          <a:srcRect l="5473" t="14720" b="5279"/>
          <a:stretch/>
        </p:blipFill>
        <p:spPr>
          <a:xfrm>
            <a:off x="197500" y="1722275"/>
            <a:ext cx="4180651" cy="302340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311700" y="189275"/>
            <a:ext cx="8520600" cy="1298562"/>
          </a:xfrm>
          <a:prstGeom prst="rect">
            <a:avLst/>
          </a:prstGeom>
        </p:spPr>
        <p:txBody>
          <a:bodyPr spcFirstLastPara="1" wrap="square" lIns="91425" tIns="91425" rIns="91425" bIns="91425" anchor="t" anchorCtr="0">
            <a:normAutofit/>
          </a:bodyPr>
          <a:lstStyle/>
          <a:p>
            <a:pPr marL="0" lvl="0" indent="0" algn="ctr" rtl="0">
              <a:lnSpc>
                <a:spcPct val="115000"/>
              </a:lnSpc>
              <a:spcBef>
                <a:spcPts val="0"/>
              </a:spcBef>
              <a:spcAft>
                <a:spcPts val="0"/>
              </a:spcAft>
              <a:buNone/>
            </a:pPr>
            <a:r>
              <a:rPr lang="en" sz="2688" dirty="0">
                <a:solidFill>
                  <a:srgbClr val="00FF00"/>
                </a:solidFill>
              </a:rPr>
              <a:t>How might the movement of turtles a</a:t>
            </a:r>
            <a:r>
              <a:rPr lang="en-US" sz="2688" dirty="0" err="1">
                <a:solidFill>
                  <a:srgbClr val="00FF00"/>
                </a:solidFill>
              </a:rPr>
              <a:t>nd</a:t>
            </a:r>
            <a:r>
              <a:rPr lang="en" sz="2688" dirty="0">
                <a:solidFill>
                  <a:srgbClr val="00FF00"/>
                </a:solidFill>
              </a:rPr>
              <a:t> sharks be connected to ocean water movement?</a:t>
            </a:r>
            <a:endParaRPr sz="2688" dirty="0">
              <a:solidFill>
                <a:srgbClr val="00FF00"/>
              </a:solidFill>
            </a:endParaRPr>
          </a:p>
          <a:p>
            <a:pPr marL="0" lvl="0" indent="0" algn="l" rtl="0">
              <a:lnSpc>
                <a:spcPct val="115000"/>
              </a:lnSpc>
              <a:spcBef>
                <a:spcPts val="1200"/>
              </a:spcBef>
              <a:spcAft>
                <a:spcPts val="0"/>
              </a:spcAft>
              <a:buClr>
                <a:schemeClr val="dk1"/>
              </a:buClr>
              <a:buSzPct val="61111"/>
              <a:buFont typeface="Arial"/>
              <a:buNone/>
            </a:pPr>
            <a:endParaRPr sz="1800" dirty="0">
              <a:solidFill>
                <a:srgbClr val="00FF00"/>
              </a:solidFill>
            </a:endParaRPr>
          </a:p>
          <a:p>
            <a:pPr marL="0" lvl="0" indent="0" algn="l" rtl="0">
              <a:spcBef>
                <a:spcPts val="1200"/>
              </a:spcBef>
              <a:spcAft>
                <a:spcPts val="0"/>
              </a:spcAft>
              <a:buNone/>
            </a:pP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7"/>
          <p:cNvSpPr txBox="1">
            <a:spLocks noGrp="1"/>
          </p:cNvSpPr>
          <p:nvPr>
            <p:ph type="title"/>
          </p:nvPr>
        </p:nvSpPr>
        <p:spPr>
          <a:xfrm>
            <a:off x="226459" y="189303"/>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highlight>
                  <a:srgbClr val="00FF00"/>
                </a:highlight>
              </a:rPr>
              <a:t>INVESTIGATE Ocean currents!</a:t>
            </a:r>
            <a:endParaRPr dirty="0">
              <a:highlight>
                <a:srgbClr val="00FF00"/>
              </a:highlight>
            </a:endParaRPr>
          </a:p>
        </p:txBody>
      </p:sp>
      <p:pic>
        <p:nvPicPr>
          <p:cNvPr id="80" name="Google Shape;80;p17"/>
          <p:cNvPicPr preferRelativeResize="0"/>
          <p:nvPr/>
        </p:nvPicPr>
        <p:blipFill rotWithShape="1">
          <a:blip r:embed="rId3">
            <a:alphaModFix/>
          </a:blip>
          <a:srcRect t="18846" b="6925"/>
          <a:stretch/>
        </p:blipFill>
        <p:spPr>
          <a:xfrm>
            <a:off x="939333" y="2181200"/>
            <a:ext cx="7094851" cy="2962300"/>
          </a:xfrm>
          <a:prstGeom prst="rect">
            <a:avLst/>
          </a:prstGeom>
          <a:noFill/>
          <a:ln>
            <a:noFill/>
          </a:ln>
        </p:spPr>
      </p:pic>
      <p:sp>
        <p:nvSpPr>
          <p:cNvPr id="2" name="TextBox 1">
            <a:extLst>
              <a:ext uri="{FF2B5EF4-FFF2-40B4-BE49-F238E27FC236}">
                <a16:creationId xmlns:a16="http://schemas.microsoft.com/office/drawing/2014/main" id="{DACFEAE9-60A2-E3C7-9899-9979694B9F00}"/>
              </a:ext>
            </a:extLst>
          </p:cNvPr>
          <p:cNvSpPr txBox="1"/>
          <p:nvPr/>
        </p:nvSpPr>
        <p:spPr>
          <a:xfrm>
            <a:off x="69743" y="875654"/>
            <a:ext cx="8888278" cy="1323439"/>
          </a:xfrm>
          <a:prstGeom prst="rect">
            <a:avLst/>
          </a:prstGeom>
          <a:noFill/>
        </p:spPr>
        <p:txBody>
          <a:bodyPr wrap="square" rtlCol="0">
            <a:spAutoFit/>
          </a:bodyPr>
          <a:lstStyle/>
          <a:p>
            <a:pPr marL="457200" lvl="0" indent="-388620">
              <a:buClr>
                <a:schemeClr val="bg1"/>
              </a:buClr>
              <a:buSzPct val="100000"/>
              <a:buAutoNum type="arabicPeriod"/>
            </a:pPr>
            <a:r>
              <a:rPr lang="en-US" sz="2000" dirty="0">
                <a:highlight>
                  <a:srgbClr val="00FF00"/>
                </a:highlight>
              </a:rPr>
              <a:t>Draw the path of the currents along the E. coast</a:t>
            </a:r>
          </a:p>
          <a:p>
            <a:pPr marL="457200" lvl="0" indent="-388620">
              <a:buClr>
                <a:schemeClr val="bg1"/>
              </a:buClr>
              <a:buSzPct val="100000"/>
              <a:buAutoNum type="arabicPeriod"/>
            </a:pPr>
            <a:r>
              <a:rPr lang="en-US" sz="2000" dirty="0">
                <a:highlight>
                  <a:srgbClr val="00FF00"/>
                </a:highlight>
              </a:rPr>
              <a:t>Draw the winds in a separate color</a:t>
            </a:r>
          </a:p>
          <a:p>
            <a:pPr marL="457200" lvl="0" indent="-388620">
              <a:buClr>
                <a:schemeClr val="bg1"/>
              </a:buClr>
              <a:buSzPct val="100000"/>
              <a:buAutoNum type="arabicPeriod"/>
            </a:pPr>
            <a:r>
              <a:rPr lang="en-US" sz="2000" dirty="0">
                <a:highlight>
                  <a:srgbClr val="00FF00"/>
                </a:highlight>
              </a:rPr>
              <a:t>How do the patterns of wind and currents compare to the paths of turtles and sharks?</a:t>
            </a:r>
            <a:endParaRPr lang="en-US"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8"/>
          <p:cNvSpPr txBox="1">
            <a:spLocks noGrp="1"/>
          </p:cNvSpPr>
          <p:nvPr>
            <p:ph type="title"/>
          </p:nvPr>
        </p:nvSpPr>
        <p:spPr>
          <a:xfrm>
            <a:off x="311700" y="178231"/>
            <a:ext cx="8520600" cy="839494"/>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solidFill>
                  <a:srgbClr val="00FF00"/>
                </a:solidFill>
              </a:rPr>
              <a:t>What patterns did you notice? What might be causing these patterns?</a:t>
            </a:r>
            <a:endParaRPr dirty="0">
              <a:solidFill>
                <a:srgbClr val="00FF00"/>
              </a:solidFill>
            </a:endParaRPr>
          </a:p>
        </p:txBody>
      </p:sp>
      <p:pic>
        <p:nvPicPr>
          <p:cNvPr id="86" name="Google Shape;86;p18"/>
          <p:cNvPicPr preferRelativeResize="0"/>
          <p:nvPr/>
        </p:nvPicPr>
        <p:blipFill>
          <a:blip r:embed="rId3">
            <a:alphaModFix/>
          </a:blip>
          <a:stretch>
            <a:fillRect/>
          </a:stretch>
        </p:blipFill>
        <p:spPr>
          <a:xfrm>
            <a:off x="4509575" y="1257179"/>
            <a:ext cx="4628301" cy="3331096"/>
          </a:xfrm>
          <a:prstGeom prst="rect">
            <a:avLst/>
          </a:prstGeom>
          <a:noFill/>
          <a:ln>
            <a:noFill/>
          </a:ln>
        </p:spPr>
      </p:pic>
      <p:pic>
        <p:nvPicPr>
          <p:cNvPr id="87" name="Google Shape;87;p18" title="Screenshot 2025-11-21 at 12.52.34 PM.png"/>
          <p:cNvPicPr preferRelativeResize="0"/>
          <p:nvPr/>
        </p:nvPicPr>
        <p:blipFill>
          <a:blip r:embed="rId4">
            <a:alphaModFix/>
          </a:blip>
          <a:stretch>
            <a:fillRect/>
          </a:stretch>
        </p:blipFill>
        <p:spPr>
          <a:xfrm>
            <a:off x="-56300" y="1250900"/>
            <a:ext cx="4628301" cy="33941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9"/>
          <p:cNvSpPr txBox="1">
            <a:spLocks noGrp="1"/>
          </p:cNvSpPr>
          <p:nvPr>
            <p:ph type="title"/>
          </p:nvPr>
        </p:nvSpPr>
        <p:spPr>
          <a:xfrm>
            <a:off x="269150" y="12835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solidFill>
                  <a:srgbClr val="00FF00"/>
                </a:solidFill>
              </a:rPr>
              <a:t>Make predictions - what will happen to each egg?</a:t>
            </a:r>
            <a:endParaRPr dirty="0">
              <a:solidFill>
                <a:srgbClr val="00FF00"/>
              </a:solidFill>
            </a:endParaRPr>
          </a:p>
          <a:p>
            <a:pPr marL="0" lvl="0" indent="0" algn="l" rtl="0">
              <a:spcBef>
                <a:spcPts val="0"/>
              </a:spcBef>
              <a:spcAft>
                <a:spcPts val="0"/>
              </a:spcAft>
              <a:buNone/>
              <a:tabLst>
                <a:tab pos="3373438" algn="l"/>
                <a:tab pos="6400800" algn="l"/>
              </a:tabLst>
            </a:pPr>
            <a:r>
              <a:rPr lang="en" dirty="0">
                <a:solidFill>
                  <a:srgbClr val="00FF00"/>
                </a:solidFill>
              </a:rPr>
              <a:t>        Fresh water	Medium Salt	Extra salty</a:t>
            </a:r>
            <a:endParaRPr dirty="0">
              <a:solidFill>
                <a:srgbClr val="00FF00"/>
              </a:solidFill>
            </a:endParaRPr>
          </a:p>
        </p:txBody>
      </p:sp>
      <p:grpSp>
        <p:nvGrpSpPr>
          <p:cNvPr id="93" name="Google Shape;93;p19"/>
          <p:cNvGrpSpPr/>
          <p:nvPr/>
        </p:nvGrpSpPr>
        <p:grpSpPr>
          <a:xfrm>
            <a:off x="496293" y="996659"/>
            <a:ext cx="7547327" cy="3412610"/>
            <a:chOff x="496288" y="1066400"/>
            <a:chExt cx="8151414" cy="3820975"/>
          </a:xfrm>
        </p:grpSpPr>
        <p:pic>
          <p:nvPicPr>
            <p:cNvPr id="94" name="Google Shape;94;p19" title="Screenshot 2026-02-03 at 9.10.33 AM.png"/>
            <p:cNvPicPr preferRelativeResize="0"/>
            <p:nvPr/>
          </p:nvPicPr>
          <p:blipFill>
            <a:blip r:embed="rId3">
              <a:alphaModFix/>
            </a:blip>
            <a:stretch>
              <a:fillRect/>
            </a:stretch>
          </p:blipFill>
          <p:spPr>
            <a:xfrm>
              <a:off x="496288" y="1066400"/>
              <a:ext cx="8151414" cy="3820975"/>
            </a:xfrm>
            <a:prstGeom prst="rect">
              <a:avLst/>
            </a:prstGeom>
            <a:noFill/>
            <a:ln>
              <a:noFill/>
            </a:ln>
          </p:spPr>
        </p:pic>
        <p:sp>
          <p:nvSpPr>
            <p:cNvPr id="95" name="Google Shape;95;p19"/>
            <p:cNvSpPr txBox="1"/>
            <p:nvPr/>
          </p:nvSpPr>
          <p:spPr>
            <a:xfrm>
              <a:off x="3645600" y="4333575"/>
              <a:ext cx="1960200" cy="45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1"/>
                  </a:solidFill>
                </a:rPr>
                <a:t>Medium salt level</a:t>
              </a:r>
              <a:endParaRPr sz="1800">
                <a:solidFill>
                  <a:schemeClr val="dk1"/>
                </a:solidFill>
              </a:endParaRPr>
            </a:p>
          </p:txBody>
        </p:sp>
      </p:grpSp>
      <p:sp>
        <p:nvSpPr>
          <p:cNvPr id="2" name="TextBox 1">
            <a:extLst>
              <a:ext uri="{FF2B5EF4-FFF2-40B4-BE49-F238E27FC236}">
                <a16:creationId xmlns:a16="http://schemas.microsoft.com/office/drawing/2014/main" id="{DDFEDDD8-EF3F-868D-5154-FC81C9C1DE07}"/>
              </a:ext>
            </a:extLst>
          </p:cNvPr>
          <p:cNvSpPr txBox="1"/>
          <p:nvPr/>
        </p:nvSpPr>
        <p:spPr>
          <a:xfrm>
            <a:off x="155053" y="4615040"/>
            <a:ext cx="8748793" cy="400110"/>
          </a:xfrm>
          <a:prstGeom prst="rect">
            <a:avLst/>
          </a:prstGeom>
          <a:noFill/>
        </p:spPr>
        <p:txBody>
          <a:bodyPr wrap="square" rtlCol="0">
            <a:spAutoFit/>
          </a:bodyPr>
          <a:lstStyle/>
          <a:p>
            <a:pPr algn="ctr"/>
            <a:r>
              <a:rPr lang="en-US" sz="2000" b="1" dirty="0">
                <a:highlight>
                  <a:srgbClr val="00FF00"/>
                </a:highlight>
              </a:rPr>
              <a:t>What does this tell us about how density affects water movement?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endParaRPr/>
          </a:p>
        </p:txBody>
      </p:sp>
      <p:sp>
        <p:nvSpPr>
          <p:cNvPr id="101" name="Google Shape;101;p20"/>
          <p:cNvSpPr txBox="1">
            <a:spLocks noGrp="1"/>
          </p:cNvSpPr>
          <p:nvPr>
            <p:ph type="body" idx="1"/>
          </p:nvPr>
        </p:nvSpPr>
        <p:spPr>
          <a:xfrm>
            <a:off x="232975" y="151075"/>
            <a:ext cx="8726700" cy="46392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b="1" dirty="0">
                <a:solidFill>
                  <a:srgbClr val="00FF00"/>
                </a:solidFill>
              </a:rPr>
              <a:t>THINK-PAIR-SHARE</a:t>
            </a:r>
            <a:endParaRPr b="1" dirty="0">
              <a:solidFill>
                <a:srgbClr val="00FF00"/>
              </a:solidFill>
            </a:endParaRPr>
          </a:p>
          <a:p>
            <a:pPr marL="0" lvl="0" indent="0" algn="l" rtl="0">
              <a:spcBef>
                <a:spcPts val="1200"/>
              </a:spcBef>
              <a:spcAft>
                <a:spcPts val="1200"/>
              </a:spcAft>
              <a:buNone/>
            </a:pPr>
            <a:r>
              <a:rPr lang="en" sz="2200" dirty="0">
                <a:solidFill>
                  <a:srgbClr val="00FF00"/>
                </a:solidFill>
              </a:rPr>
              <a:t>How could differences in salinity affect how ocean water moves?</a:t>
            </a:r>
            <a:endParaRPr sz="2200" dirty="0">
              <a:solidFill>
                <a:srgbClr val="00FF00"/>
              </a:solidFill>
            </a:endParaRPr>
          </a:p>
        </p:txBody>
      </p:sp>
      <p:sp>
        <p:nvSpPr>
          <p:cNvPr id="102" name="Google Shape;102;p20"/>
          <p:cNvSpPr txBox="1"/>
          <p:nvPr/>
        </p:nvSpPr>
        <p:spPr>
          <a:xfrm>
            <a:off x="5930400" y="1425325"/>
            <a:ext cx="32325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a:solidFill>
                <a:schemeClr val="dk2"/>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21"/>
          <p:cNvSpPr txBox="1">
            <a:spLocks noGrp="1"/>
          </p:cNvSpPr>
          <p:nvPr>
            <p:ph type="title"/>
          </p:nvPr>
        </p:nvSpPr>
        <p:spPr>
          <a:xfrm>
            <a:off x="187714" y="18690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2820" b="1" dirty="0">
                <a:solidFill>
                  <a:srgbClr val="00FF00"/>
                </a:solidFill>
              </a:rPr>
              <a:t>Ocean currents are caused by multiple interactinb factors:</a:t>
            </a:r>
            <a:endParaRPr sz="2820" b="1" dirty="0">
              <a:solidFill>
                <a:srgbClr val="00FF00"/>
              </a:solidFill>
            </a:endParaRPr>
          </a:p>
        </p:txBody>
      </p:sp>
      <p:pic>
        <p:nvPicPr>
          <p:cNvPr id="109" name="Google Shape;109;p21"/>
          <p:cNvPicPr preferRelativeResize="0"/>
          <p:nvPr/>
        </p:nvPicPr>
        <p:blipFill rotWithShape="1">
          <a:blip r:embed="rId3">
            <a:alphaModFix/>
          </a:blip>
          <a:srcRect l="21313" t="9831" r="14040" b="7346"/>
          <a:stretch/>
        </p:blipFill>
        <p:spPr>
          <a:xfrm>
            <a:off x="3536375" y="1046791"/>
            <a:ext cx="5533148" cy="3987300"/>
          </a:xfrm>
          <a:prstGeom prst="rect">
            <a:avLst/>
          </a:prstGeom>
          <a:noFill/>
          <a:ln>
            <a:noFill/>
          </a:ln>
        </p:spPr>
      </p:pic>
      <p:sp>
        <p:nvSpPr>
          <p:cNvPr id="110" name="Google Shape;110;p21"/>
          <p:cNvSpPr txBox="1"/>
          <p:nvPr/>
        </p:nvSpPr>
        <p:spPr>
          <a:xfrm>
            <a:off x="187714" y="1953424"/>
            <a:ext cx="3245161" cy="1673179"/>
          </a:xfrm>
          <a:prstGeom prst="rect">
            <a:avLst/>
          </a:prstGeom>
          <a:solidFill>
            <a:srgbClr val="92D050"/>
          </a:solidFill>
          <a:ln>
            <a:noFill/>
          </a:ln>
        </p:spPr>
        <p:txBody>
          <a:bodyPr spcFirstLastPara="1" wrap="square" lIns="91425" tIns="91425" rIns="91425" bIns="91425" anchor="t" anchorCtr="0">
            <a:noAutofit/>
          </a:bodyPr>
          <a:lstStyle/>
          <a:p>
            <a:pPr marL="285750" lvl="0" indent="-285750" algn="l" rtl="0">
              <a:spcBef>
                <a:spcPts val="0"/>
              </a:spcBef>
              <a:spcAft>
                <a:spcPts val="0"/>
              </a:spcAft>
              <a:buFont typeface="Arial" panose="020B0604020202020204" pitchFamily="34" charset="0"/>
              <a:buChar char="•"/>
            </a:pPr>
            <a:r>
              <a:rPr lang="en-US" sz="1800" dirty="0">
                <a:solidFill>
                  <a:schemeClr val="dk1"/>
                </a:solidFill>
              </a:rPr>
              <a:t>Wind (moves surface water)</a:t>
            </a:r>
          </a:p>
          <a:p>
            <a:pPr marL="285750" lvl="0" indent="-285750" algn="l" rtl="0">
              <a:spcBef>
                <a:spcPts val="0"/>
              </a:spcBef>
              <a:spcAft>
                <a:spcPts val="0"/>
              </a:spcAft>
              <a:buFont typeface="Arial" panose="020B0604020202020204" pitchFamily="34" charset="0"/>
              <a:buChar char="•"/>
            </a:pPr>
            <a:endParaRPr lang="en-US" sz="1800" dirty="0">
              <a:solidFill>
                <a:schemeClr val="dk1"/>
              </a:solidFill>
            </a:endParaRPr>
          </a:p>
          <a:p>
            <a:pPr marL="285750" lvl="0" indent="-285750" algn="l" rtl="0">
              <a:spcBef>
                <a:spcPts val="0"/>
              </a:spcBef>
              <a:spcAft>
                <a:spcPts val="0"/>
              </a:spcAft>
              <a:buFont typeface="Arial" panose="020B0604020202020204" pitchFamily="34" charset="0"/>
              <a:buChar char="•"/>
            </a:pPr>
            <a:r>
              <a:rPr lang="en-US" sz="1800" dirty="0">
                <a:solidFill>
                  <a:schemeClr val="dk1"/>
                </a:solidFill>
              </a:rPr>
              <a:t>Density differences (moves deep water)</a:t>
            </a:r>
            <a:endParaRPr sz="1800" dirty="0">
              <a:solidFill>
                <a:schemeClr val="dk1"/>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388</Words>
  <Application>Microsoft Office PowerPoint</Application>
  <PresentationFormat>On-screen Show (16:9)</PresentationFormat>
  <Paragraphs>40</Paragraphs>
  <Slides>17</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Wingdings</vt:lpstr>
      <vt:lpstr>Simple Light</vt:lpstr>
      <vt:lpstr> Riding the Currents</vt:lpstr>
      <vt:lpstr>PowerPoint Presentation</vt:lpstr>
      <vt:lpstr>INVESTIGATE Turtle and shark trackers ! Draw the path for a turtle and a shark (all on the left map) What patterns do you see? What do you wonder? </vt:lpstr>
      <vt:lpstr>How might the movement of turtles and sharks be connected to ocean water movement?  </vt:lpstr>
      <vt:lpstr>INVESTIGATE Ocean currents!</vt:lpstr>
      <vt:lpstr>What patterns did you notice? What might be causing these patterns?</vt:lpstr>
      <vt:lpstr>Make predictions - what will happen to each egg?         Fresh water Medium Salt Extra salty</vt:lpstr>
      <vt:lpstr>PowerPoint Presentation</vt:lpstr>
      <vt:lpstr>Ocean currents are caused by multiple interactinb factors:</vt:lpstr>
      <vt:lpstr>UPWELLING DEMO</vt:lpstr>
      <vt:lpstr>PowerPoint Presentation</vt:lpstr>
      <vt:lpstr>Upwelling Zones</vt:lpstr>
      <vt:lpstr>PowerPoint Presentation</vt:lpstr>
      <vt:lpstr>How is energy (wind) moving water, and how is that water movement transporting matter (nutrients and organisms)? </vt:lpstr>
      <vt:lpstr>Putting it all together</vt:lpstr>
      <vt:lpstr>Claim: What causes the patterns in turtle and shark movement?  Evidence: Use your map and demos  Reasoning: Explain how: 1. Wind (energy) moves water 2. Density differences move water 3. Currents move organisms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Michelle Hudson</cp:lastModifiedBy>
  <cp:revision>1</cp:revision>
  <dcterms:modified xsi:type="dcterms:W3CDTF">2026-04-14T21:51:01Z</dcterms:modified>
</cp:coreProperties>
</file>