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embeddedFontLst>
    <p:embeddedFont>
      <p:font typeface="Oswald" panose="00000500000000000000" pitchFamily="2" charset="0"/>
      <p:regular r:id="rId18"/>
      <p:bold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C55E35-DA1E-476A-89CF-EAE1D34989BE}" v="1" dt="2026-03-02T22:29:32.415"/>
  </p1510:revLst>
</p1510:revInfo>
</file>

<file path=ppt/tableStyles.xml><?xml version="1.0" encoding="utf-8"?>
<a:tblStyleLst xmlns:a="http://schemas.openxmlformats.org/drawingml/2006/main" def="{D1DAA450-2EA7-4218-8869-B1E3626CD56D}">
  <a:tblStyle styleId="{D1DAA450-2EA7-4218-8869-B1E3626CD56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922"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Hudson" userId="20193871399_tp_box_2" providerId="OAuth2" clId="{6FB3403A-7E74-4A97-AF60-ADC2623B4E69}"/>
    <pc:docChg chg="undo custSel addSld delSld modSld">
      <pc:chgData name="Michelle Hudson" userId="20193871399_tp_box_2" providerId="OAuth2" clId="{6FB3403A-7E74-4A97-AF60-ADC2623B4E69}" dt="2026-03-02T22:29:55.880" v="68" actId="47"/>
      <pc:docMkLst>
        <pc:docMk/>
      </pc:docMkLst>
      <pc:sldChg chg="add del">
        <pc:chgData name="Michelle Hudson" userId="20193871399_tp_box_2" providerId="OAuth2" clId="{6FB3403A-7E74-4A97-AF60-ADC2623B4E69}" dt="2026-03-02T22:29:55.880" v="68" actId="47"/>
        <pc:sldMkLst>
          <pc:docMk/>
          <pc:sldMk cId="2640565360" sldId="27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a24043ca2f_0_2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 name="Google Shape;52;g3a24043ca2f_0_2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3a24043ca2f_0_2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 name="Google Shape;57;g3a24043ca2f_0_2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a3163ee180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a3163ee180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a24043ca2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a24043ca2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a3163ee18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a3163ee180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g3a3163ee18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a24043ca2f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a24043ca2f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a3163ee180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a3163ee180_0_1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3a3163ee180_0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a24043ca2f_0_3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a24043ca2f_0_3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a3163ee180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3a3163ee180_0_1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2" name="Google Shape;222;g3a3163ee180_0_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a24043ca2f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a24043ca2f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3a3163ee180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3a3163ee180_0_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3" name="Google Shape;263;g3a3163ee180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3a24043ca2f_0_1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3a24043ca2f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3a3163ee180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3a3163ee180_0_2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2" name="Google Shape;302;g3a3163ee180_0_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3a24043ca2f_0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3a24043ca2f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3a3163ee180_0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3a3163ee180_0_3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1" name="Google Shape;341;g3a3163ee180_0_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15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3drst.byu.edu/"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s://creativecommons.org/licenses/by-nc-sa/4.0/" TargetMode="Externa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7.jp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a:stretch/>
        </p:blipFill>
        <p:spPr>
          <a:xfrm>
            <a:off x="1052514" y="166688"/>
            <a:ext cx="7038975" cy="4810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59" name="Google Shape;59;p14"/>
          <p:cNvPicPr preferRelativeResize="0"/>
          <p:nvPr/>
        </p:nvPicPr>
        <p:blipFill rotWithShape="1">
          <a:blip r:embed="rId3">
            <a:alphaModFix/>
          </a:blip>
          <a:srcRect t="16214" b="16976"/>
          <a:stretch/>
        </p:blipFill>
        <p:spPr>
          <a:xfrm>
            <a:off x="4077719" y="2847326"/>
            <a:ext cx="1147557" cy="766621"/>
          </a:xfrm>
          <a:prstGeom prst="rect">
            <a:avLst/>
          </a:prstGeom>
          <a:noFill/>
          <a:ln>
            <a:noFill/>
          </a:ln>
        </p:spPr>
      </p:pic>
      <p:sp>
        <p:nvSpPr>
          <p:cNvPr id="60" name="Google Shape;60;p14"/>
          <p:cNvSpPr txBox="1"/>
          <p:nvPr/>
        </p:nvSpPr>
        <p:spPr>
          <a:xfrm>
            <a:off x="1072790" y="0"/>
            <a:ext cx="3499200" cy="474600"/>
          </a:xfrm>
          <a:prstGeom prst="rect">
            <a:avLst/>
          </a:prstGeom>
          <a:noFill/>
          <a:ln>
            <a:noFill/>
          </a:ln>
        </p:spPr>
        <p:txBody>
          <a:bodyPr spcFirstLastPara="1" wrap="square" lIns="78525" tIns="78525" rIns="78525" bIns="785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Arial"/>
                <a:ea typeface="Arial"/>
                <a:cs typeface="Arial"/>
                <a:sym typeface="Arial"/>
              </a:rPr>
              <a:t>Molecular Scale Model</a:t>
            </a:r>
            <a:endParaRPr sz="1800" b="0" i="0" u="none" strike="noStrike" cap="none">
              <a:solidFill>
                <a:srgbClr val="000000"/>
              </a:solidFill>
              <a:latin typeface="Arial"/>
              <a:ea typeface="Arial"/>
              <a:cs typeface="Arial"/>
              <a:sym typeface="Arial"/>
            </a:endParaRPr>
          </a:p>
        </p:txBody>
      </p:sp>
      <p:cxnSp>
        <p:nvCxnSpPr>
          <p:cNvPr id="61" name="Google Shape;61;p14"/>
          <p:cNvCxnSpPr/>
          <p:nvPr/>
        </p:nvCxnSpPr>
        <p:spPr>
          <a:xfrm rot="10800000" flipH="1">
            <a:off x="19239" y="2776724"/>
            <a:ext cx="8494500" cy="2700"/>
          </a:xfrm>
          <a:prstGeom prst="straightConnector1">
            <a:avLst/>
          </a:prstGeom>
          <a:noFill/>
          <a:ln w="4775" cap="flat" cmpd="sng">
            <a:solidFill>
              <a:srgbClr val="000000"/>
            </a:solidFill>
            <a:prstDash val="solid"/>
            <a:round/>
            <a:headEnd type="none" w="sm" len="sm"/>
            <a:tailEnd type="none" w="sm" len="sm"/>
          </a:ln>
        </p:spPr>
      </p:cxnSp>
      <p:sp>
        <p:nvSpPr>
          <p:cNvPr id="62" name="Google Shape;62;p14"/>
          <p:cNvSpPr/>
          <p:nvPr/>
        </p:nvSpPr>
        <p:spPr>
          <a:xfrm>
            <a:off x="4733900" y="1208825"/>
            <a:ext cx="1628400" cy="1399500"/>
          </a:xfrm>
          <a:prstGeom prst="rect">
            <a:avLst/>
          </a:prstGeom>
          <a:solidFill>
            <a:srgbClr val="FFFFFF"/>
          </a:solidFill>
          <a:ln w="4775" cap="flat" cmpd="sng">
            <a:solidFill>
              <a:srgbClr val="000000"/>
            </a:solidFill>
            <a:prstDash val="solid"/>
            <a:round/>
            <a:headEnd type="none" w="sm" len="sm"/>
            <a:tailEnd type="none" w="sm" len="sm"/>
          </a:ln>
        </p:spPr>
        <p:txBody>
          <a:bodyPr spcFirstLastPara="1" wrap="square" lIns="78525" tIns="78525" rIns="78525" bIns="785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Symbolic Structures</a:t>
            </a:r>
            <a:endParaRPr sz="12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How are you representing the molecules at play in this test?</a:t>
            </a:r>
            <a:endParaRPr sz="1200" b="0" i="0" u="none" strike="noStrike" cap="none">
              <a:solidFill>
                <a:srgbClr val="000000"/>
              </a:solidFill>
              <a:latin typeface="Arial"/>
              <a:ea typeface="Arial"/>
              <a:cs typeface="Arial"/>
              <a:sym typeface="Arial"/>
            </a:endParaRPr>
          </a:p>
        </p:txBody>
      </p:sp>
      <p:sp>
        <p:nvSpPr>
          <p:cNvPr id="63" name="Google Shape;63;p14"/>
          <p:cNvSpPr/>
          <p:nvPr/>
        </p:nvSpPr>
        <p:spPr>
          <a:xfrm rot="-5400000">
            <a:off x="-785400" y="1187529"/>
            <a:ext cx="2020500" cy="449700"/>
          </a:xfrm>
          <a:prstGeom prst="rect">
            <a:avLst/>
          </a:prstGeom>
          <a:solidFill>
            <a:srgbClr val="FFFFFF"/>
          </a:solidFill>
          <a:ln w="4775" cap="flat" cmpd="sng">
            <a:solidFill>
              <a:srgbClr val="FFFFFF"/>
            </a:solidFill>
            <a:prstDash val="solid"/>
            <a:round/>
            <a:headEnd type="none" w="sm" len="sm"/>
            <a:tailEnd type="none" w="sm" len="sm"/>
          </a:ln>
        </p:spPr>
        <p:txBody>
          <a:bodyPr spcFirstLastPara="1" wrap="square" lIns="78525" tIns="78525" rIns="78525" bIns="78525"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 sz="2100" b="0" i="0" u="none" strike="noStrike" cap="none">
                <a:solidFill>
                  <a:srgbClr val="000000"/>
                </a:solidFill>
                <a:latin typeface="Arial"/>
                <a:ea typeface="Arial"/>
                <a:cs typeface="Arial"/>
                <a:sym typeface="Arial"/>
              </a:rPr>
              <a:t>Sugar</a:t>
            </a:r>
            <a:endParaRPr sz="2100" b="0" i="0" u="none" strike="noStrike" cap="none">
              <a:solidFill>
                <a:srgbClr val="000000"/>
              </a:solidFill>
              <a:latin typeface="Arial"/>
              <a:ea typeface="Arial"/>
              <a:cs typeface="Arial"/>
              <a:sym typeface="Arial"/>
            </a:endParaRPr>
          </a:p>
        </p:txBody>
      </p:sp>
      <p:sp>
        <p:nvSpPr>
          <p:cNvPr id="64" name="Google Shape;64;p14"/>
          <p:cNvSpPr/>
          <p:nvPr/>
        </p:nvSpPr>
        <p:spPr>
          <a:xfrm rot="-5400000">
            <a:off x="-785400" y="3791668"/>
            <a:ext cx="2020500" cy="449700"/>
          </a:xfrm>
          <a:prstGeom prst="rect">
            <a:avLst/>
          </a:prstGeom>
          <a:solidFill>
            <a:srgbClr val="FFFFFF"/>
          </a:solidFill>
          <a:ln w="4775" cap="flat" cmpd="sng">
            <a:solidFill>
              <a:srgbClr val="FFFFFF"/>
            </a:solidFill>
            <a:prstDash val="solid"/>
            <a:round/>
            <a:headEnd type="none" w="sm" len="sm"/>
            <a:tailEnd type="none" w="sm" len="sm"/>
          </a:ln>
        </p:spPr>
        <p:txBody>
          <a:bodyPr spcFirstLastPara="1" wrap="square" lIns="78525" tIns="78525" rIns="78525" bIns="78525"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 sz="2100" b="0" i="0" u="none" strike="noStrike" cap="none">
                <a:solidFill>
                  <a:srgbClr val="000000"/>
                </a:solidFill>
                <a:latin typeface="Arial"/>
                <a:ea typeface="Arial"/>
                <a:cs typeface="Arial"/>
                <a:sym typeface="Arial"/>
              </a:rPr>
              <a:t>Salt</a:t>
            </a:r>
            <a:endParaRPr sz="2100" b="0" i="0" u="none" strike="noStrike" cap="none">
              <a:solidFill>
                <a:srgbClr val="000000"/>
              </a:solidFill>
              <a:latin typeface="Arial"/>
              <a:ea typeface="Arial"/>
              <a:cs typeface="Arial"/>
              <a:sym typeface="Arial"/>
            </a:endParaRPr>
          </a:p>
        </p:txBody>
      </p:sp>
      <p:cxnSp>
        <p:nvCxnSpPr>
          <p:cNvPr id="65" name="Google Shape;65;p14"/>
          <p:cNvCxnSpPr>
            <a:stCxn id="66" idx="3"/>
          </p:cNvCxnSpPr>
          <p:nvPr/>
        </p:nvCxnSpPr>
        <p:spPr>
          <a:xfrm flipH="1">
            <a:off x="3821161" y="3260711"/>
            <a:ext cx="700800" cy="442500"/>
          </a:xfrm>
          <a:prstGeom prst="straightConnector1">
            <a:avLst/>
          </a:prstGeom>
          <a:noFill/>
          <a:ln w="4775" cap="flat" cmpd="sng">
            <a:solidFill>
              <a:srgbClr val="000000"/>
            </a:solidFill>
            <a:prstDash val="solid"/>
            <a:round/>
            <a:headEnd type="none" w="sm" len="sm"/>
            <a:tailEnd type="none" w="sm" len="sm"/>
          </a:ln>
        </p:spPr>
      </p:cxnSp>
      <p:sp>
        <p:nvSpPr>
          <p:cNvPr id="66" name="Google Shape;66;p14"/>
          <p:cNvSpPr/>
          <p:nvPr/>
        </p:nvSpPr>
        <p:spPr>
          <a:xfrm>
            <a:off x="4511241" y="3187988"/>
            <a:ext cx="73200" cy="85200"/>
          </a:xfrm>
          <a:prstGeom prst="ellipse">
            <a:avLst/>
          </a:prstGeom>
          <a:solidFill>
            <a:srgbClr val="FFFFFF"/>
          </a:solidFill>
          <a:ln w="47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pic>
        <p:nvPicPr>
          <p:cNvPr id="67" name="Google Shape;67;p14"/>
          <p:cNvPicPr preferRelativeResize="0"/>
          <p:nvPr/>
        </p:nvPicPr>
        <p:blipFill rotWithShape="1">
          <a:blip r:embed="rId4">
            <a:alphaModFix/>
          </a:blip>
          <a:srcRect/>
          <a:stretch/>
        </p:blipFill>
        <p:spPr>
          <a:xfrm>
            <a:off x="5371071" y="2847325"/>
            <a:ext cx="385138" cy="674384"/>
          </a:xfrm>
          <a:prstGeom prst="rect">
            <a:avLst/>
          </a:prstGeom>
          <a:noFill/>
          <a:ln>
            <a:noFill/>
          </a:ln>
        </p:spPr>
      </p:pic>
      <p:sp>
        <p:nvSpPr>
          <p:cNvPr id="68" name="Google Shape;68;p14"/>
          <p:cNvSpPr/>
          <p:nvPr/>
        </p:nvSpPr>
        <p:spPr>
          <a:xfrm>
            <a:off x="1273402" y="3006266"/>
            <a:ext cx="2625900" cy="2114400"/>
          </a:xfrm>
          <a:prstGeom prst="ellipse">
            <a:avLst/>
          </a:prstGeom>
          <a:solidFill>
            <a:srgbClr val="FFFFFF"/>
          </a:solidFill>
          <a:ln w="47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marR="0" lvl="0" indent="0" algn="ctr" rtl="0">
              <a:lnSpc>
                <a:spcPct val="100000"/>
              </a:lnSpc>
              <a:spcBef>
                <a:spcPts val="0"/>
              </a:spcBef>
              <a:spcAft>
                <a:spcPts val="0"/>
              </a:spcAft>
              <a:buClr>
                <a:schemeClr val="dk1"/>
              </a:buClr>
              <a:buSzPts val="600"/>
              <a:buFont typeface="Arial"/>
              <a:buNone/>
            </a:pPr>
            <a:r>
              <a:rPr lang="en" sz="2200" b="1" i="0" u="none" strike="noStrike" cap="none">
                <a:solidFill>
                  <a:schemeClr val="dk1"/>
                </a:solidFill>
                <a:highlight>
                  <a:schemeClr val="lt1"/>
                </a:highlight>
                <a:latin typeface="Arial"/>
                <a:ea typeface="Arial"/>
                <a:cs typeface="Arial"/>
                <a:sym typeface="Arial"/>
              </a:rPr>
              <a:t>Microscopic</a:t>
            </a:r>
            <a:endParaRPr sz="2200" b="1" i="0" u="none" strike="noStrike" cap="none">
              <a:solidFill>
                <a:schemeClr val="dk1"/>
              </a:solidFill>
              <a:highlight>
                <a:schemeClr val="lt1"/>
              </a:highlight>
              <a:latin typeface="Arial"/>
              <a:ea typeface="Arial"/>
              <a:cs typeface="Arial"/>
              <a:sym typeface="Arial"/>
            </a:endParaRPr>
          </a:p>
          <a:p>
            <a:pPr marL="0" marR="0" lvl="0" indent="0" algn="ctr" rtl="0">
              <a:lnSpc>
                <a:spcPct val="100000"/>
              </a:lnSpc>
              <a:spcBef>
                <a:spcPts val="0"/>
              </a:spcBef>
              <a:spcAft>
                <a:spcPts val="0"/>
              </a:spcAft>
              <a:buClr>
                <a:schemeClr val="dk1"/>
              </a:buClr>
              <a:buSzPts val="600"/>
              <a:buFont typeface="Arial"/>
              <a:buNone/>
            </a:pPr>
            <a:r>
              <a:rPr lang="en" sz="1200" b="0" i="0" u="none" strike="noStrike" cap="none">
                <a:solidFill>
                  <a:schemeClr val="dk1"/>
                </a:solidFill>
                <a:highlight>
                  <a:schemeClr val="lt1"/>
                </a:highlight>
                <a:latin typeface="Arial"/>
                <a:ea typeface="Arial"/>
                <a:cs typeface="Arial"/>
                <a:sym typeface="Arial"/>
              </a:rPr>
              <a:t>What is happening to the atoms/molecules at this level based on your test results?</a:t>
            </a:r>
            <a:endParaRPr sz="1200" b="0" i="0" u="none" strike="noStrike" cap="none">
              <a:solidFill>
                <a:schemeClr val="dk1"/>
              </a:solidFill>
              <a:highlight>
                <a:schemeClr val="lt1"/>
              </a:highlight>
              <a:latin typeface="Arial"/>
              <a:ea typeface="Arial"/>
              <a:cs typeface="Arial"/>
              <a:sym typeface="Arial"/>
            </a:endParaRPr>
          </a:p>
        </p:txBody>
      </p:sp>
      <p:sp>
        <p:nvSpPr>
          <p:cNvPr id="69" name="Google Shape;69;p14"/>
          <p:cNvSpPr txBox="1"/>
          <p:nvPr/>
        </p:nvSpPr>
        <p:spPr>
          <a:xfrm>
            <a:off x="4797722" y="2847325"/>
            <a:ext cx="634200" cy="342000"/>
          </a:xfrm>
          <a:prstGeom prst="rect">
            <a:avLst/>
          </a:prstGeom>
          <a:noFill/>
          <a:ln>
            <a:noFill/>
          </a:ln>
        </p:spPr>
        <p:txBody>
          <a:bodyPr spcFirstLastPara="1" wrap="square" lIns="78525" tIns="78525" rIns="78525" bIns="785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H</a:t>
            </a:r>
            <a:r>
              <a:rPr lang="en" sz="1200" b="0" i="0" u="none" strike="noStrike" cap="none" baseline="-25000">
                <a:solidFill>
                  <a:srgbClr val="000000"/>
                </a:solidFill>
                <a:latin typeface="Arial"/>
                <a:ea typeface="Arial"/>
                <a:cs typeface="Arial"/>
                <a:sym typeface="Arial"/>
              </a:rPr>
              <a:t>2</a:t>
            </a:r>
            <a:r>
              <a:rPr lang="en" sz="1200" b="0" i="0" u="none" strike="noStrike" cap="none">
                <a:solidFill>
                  <a:srgbClr val="000000"/>
                </a:solidFill>
                <a:latin typeface="Arial"/>
                <a:ea typeface="Arial"/>
                <a:cs typeface="Arial"/>
                <a:sym typeface="Arial"/>
              </a:rPr>
              <a:t>O +</a:t>
            </a:r>
            <a:endParaRPr sz="1200" b="0" i="0" u="none" strike="noStrike" cap="none">
              <a:solidFill>
                <a:srgbClr val="000000"/>
              </a:solidFill>
              <a:latin typeface="Arial"/>
              <a:ea typeface="Arial"/>
              <a:cs typeface="Arial"/>
              <a:sym typeface="Arial"/>
            </a:endParaRPr>
          </a:p>
        </p:txBody>
      </p:sp>
      <p:pic>
        <p:nvPicPr>
          <p:cNvPr id="70" name="Google Shape;70;p14"/>
          <p:cNvPicPr preferRelativeResize="0"/>
          <p:nvPr/>
        </p:nvPicPr>
        <p:blipFill rotWithShape="1">
          <a:blip r:embed="rId3">
            <a:alphaModFix/>
          </a:blip>
          <a:srcRect t="16214" b="16976"/>
          <a:stretch/>
        </p:blipFill>
        <p:spPr>
          <a:xfrm>
            <a:off x="4129366" y="371739"/>
            <a:ext cx="1147557" cy="766621"/>
          </a:xfrm>
          <a:prstGeom prst="rect">
            <a:avLst/>
          </a:prstGeom>
          <a:noFill/>
          <a:ln>
            <a:noFill/>
          </a:ln>
        </p:spPr>
      </p:pic>
      <p:sp>
        <p:nvSpPr>
          <p:cNvPr id="71" name="Google Shape;71;p14"/>
          <p:cNvSpPr/>
          <p:nvPr/>
        </p:nvSpPr>
        <p:spPr>
          <a:xfrm rot="4378871" flipH="1">
            <a:off x="4697196" y="2600964"/>
            <a:ext cx="195773" cy="666370"/>
          </a:xfrm>
          <a:prstGeom prst="curvedLeftArrow">
            <a:avLst>
              <a:gd name="adj1" fmla="val 25000"/>
              <a:gd name="adj2" fmla="val 50000"/>
              <a:gd name="adj3" fmla="val 25000"/>
            </a:avLst>
          </a:prstGeom>
          <a:solidFill>
            <a:srgbClr val="CFE2F3"/>
          </a:solidFill>
          <a:ln w="47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72" name="Google Shape;72;p14"/>
          <p:cNvSpPr/>
          <p:nvPr/>
        </p:nvSpPr>
        <p:spPr>
          <a:xfrm>
            <a:off x="1385138" y="402128"/>
            <a:ext cx="2625900" cy="2234100"/>
          </a:xfrm>
          <a:prstGeom prst="ellipse">
            <a:avLst/>
          </a:prstGeom>
          <a:solidFill>
            <a:srgbClr val="FFFFFF"/>
          </a:solidFill>
          <a:ln w="47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 sz="2200" b="1" i="0" u="none" strike="noStrike" cap="none" dirty="0">
                <a:solidFill>
                  <a:srgbClr val="000000"/>
                </a:solidFill>
                <a:highlight>
                  <a:srgbClr val="FFFFFF"/>
                </a:highlight>
                <a:latin typeface="Arial"/>
                <a:ea typeface="Arial"/>
                <a:cs typeface="Arial"/>
                <a:sym typeface="Arial"/>
              </a:rPr>
              <a:t>Microscopic</a:t>
            </a:r>
            <a:endParaRPr sz="2200" b="1" i="0" u="none" strike="noStrike" cap="none" dirty="0">
              <a:solidFill>
                <a:srgbClr val="000000"/>
              </a:solidFill>
              <a:highlight>
                <a:srgbClr val="FFFFFF"/>
              </a:highlight>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dirty="0">
                <a:solidFill>
                  <a:srgbClr val="000000"/>
                </a:solidFill>
                <a:highlight>
                  <a:srgbClr val="FFFFFF"/>
                </a:highlight>
                <a:latin typeface="Arial"/>
                <a:ea typeface="Arial"/>
                <a:cs typeface="Arial"/>
                <a:sym typeface="Arial"/>
              </a:rPr>
              <a:t>Use symbols or images to depict what you believe is occurring on a microscopic level. </a:t>
            </a:r>
            <a:endParaRPr sz="1200" b="0" i="0" u="none" strike="noStrike" cap="none" dirty="0">
              <a:solidFill>
                <a:srgbClr val="000000"/>
              </a:solidFill>
              <a:highlight>
                <a:srgbClr val="FFFFFF"/>
              </a:highlight>
              <a:latin typeface="Arial"/>
              <a:ea typeface="Arial"/>
              <a:cs typeface="Arial"/>
              <a:sym typeface="Arial"/>
            </a:endParaRPr>
          </a:p>
        </p:txBody>
      </p:sp>
      <p:sp>
        <p:nvSpPr>
          <p:cNvPr id="73" name="Google Shape;73;p14"/>
          <p:cNvSpPr txBox="1"/>
          <p:nvPr/>
        </p:nvSpPr>
        <p:spPr>
          <a:xfrm>
            <a:off x="4797722" y="132717"/>
            <a:ext cx="634200" cy="342000"/>
          </a:xfrm>
          <a:prstGeom prst="rect">
            <a:avLst/>
          </a:prstGeom>
          <a:noFill/>
          <a:ln>
            <a:noFill/>
          </a:ln>
        </p:spPr>
        <p:txBody>
          <a:bodyPr spcFirstLastPara="1" wrap="square" lIns="78525" tIns="78525" rIns="78525" bIns="785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H</a:t>
            </a:r>
            <a:r>
              <a:rPr lang="en" sz="1200" b="0" i="0" u="none" strike="noStrike" cap="none" baseline="-25000">
                <a:solidFill>
                  <a:srgbClr val="000000"/>
                </a:solidFill>
                <a:latin typeface="Arial"/>
                <a:ea typeface="Arial"/>
                <a:cs typeface="Arial"/>
                <a:sym typeface="Arial"/>
              </a:rPr>
              <a:t>2</a:t>
            </a:r>
            <a:r>
              <a:rPr lang="en" sz="1200" b="0" i="0" u="none" strike="noStrike" cap="none">
                <a:solidFill>
                  <a:srgbClr val="000000"/>
                </a:solidFill>
                <a:latin typeface="Arial"/>
                <a:ea typeface="Arial"/>
                <a:cs typeface="Arial"/>
                <a:sym typeface="Arial"/>
              </a:rPr>
              <a:t>O +</a:t>
            </a:r>
            <a:endParaRPr sz="1200" b="0" i="0" u="none" strike="noStrike" cap="none">
              <a:solidFill>
                <a:srgbClr val="000000"/>
              </a:solidFill>
              <a:latin typeface="Arial"/>
              <a:ea typeface="Arial"/>
              <a:cs typeface="Arial"/>
              <a:sym typeface="Arial"/>
            </a:endParaRPr>
          </a:p>
        </p:txBody>
      </p:sp>
      <p:sp>
        <p:nvSpPr>
          <p:cNvPr id="74" name="Google Shape;74;p14"/>
          <p:cNvSpPr/>
          <p:nvPr/>
        </p:nvSpPr>
        <p:spPr>
          <a:xfrm rot="3501838" flipH="1">
            <a:off x="4534970" y="-62973"/>
            <a:ext cx="157858" cy="685716"/>
          </a:xfrm>
          <a:prstGeom prst="curvedLeftArrow">
            <a:avLst>
              <a:gd name="adj1" fmla="val 25000"/>
              <a:gd name="adj2" fmla="val 50000"/>
              <a:gd name="adj3" fmla="val 25000"/>
            </a:avLst>
          </a:prstGeom>
          <a:solidFill>
            <a:srgbClr val="CFE2F3"/>
          </a:solidFill>
          <a:ln w="47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pic>
        <p:nvPicPr>
          <p:cNvPr id="75" name="Google Shape;75;p14"/>
          <p:cNvPicPr preferRelativeResize="0"/>
          <p:nvPr/>
        </p:nvPicPr>
        <p:blipFill rotWithShape="1">
          <a:blip r:embed="rId5">
            <a:alphaModFix/>
          </a:blip>
          <a:srcRect l="24091" r="23998"/>
          <a:stretch/>
        </p:blipFill>
        <p:spPr>
          <a:xfrm>
            <a:off x="5296383" y="38462"/>
            <a:ext cx="449695" cy="866284"/>
          </a:xfrm>
          <a:prstGeom prst="rect">
            <a:avLst/>
          </a:prstGeom>
          <a:noFill/>
          <a:ln>
            <a:noFill/>
          </a:ln>
        </p:spPr>
      </p:pic>
      <p:cxnSp>
        <p:nvCxnSpPr>
          <p:cNvPr id="76" name="Google Shape;76;p14"/>
          <p:cNvCxnSpPr/>
          <p:nvPr/>
        </p:nvCxnSpPr>
        <p:spPr>
          <a:xfrm flipH="1">
            <a:off x="3867604" y="628610"/>
            <a:ext cx="510900" cy="342000"/>
          </a:xfrm>
          <a:prstGeom prst="straightConnector1">
            <a:avLst/>
          </a:prstGeom>
          <a:noFill/>
          <a:ln w="4775" cap="flat" cmpd="sng">
            <a:solidFill>
              <a:srgbClr val="000000"/>
            </a:solidFill>
            <a:prstDash val="solid"/>
            <a:round/>
            <a:headEnd type="none" w="sm" len="sm"/>
            <a:tailEnd type="none" w="sm" len="sm"/>
          </a:ln>
        </p:spPr>
      </p:cxnSp>
      <p:sp>
        <p:nvSpPr>
          <p:cNvPr id="77" name="Google Shape;77;p14"/>
          <p:cNvSpPr/>
          <p:nvPr/>
        </p:nvSpPr>
        <p:spPr>
          <a:xfrm>
            <a:off x="4344034" y="593470"/>
            <a:ext cx="73200" cy="85200"/>
          </a:xfrm>
          <a:prstGeom prst="ellipse">
            <a:avLst/>
          </a:prstGeom>
          <a:solidFill>
            <a:srgbClr val="FFFFFF"/>
          </a:solidFill>
          <a:ln w="47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78" name="Google Shape;78;p14"/>
          <p:cNvSpPr/>
          <p:nvPr/>
        </p:nvSpPr>
        <p:spPr>
          <a:xfrm>
            <a:off x="66028" y="33092"/>
            <a:ext cx="1393800" cy="342000"/>
          </a:xfrm>
          <a:prstGeom prst="wedgeRectCallout">
            <a:avLst>
              <a:gd name="adj1" fmla="val 25251"/>
              <a:gd name="adj2" fmla="val 96220"/>
            </a:avLst>
          </a:prstGeom>
          <a:solidFill>
            <a:srgbClr val="EFEFEF"/>
          </a:solidFill>
          <a:ln w="47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000000"/>
                </a:solidFill>
                <a:latin typeface="Arial"/>
                <a:ea typeface="Arial"/>
                <a:cs typeface="Arial"/>
                <a:sym typeface="Arial"/>
              </a:rPr>
              <a:t>Test</a:t>
            </a:r>
            <a:endParaRPr sz="1500" b="1" i="0" u="none" strike="noStrike" cap="none">
              <a:solidFill>
                <a:srgbClr val="000000"/>
              </a:solidFill>
              <a:latin typeface="Arial"/>
              <a:ea typeface="Arial"/>
              <a:cs typeface="Arial"/>
              <a:sym typeface="Arial"/>
            </a:endParaRPr>
          </a:p>
        </p:txBody>
      </p:sp>
      <p:sp>
        <p:nvSpPr>
          <p:cNvPr id="79" name="Google Shape;79;p14"/>
          <p:cNvSpPr/>
          <p:nvPr/>
        </p:nvSpPr>
        <p:spPr>
          <a:xfrm>
            <a:off x="4641025" y="3627800"/>
            <a:ext cx="1628400" cy="1399500"/>
          </a:xfrm>
          <a:prstGeom prst="rect">
            <a:avLst/>
          </a:prstGeom>
          <a:solidFill>
            <a:srgbClr val="FFFFFF"/>
          </a:solidFill>
          <a:ln w="4775" cap="flat" cmpd="sng">
            <a:solidFill>
              <a:srgbClr val="000000"/>
            </a:solidFill>
            <a:prstDash val="solid"/>
            <a:round/>
            <a:headEnd type="none" w="sm" len="sm"/>
            <a:tailEnd type="none" w="sm" len="sm"/>
          </a:ln>
        </p:spPr>
        <p:txBody>
          <a:bodyPr spcFirstLastPara="1" wrap="square" lIns="78525" tIns="78525" rIns="78525" bIns="785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Symbolic Structures</a:t>
            </a:r>
            <a:endParaRPr sz="12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600"/>
              <a:buFont typeface="Arial"/>
              <a:buNone/>
            </a:pPr>
            <a:r>
              <a:rPr lang="en" sz="1200" b="0" i="0" u="none" strike="noStrike" cap="none">
                <a:solidFill>
                  <a:schemeClr val="dk1"/>
                </a:solidFill>
                <a:latin typeface="Arial"/>
                <a:ea typeface="Arial"/>
                <a:cs typeface="Arial"/>
                <a:sym typeface="Arial"/>
              </a:rPr>
              <a:t>Use lewis dot or ball and stick, chemical formulas to depict your substances.</a:t>
            </a:r>
            <a:endParaRPr sz="1200" b="0" i="0" u="none" strike="noStrike" cap="none">
              <a:solidFill>
                <a:srgbClr val="000000"/>
              </a:solidFill>
              <a:latin typeface="Arial"/>
              <a:ea typeface="Arial"/>
              <a:cs typeface="Arial"/>
              <a:sym typeface="Arial"/>
            </a:endParaRPr>
          </a:p>
        </p:txBody>
      </p:sp>
      <p:cxnSp>
        <p:nvCxnSpPr>
          <p:cNvPr id="80" name="Google Shape;80;p14"/>
          <p:cNvCxnSpPr/>
          <p:nvPr/>
        </p:nvCxnSpPr>
        <p:spPr>
          <a:xfrm flipH="1">
            <a:off x="5912575" y="402125"/>
            <a:ext cx="912900" cy="25200"/>
          </a:xfrm>
          <a:prstGeom prst="straightConnector1">
            <a:avLst/>
          </a:prstGeom>
          <a:noFill/>
          <a:ln w="4775" cap="flat" cmpd="sng">
            <a:solidFill>
              <a:schemeClr val="dk2"/>
            </a:solidFill>
            <a:prstDash val="solid"/>
            <a:round/>
            <a:headEnd type="none" w="sm" len="sm"/>
            <a:tailEnd type="triangle" w="med" len="med"/>
          </a:ln>
        </p:spPr>
      </p:cxnSp>
      <p:sp>
        <p:nvSpPr>
          <p:cNvPr id="81" name="Google Shape;81;p14"/>
          <p:cNvSpPr/>
          <p:nvPr/>
        </p:nvSpPr>
        <p:spPr>
          <a:xfrm>
            <a:off x="6934475" y="106275"/>
            <a:ext cx="1941600" cy="4920900"/>
          </a:xfrm>
          <a:prstGeom prst="rect">
            <a:avLst/>
          </a:prstGeom>
          <a:solidFill>
            <a:schemeClr val="lt1"/>
          </a:solidFill>
          <a:ln w="477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Large Scale Observable Notes</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r>
              <a:rPr lang="en" sz="2200" b="1" i="0" u="none" strike="noStrike" cap="none">
                <a:solidFill>
                  <a:srgbClr val="000000"/>
                </a:solidFill>
                <a:latin typeface="Arial"/>
                <a:ea typeface="Arial"/>
                <a:cs typeface="Arial"/>
                <a:sym typeface="Arial"/>
              </a:rPr>
              <a:t>Macroscopic</a:t>
            </a:r>
            <a:endParaRPr sz="22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What do you observe during the test?</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How does the material behave?</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How is salt different than sugar?</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How are the two chemicals similar?</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Arial"/>
              <a:ea typeface="Arial"/>
              <a:cs typeface="Arial"/>
              <a:sym typeface="Arial"/>
            </a:endParaRPr>
          </a:p>
        </p:txBody>
      </p:sp>
      <p:cxnSp>
        <p:nvCxnSpPr>
          <p:cNvPr id="82" name="Google Shape;82;p14"/>
          <p:cNvCxnSpPr/>
          <p:nvPr/>
        </p:nvCxnSpPr>
        <p:spPr>
          <a:xfrm flipH="1">
            <a:off x="5888888" y="3125263"/>
            <a:ext cx="912900" cy="25200"/>
          </a:xfrm>
          <a:prstGeom prst="straightConnector1">
            <a:avLst/>
          </a:prstGeom>
          <a:noFill/>
          <a:ln w="4775" cap="flat" cmpd="sng">
            <a:solidFill>
              <a:schemeClr val="dk2"/>
            </a:solidFill>
            <a:prstDash val="solid"/>
            <a:round/>
            <a:headEnd type="none" w="sm" len="sm"/>
            <a:tailEnd type="triangl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How to Print</a:t>
            </a:r>
            <a:endParaRPr/>
          </a:p>
        </p:txBody>
      </p:sp>
      <p:sp>
        <p:nvSpPr>
          <p:cNvPr id="88" name="Google Shape;88;p1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fontScale="62500" lnSpcReduction="20000"/>
          </a:bodyPr>
          <a:lstStyle/>
          <a:p>
            <a:pPr marL="0" lvl="0" indent="0" algn="ctr" rtl="0">
              <a:spcBef>
                <a:spcPts val="0"/>
              </a:spcBef>
              <a:spcAft>
                <a:spcPts val="0"/>
              </a:spcAft>
              <a:buNone/>
            </a:pPr>
            <a:r>
              <a:rPr lang="en" dirty="0"/>
              <a:t>Print the model on one side and the corresponding information on the other. This will help students understand and diagram the structures revealed during the test. </a:t>
            </a:r>
            <a:endParaRPr dirty="0"/>
          </a:p>
        </p:txBody>
      </p:sp>
      <p:grpSp>
        <p:nvGrpSpPr>
          <p:cNvPr id="2" name="Group 1">
            <a:extLst>
              <a:ext uri="{FF2B5EF4-FFF2-40B4-BE49-F238E27FC236}">
                <a16:creationId xmlns:a16="http://schemas.microsoft.com/office/drawing/2014/main" id="{162B64DD-4647-FE60-9EA4-29D336C93B86}"/>
              </a:ext>
            </a:extLst>
          </p:cNvPr>
          <p:cNvGrpSpPr/>
          <p:nvPr/>
        </p:nvGrpSpPr>
        <p:grpSpPr>
          <a:xfrm>
            <a:off x="2955785" y="4281270"/>
            <a:ext cx="3354750" cy="552033"/>
            <a:chOff x="1010797" y="3587741"/>
            <a:chExt cx="6002388" cy="731520"/>
          </a:xfrm>
        </p:grpSpPr>
        <p:sp>
          <p:nvSpPr>
            <p:cNvPr id="3" name="Text Box 2">
              <a:extLst>
                <a:ext uri="{FF2B5EF4-FFF2-40B4-BE49-F238E27FC236}">
                  <a16:creationId xmlns:a16="http://schemas.microsoft.com/office/drawing/2014/main" id="{2C64EB07-3A3B-7FF7-CE54-87D1C386DBD2}"/>
                </a:ext>
              </a:extLst>
            </p:cNvPr>
            <p:cNvSpPr txBox="1">
              <a:spLocks noChangeArrowheads="1"/>
            </p:cNvSpPr>
            <p:nvPr/>
          </p:nvSpPr>
          <p:spPr bwMode="auto">
            <a:xfrm>
              <a:off x="1598772" y="3820772"/>
              <a:ext cx="4750383" cy="268415"/>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gn="ctr">
                <a:lnSpc>
                  <a:spcPct val="107000"/>
                </a:lnSpc>
              </a:pPr>
              <a:r>
                <a:rPr lang="en-US" sz="700" dirty="0">
                  <a:latin typeface="Calibri" panose="020F0502020204030204" pitchFamily="34" charset="0"/>
                  <a:ea typeface="Calibri" panose="020F0502020204030204" pitchFamily="34" charset="0"/>
                  <a:cs typeface="Times New Roman" panose="02020603050405020304" pitchFamily="18" charset="0"/>
                </a:rPr>
                <a:t>3D-RST is supported by the NSF under grant number #DRL-2101383</a:t>
              </a:r>
            </a:p>
          </p:txBody>
        </p:sp>
        <p:sp>
          <p:nvSpPr>
            <p:cNvPr id="4" name="Right Triangle 3">
              <a:extLst>
                <a:ext uri="{FF2B5EF4-FFF2-40B4-BE49-F238E27FC236}">
                  <a16:creationId xmlns:a16="http://schemas.microsoft.com/office/drawing/2014/main" id="{E6CD017A-EFB9-6B71-CC53-56AE0CE7FCB7}"/>
                </a:ext>
              </a:extLst>
            </p:cNvPr>
            <p:cNvSpPr/>
            <p:nvPr/>
          </p:nvSpPr>
          <p:spPr>
            <a:xfrm flipH="1">
              <a:off x="1190626" y="4127310"/>
              <a:ext cx="5806828" cy="135096"/>
            </a:xfrm>
            <a:prstGeom prst="rtTriangle">
              <a:avLst/>
            </a:prstGeom>
            <a:solidFill>
              <a:srgbClr val="002F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hlinkClick r:id="rId3"/>
              <a:extLst>
                <a:ext uri="{FF2B5EF4-FFF2-40B4-BE49-F238E27FC236}">
                  <a16:creationId xmlns:a16="http://schemas.microsoft.com/office/drawing/2014/main" id="{7D4B8164-03F2-FE68-CB59-E767F7A170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0797" y="3587741"/>
              <a:ext cx="966719" cy="731520"/>
            </a:xfrm>
            <a:prstGeom prst="rect">
              <a:avLst/>
            </a:prstGeom>
          </p:spPr>
        </p:pic>
        <p:pic>
          <p:nvPicPr>
            <p:cNvPr id="6" name="Picture 5" descr="A picture containing text, clipart&#10;&#10;Description automatically generated">
              <a:hlinkClick r:id="rId5"/>
              <a:extLst>
                <a:ext uri="{FF2B5EF4-FFF2-40B4-BE49-F238E27FC236}">
                  <a16:creationId xmlns:a16="http://schemas.microsoft.com/office/drawing/2014/main" id="{212D984B-9D11-1FE7-8677-B895352D594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49155" y="3819346"/>
              <a:ext cx="664030" cy="232409"/>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6"/>
          <p:cNvSpPr txBox="1"/>
          <p:nvPr/>
        </p:nvSpPr>
        <p:spPr>
          <a:xfrm rot="-5400000">
            <a:off x="299035" y="1095308"/>
            <a:ext cx="1503300" cy="843000"/>
          </a:xfrm>
          <a:prstGeom prst="rect">
            <a:avLst/>
          </a:prstGeom>
          <a:noFill/>
          <a:ln w="32725" cap="flat" cmpd="sng">
            <a:solidFill>
              <a:srgbClr val="666666"/>
            </a:solidFill>
            <a:prstDash val="solid"/>
            <a:round/>
            <a:headEnd type="none" w="sm" len="sm"/>
            <a:tailEnd type="none" w="sm" len="sm"/>
          </a:ln>
        </p:spPr>
        <p:txBody>
          <a:bodyPr spcFirstLastPara="1" wrap="square" lIns="78525" tIns="78525" rIns="78525" bIns="78525" anchor="t" anchorCtr="0">
            <a:noAutofit/>
          </a:bodyPr>
          <a:lstStyle/>
          <a:p>
            <a:pPr marL="0" lvl="0" indent="0" algn="ctr" rtl="0">
              <a:spcBef>
                <a:spcPts val="0"/>
              </a:spcBef>
              <a:spcAft>
                <a:spcPts val="0"/>
              </a:spcAft>
              <a:buNone/>
            </a:pPr>
            <a:r>
              <a:rPr lang="en" sz="1200">
                <a:latin typeface="Oswald"/>
                <a:ea typeface="Oswald"/>
                <a:cs typeface="Oswald"/>
                <a:sym typeface="Oswald"/>
              </a:rPr>
              <a:t>Conductivity</a:t>
            </a:r>
            <a:endParaRPr sz="1200">
              <a:latin typeface="Oswald"/>
              <a:ea typeface="Oswald"/>
              <a:cs typeface="Oswald"/>
              <a:sym typeface="Oswald"/>
            </a:endParaRPr>
          </a:p>
          <a:p>
            <a:pPr marL="0" lvl="0" indent="0" algn="ctr" rtl="0">
              <a:spcBef>
                <a:spcPts val="0"/>
              </a:spcBef>
              <a:spcAft>
                <a:spcPts val="0"/>
              </a:spcAft>
              <a:buNone/>
            </a:pPr>
            <a:r>
              <a:rPr lang="en" sz="1200">
                <a:latin typeface="Oswald"/>
                <a:ea typeface="Oswald"/>
                <a:cs typeface="Oswald"/>
                <a:sym typeface="Oswald"/>
              </a:rPr>
              <a:t> meter</a:t>
            </a:r>
            <a:endParaRPr sz="1200">
              <a:latin typeface="Oswald"/>
              <a:ea typeface="Oswald"/>
              <a:cs typeface="Oswald"/>
              <a:sym typeface="Oswald"/>
            </a:endParaRPr>
          </a:p>
          <a:p>
            <a:pPr marL="0" lvl="0" indent="0" algn="ctr" rtl="0">
              <a:spcBef>
                <a:spcPts val="0"/>
              </a:spcBef>
              <a:spcAft>
                <a:spcPts val="0"/>
              </a:spcAft>
              <a:buNone/>
            </a:pPr>
            <a:endParaRPr sz="1200">
              <a:latin typeface="Oswald"/>
              <a:ea typeface="Oswald"/>
              <a:cs typeface="Oswald"/>
              <a:sym typeface="Oswald"/>
            </a:endParaRPr>
          </a:p>
        </p:txBody>
      </p:sp>
      <p:sp>
        <p:nvSpPr>
          <p:cNvPr id="94" name="Google Shape;94;p16"/>
          <p:cNvSpPr txBox="1"/>
          <p:nvPr/>
        </p:nvSpPr>
        <p:spPr>
          <a:xfrm>
            <a:off x="1195565" y="0"/>
            <a:ext cx="3499200" cy="474600"/>
          </a:xfrm>
          <a:prstGeom prst="rect">
            <a:avLst/>
          </a:prstGeom>
          <a:noFill/>
          <a:ln>
            <a:noFill/>
          </a:ln>
        </p:spPr>
        <p:txBody>
          <a:bodyPr spcFirstLastPara="1" wrap="square" lIns="78525" tIns="78525" rIns="78525" bIns="78525" anchor="t" anchorCtr="0">
            <a:noAutofit/>
          </a:bodyPr>
          <a:lstStyle/>
          <a:p>
            <a:pPr marL="0" lvl="0" indent="0" algn="ctr" rtl="0">
              <a:spcBef>
                <a:spcPts val="0"/>
              </a:spcBef>
              <a:spcAft>
                <a:spcPts val="0"/>
              </a:spcAft>
              <a:buNone/>
            </a:pPr>
            <a:r>
              <a:rPr lang="en" sz="1800"/>
              <a:t>Molecular Scale Model</a:t>
            </a:r>
            <a:endParaRPr sz="1800"/>
          </a:p>
        </p:txBody>
      </p:sp>
      <p:cxnSp>
        <p:nvCxnSpPr>
          <p:cNvPr id="95" name="Google Shape;95;p16"/>
          <p:cNvCxnSpPr/>
          <p:nvPr/>
        </p:nvCxnSpPr>
        <p:spPr>
          <a:xfrm rot="10800000" flipH="1">
            <a:off x="19239" y="2776724"/>
            <a:ext cx="8494500" cy="2700"/>
          </a:xfrm>
          <a:prstGeom prst="straightConnector1">
            <a:avLst/>
          </a:prstGeom>
          <a:noFill/>
          <a:ln w="8175" cap="flat" cmpd="sng">
            <a:solidFill>
              <a:srgbClr val="000000"/>
            </a:solidFill>
            <a:prstDash val="solid"/>
            <a:round/>
            <a:headEnd type="none" w="med" len="med"/>
            <a:tailEnd type="none" w="med" len="med"/>
          </a:ln>
        </p:spPr>
      </p:cxnSp>
      <p:sp>
        <p:nvSpPr>
          <p:cNvPr id="96" name="Google Shape;96;p16"/>
          <p:cNvSpPr/>
          <p:nvPr/>
        </p:nvSpPr>
        <p:spPr>
          <a:xfrm>
            <a:off x="4733900" y="1208825"/>
            <a:ext cx="1628400" cy="1399500"/>
          </a:xfrm>
          <a:prstGeom prst="rect">
            <a:avLst/>
          </a:prstGeom>
          <a:solidFill>
            <a:srgbClr val="FFFFFF"/>
          </a:solidFill>
          <a:ln w="8175" cap="flat" cmpd="sng">
            <a:solidFill>
              <a:srgbClr val="000000"/>
            </a:solidFill>
            <a:prstDash val="solid"/>
            <a:round/>
            <a:headEnd type="none" w="sm" len="sm"/>
            <a:tailEnd type="none" w="sm" len="sm"/>
          </a:ln>
        </p:spPr>
        <p:txBody>
          <a:bodyPr spcFirstLastPara="1" wrap="square" lIns="78525" tIns="78525" rIns="78525" bIns="78525" anchor="t" anchorCtr="0">
            <a:noAutofit/>
          </a:bodyPr>
          <a:lstStyle/>
          <a:p>
            <a:pPr marL="0" lvl="0" indent="0" algn="ctr" rtl="0">
              <a:spcBef>
                <a:spcPts val="0"/>
              </a:spcBef>
              <a:spcAft>
                <a:spcPts val="0"/>
              </a:spcAft>
              <a:buNone/>
            </a:pPr>
            <a:r>
              <a:rPr lang="en" sz="1200"/>
              <a:t>Symbolic Structures</a:t>
            </a:r>
            <a:endParaRPr sz="1200"/>
          </a:p>
        </p:txBody>
      </p:sp>
      <p:sp>
        <p:nvSpPr>
          <p:cNvPr id="97" name="Google Shape;97;p16"/>
          <p:cNvSpPr/>
          <p:nvPr/>
        </p:nvSpPr>
        <p:spPr>
          <a:xfrm rot="-5400000">
            <a:off x="-785400" y="1187529"/>
            <a:ext cx="2020500" cy="449700"/>
          </a:xfrm>
          <a:prstGeom prst="rect">
            <a:avLst/>
          </a:prstGeom>
          <a:solidFill>
            <a:srgbClr val="FFFFFF"/>
          </a:solidFill>
          <a:ln w="8175" cap="flat" cmpd="sng">
            <a:solidFill>
              <a:srgbClr val="FFFFFF"/>
            </a:solidFill>
            <a:prstDash val="solid"/>
            <a:round/>
            <a:headEnd type="none" w="sm" len="sm"/>
            <a:tailEnd type="none" w="sm" len="sm"/>
          </a:ln>
        </p:spPr>
        <p:txBody>
          <a:bodyPr spcFirstLastPara="1" wrap="square" lIns="78525" tIns="78525" rIns="78525" bIns="78525" anchor="ctr" anchorCtr="0">
            <a:noAutofit/>
          </a:bodyPr>
          <a:lstStyle/>
          <a:p>
            <a:pPr marL="0" lvl="0" indent="0" algn="ctr" rtl="0">
              <a:spcBef>
                <a:spcPts val="0"/>
              </a:spcBef>
              <a:spcAft>
                <a:spcPts val="0"/>
              </a:spcAft>
              <a:buNone/>
            </a:pPr>
            <a:r>
              <a:rPr lang="en" sz="2200"/>
              <a:t>Sugar</a:t>
            </a:r>
            <a:endParaRPr sz="2200"/>
          </a:p>
        </p:txBody>
      </p:sp>
      <p:sp>
        <p:nvSpPr>
          <p:cNvPr id="98" name="Google Shape;98;p16"/>
          <p:cNvSpPr/>
          <p:nvPr/>
        </p:nvSpPr>
        <p:spPr>
          <a:xfrm rot="-5400000">
            <a:off x="-785400" y="3791668"/>
            <a:ext cx="2020500" cy="449700"/>
          </a:xfrm>
          <a:prstGeom prst="rect">
            <a:avLst/>
          </a:prstGeom>
          <a:solidFill>
            <a:srgbClr val="FFFFFF"/>
          </a:solidFill>
          <a:ln w="8175" cap="flat" cmpd="sng">
            <a:solidFill>
              <a:srgbClr val="FFFFFF"/>
            </a:solidFill>
            <a:prstDash val="solid"/>
            <a:round/>
            <a:headEnd type="none" w="sm" len="sm"/>
            <a:tailEnd type="none" w="sm" len="sm"/>
          </a:ln>
        </p:spPr>
        <p:txBody>
          <a:bodyPr spcFirstLastPara="1" wrap="square" lIns="78525" tIns="78525" rIns="78525" bIns="78525" anchor="ctr" anchorCtr="0">
            <a:noAutofit/>
          </a:bodyPr>
          <a:lstStyle/>
          <a:p>
            <a:pPr marL="0" lvl="0" indent="0" algn="ctr" rtl="0">
              <a:spcBef>
                <a:spcPts val="0"/>
              </a:spcBef>
              <a:spcAft>
                <a:spcPts val="0"/>
              </a:spcAft>
              <a:buNone/>
            </a:pPr>
            <a:r>
              <a:rPr lang="en" sz="2200"/>
              <a:t>Salt</a:t>
            </a:r>
            <a:endParaRPr sz="2200"/>
          </a:p>
        </p:txBody>
      </p:sp>
      <p:sp>
        <p:nvSpPr>
          <p:cNvPr id="99" name="Google Shape;99;p16"/>
          <p:cNvSpPr/>
          <p:nvPr/>
        </p:nvSpPr>
        <p:spPr>
          <a:xfrm>
            <a:off x="1149919" y="1798170"/>
            <a:ext cx="449700" cy="432300"/>
          </a:xfrm>
          <a:prstGeom prst="ellipse">
            <a:avLst/>
          </a:prstGeom>
          <a:solidFill>
            <a:srgbClr val="FF0000"/>
          </a:solidFill>
          <a:ln w="81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lvl="0" indent="0" algn="ctr" rtl="0">
              <a:spcBef>
                <a:spcPts val="0"/>
              </a:spcBef>
              <a:spcAft>
                <a:spcPts val="0"/>
              </a:spcAft>
              <a:buNone/>
            </a:pPr>
            <a:r>
              <a:rPr lang="en" sz="2300" b="1">
                <a:solidFill>
                  <a:schemeClr val="lt1"/>
                </a:solidFill>
              </a:rPr>
              <a:t>+</a:t>
            </a:r>
            <a:endParaRPr sz="2300" b="1">
              <a:solidFill>
                <a:schemeClr val="lt1"/>
              </a:solidFill>
            </a:endParaRPr>
          </a:p>
        </p:txBody>
      </p:sp>
      <p:sp>
        <p:nvSpPr>
          <p:cNvPr id="100" name="Google Shape;100;p16"/>
          <p:cNvSpPr/>
          <p:nvPr/>
        </p:nvSpPr>
        <p:spPr>
          <a:xfrm>
            <a:off x="1149919" y="776654"/>
            <a:ext cx="449700" cy="432300"/>
          </a:xfrm>
          <a:prstGeom prst="ellipse">
            <a:avLst/>
          </a:prstGeom>
          <a:solidFill>
            <a:srgbClr val="0000FF"/>
          </a:solidFill>
          <a:ln w="81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lvl="0" indent="0" algn="ctr" rtl="0">
              <a:spcBef>
                <a:spcPts val="0"/>
              </a:spcBef>
              <a:spcAft>
                <a:spcPts val="0"/>
              </a:spcAft>
              <a:buNone/>
            </a:pPr>
            <a:r>
              <a:rPr lang="en" sz="2300" b="1">
                <a:solidFill>
                  <a:schemeClr val="lt1"/>
                </a:solidFill>
              </a:rPr>
              <a:t>-</a:t>
            </a:r>
            <a:endParaRPr sz="2300" b="1">
              <a:solidFill>
                <a:schemeClr val="lt1"/>
              </a:solidFill>
            </a:endParaRPr>
          </a:p>
        </p:txBody>
      </p:sp>
      <p:sp>
        <p:nvSpPr>
          <p:cNvPr id="101" name="Google Shape;101;p16"/>
          <p:cNvSpPr txBox="1"/>
          <p:nvPr/>
        </p:nvSpPr>
        <p:spPr>
          <a:xfrm rot="-5400000">
            <a:off x="298976" y="3464781"/>
            <a:ext cx="1503300" cy="818400"/>
          </a:xfrm>
          <a:prstGeom prst="rect">
            <a:avLst/>
          </a:prstGeom>
          <a:noFill/>
          <a:ln w="32725" cap="flat" cmpd="sng">
            <a:solidFill>
              <a:srgbClr val="666666"/>
            </a:solidFill>
            <a:prstDash val="solid"/>
            <a:round/>
            <a:headEnd type="none" w="sm" len="sm"/>
            <a:tailEnd type="none" w="sm" len="sm"/>
          </a:ln>
        </p:spPr>
        <p:txBody>
          <a:bodyPr spcFirstLastPara="1" wrap="square" lIns="78525" tIns="78525" rIns="78525" bIns="78525" anchor="t" anchorCtr="0">
            <a:noAutofit/>
          </a:bodyPr>
          <a:lstStyle/>
          <a:p>
            <a:pPr marL="0" lvl="0" indent="0" algn="ctr" rtl="0">
              <a:spcBef>
                <a:spcPts val="0"/>
              </a:spcBef>
              <a:spcAft>
                <a:spcPts val="0"/>
              </a:spcAft>
              <a:buNone/>
            </a:pPr>
            <a:r>
              <a:rPr lang="en" sz="1200">
                <a:latin typeface="Oswald"/>
                <a:ea typeface="Oswald"/>
                <a:cs typeface="Oswald"/>
                <a:sym typeface="Oswald"/>
              </a:rPr>
              <a:t>Conductivity</a:t>
            </a:r>
            <a:endParaRPr sz="1200">
              <a:latin typeface="Oswald"/>
              <a:ea typeface="Oswald"/>
              <a:cs typeface="Oswald"/>
              <a:sym typeface="Oswald"/>
            </a:endParaRPr>
          </a:p>
          <a:p>
            <a:pPr marL="0" lvl="0" indent="0" algn="ctr" rtl="0">
              <a:spcBef>
                <a:spcPts val="0"/>
              </a:spcBef>
              <a:spcAft>
                <a:spcPts val="0"/>
              </a:spcAft>
              <a:buNone/>
            </a:pPr>
            <a:r>
              <a:rPr lang="en" sz="1200">
                <a:latin typeface="Oswald"/>
                <a:ea typeface="Oswald"/>
                <a:cs typeface="Oswald"/>
                <a:sym typeface="Oswald"/>
              </a:rPr>
              <a:t> meter</a:t>
            </a:r>
            <a:endParaRPr sz="1200">
              <a:latin typeface="Oswald"/>
              <a:ea typeface="Oswald"/>
              <a:cs typeface="Oswald"/>
              <a:sym typeface="Oswald"/>
            </a:endParaRPr>
          </a:p>
          <a:p>
            <a:pPr marL="0" lvl="0" indent="0" algn="ctr" rtl="0">
              <a:spcBef>
                <a:spcPts val="0"/>
              </a:spcBef>
              <a:spcAft>
                <a:spcPts val="0"/>
              </a:spcAft>
              <a:buNone/>
            </a:pPr>
            <a:endParaRPr sz="1200"/>
          </a:p>
        </p:txBody>
      </p:sp>
      <p:sp>
        <p:nvSpPr>
          <p:cNvPr id="102" name="Google Shape;102;p16"/>
          <p:cNvSpPr/>
          <p:nvPr/>
        </p:nvSpPr>
        <p:spPr>
          <a:xfrm>
            <a:off x="1149919" y="4151595"/>
            <a:ext cx="449700" cy="432300"/>
          </a:xfrm>
          <a:prstGeom prst="ellipse">
            <a:avLst/>
          </a:prstGeom>
          <a:solidFill>
            <a:srgbClr val="FF0000"/>
          </a:solidFill>
          <a:ln w="81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lvl="0" indent="0" algn="ctr" rtl="0">
              <a:spcBef>
                <a:spcPts val="0"/>
              </a:spcBef>
              <a:spcAft>
                <a:spcPts val="0"/>
              </a:spcAft>
              <a:buNone/>
            </a:pPr>
            <a:r>
              <a:rPr lang="en" sz="2300" b="1">
                <a:solidFill>
                  <a:schemeClr val="lt1"/>
                </a:solidFill>
              </a:rPr>
              <a:t>+</a:t>
            </a:r>
            <a:endParaRPr sz="2300" b="1">
              <a:solidFill>
                <a:schemeClr val="lt1"/>
              </a:solidFill>
            </a:endParaRPr>
          </a:p>
        </p:txBody>
      </p:sp>
      <p:sp>
        <p:nvSpPr>
          <p:cNvPr id="103" name="Google Shape;103;p16"/>
          <p:cNvSpPr/>
          <p:nvPr/>
        </p:nvSpPr>
        <p:spPr>
          <a:xfrm>
            <a:off x="1149919" y="3195493"/>
            <a:ext cx="449700" cy="432300"/>
          </a:xfrm>
          <a:prstGeom prst="ellipse">
            <a:avLst/>
          </a:prstGeom>
          <a:solidFill>
            <a:srgbClr val="0000FF"/>
          </a:solidFill>
          <a:ln w="81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lvl="0" indent="0" algn="ctr" rtl="0">
              <a:spcBef>
                <a:spcPts val="0"/>
              </a:spcBef>
              <a:spcAft>
                <a:spcPts val="0"/>
              </a:spcAft>
              <a:buNone/>
            </a:pPr>
            <a:r>
              <a:rPr lang="en" sz="2300" b="1">
                <a:solidFill>
                  <a:schemeClr val="lt1"/>
                </a:solidFill>
              </a:rPr>
              <a:t>-</a:t>
            </a:r>
            <a:endParaRPr sz="2300" b="1">
              <a:solidFill>
                <a:schemeClr val="lt1"/>
              </a:solidFill>
            </a:endParaRPr>
          </a:p>
        </p:txBody>
      </p:sp>
      <p:cxnSp>
        <p:nvCxnSpPr>
          <p:cNvPr id="104" name="Google Shape;104;p16"/>
          <p:cNvCxnSpPr>
            <a:stCxn id="105" idx="3"/>
          </p:cNvCxnSpPr>
          <p:nvPr/>
        </p:nvCxnSpPr>
        <p:spPr>
          <a:xfrm flipH="1">
            <a:off x="4011061" y="3260710"/>
            <a:ext cx="510900" cy="342000"/>
          </a:xfrm>
          <a:prstGeom prst="straightConnector1">
            <a:avLst/>
          </a:prstGeom>
          <a:noFill/>
          <a:ln w="8175" cap="flat" cmpd="sng">
            <a:solidFill>
              <a:srgbClr val="000000"/>
            </a:solidFill>
            <a:prstDash val="solid"/>
            <a:round/>
            <a:headEnd type="none" w="med" len="med"/>
            <a:tailEnd type="none" w="med" len="med"/>
          </a:ln>
        </p:spPr>
      </p:cxnSp>
      <p:sp>
        <p:nvSpPr>
          <p:cNvPr id="105" name="Google Shape;105;p16"/>
          <p:cNvSpPr/>
          <p:nvPr/>
        </p:nvSpPr>
        <p:spPr>
          <a:xfrm>
            <a:off x="4511241" y="3187988"/>
            <a:ext cx="73200" cy="85200"/>
          </a:xfrm>
          <a:prstGeom prst="ellipse">
            <a:avLst/>
          </a:prstGeom>
          <a:solidFill>
            <a:srgbClr val="FFFFFF"/>
          </a:solidFill>
          <a:ln w="81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lvl="0" indent="0" algn="ctr" rtl="0">
              <a:spcBef>
                <a:spcPts val="0"/>
              </a:spcBef>
              <a:spcAft>
                <a:spcPts val="0"/>
              </a:spcAft>
              <a:buNone/>
            </a:pPr>
            <a:endParaRPr sz="1200"/>
          </a:p>
        </p:txBody>
      </p:sp>
      <p:pic>
        <p:nvPicPr>
          <p:cNvPr id="106" name="Google Shape;106;p16"/>
          <p:cNvPicPr preferRelativeResize="0"/>
          <p:nvPr/>
        </p:nvPicPr>
        <p:blipFill>
          <a:blip r:embed="rId3">
            <a:alphaModFix/>
          </a:blip>
          <a:stretch>
            <a:fillRect/>
          </a:stretch>
        </p:blipFill>
        <p:spPr>
          <a:xfrm>
            <a:off x="5371071" y="2847325"/>
            <a:ext cx="385138" cy="674383"/>
          </a:xfrm>
          <a:prstGeom prst="rect">
            <a:avLst/>
          </a:prstGeom>
          <a:noFill/>
          <a:ln>
            <a:noFill/>
          </a:ln>
        </p:spPr>
      </p:pic>
      <p:sp>
        <p:nvSpPr>
          <p:cNvPr id="107" name="Google Shape;107;p16"/>
          <p:cNvSpPr/>
          <p:nvPr/>
        </p:nvSpPr>
        <p:spPr>
          <a:xfrm>
            <a:off x="1791152" y="2973041"/>
            <a:ext cx="2625900" cy="2114400"/>
          </a:xfrm>
          <a:prstGeom prst="ellipse">
            <a:avLst/>
          </a:prstGeom>
          <a:solidFill>
            <a:srgbClr val="FFFFFF"/>
          </a:solidFill>
          <a:ln w="81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lvl="0" indent="0" algn="ctr" rtl="0">
              <a:spcBef>
                <a:spcPts val="0"/>
              </a:spcBef>
              <a:spcAft>
                <a:spcPts val="0"/>
              </a:spcAft>
              <a:buNone/>
            </a:pPr>
            <a:endParaRPr sz="1200">
              <a:highlight>
                <a:srgbClr val="FFFFFF"/>
              </a:highlight>
            </a:endParaRPr>
          </a:p>
        </p:txBody>
      </p:sp>
      <p:sp>
        <p:nvSpPr>
          <p:cNvPr id="108" name="Google Shape;108;p16"/>
          <p:cNvSpPr txBox="1"/>
          <p:nvPr/>
        </p:nvSpPr>
        <p:spPr>
          <a:xfrm>
            <a:off x="4797722" y="2847325"/>
            <a:ext cx="634200" cy="342000"/>
          </a:xfrm>
          <a:prstGeom prst="rect">
            <a:avLst/>
          </a:prstGeom>
          <a:noFill/>
          <a:ln>
            <a:noFill/>
          </a:ln>
        </p:spPr>
        <p:txBody>
          <a:bodyPr spcFirstLastPara="1" wrap="square" lIns="78525" tIns="78525" rIns="78525" bIns="78525" anchor="t" anchorCtr="0">
            <a:noAutofit/>
          </a:bodyPr>
          <a:lstStyle/>
          <a:p>
            <a:pPr marL="0" lvl="0" indent="0" algn="l" rtl="0">
              <a:spcBef>
                <a:spcPts val="0"/>
              </a:spcBef>
              <a:spcAft>
                <a:spcPts val="0"/>
              </a:spcAft>
              <a:buNone/>
            </a:pPr>
            <a:r>
              <a:rPr lang="en" sz="1200"/>
              <a:t>H</a:t>
            </a:r>
            <a:r>
              <a:rPr lang="en" sz="1200" baseline="-25000"/>
              <a:t>2</a:t>
            </a:r>
            <a:r>
              <a:rPr lang="en" sz="1200"/>
              <a:t>O +</a:t>
            </a:r>
            <a:endParaRPr sz="1200"/>
          </a:p>
        </p:txBody>
      </p:sp>
      <p:sp>
        <p:nvSpPr>
          <p:cNvPr id="109" name="Google Shape;109;p16"/>
          <p:cNvSpPr/>
          <p:nvPr/>
        </p:nvSpPr>
        <p:spPr>
          <a:xfrm rot="4378871" flipH="1">
            <a:off x="4697201" y="2600983"/>
            <a:ext cx="195773" cy="666370"/>
          </a:xfrm>
          <a:prstGeom prst="curvedLeftArrow">
            <a:avLst>
              <a:gd name="adj1" fmla="val 25000"/>
              <a:gd name="adj2" fmla="val 50000"/>
              <a:gd name="adj3" fmla="val 25000"/>
            </a:avLst>
          </a:prstGeom>
          <a:solidFill>
            <a:srgbClr val="CFE2F3"/>
          </a:solidFill>
          <a:ln w="81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lvl="0" indent="0" algn="ctr" rtl="0">
              <a:spcBef>
                <a:spcPts val="0"/>
              </a:spcBef>
              <a:spcAft>
                <a:spcPts val="0"/>
              </a:spcAft>
              <a:buNone/>
            </a:pPr>
            <a:endParaRPr sz="1200"/>
          </a:p>
        </p:txBody>
      </p:sp>
      <p:sp>
        <p:nvSpPr>
          <p:cNvPr id="110" name="Google Shape;110;p16"/>
          <p:cNvSpPr/>
          <p:nvPr/>
        </p:nvSpPr>
        <p:spPr>
          <a:xfrm>
            <a:off x="1980113" y="474690"/>
            <a:ext cx="2625900" cy="2234100"/>
          </a:xfrm>
          <a:prstGeom prst="ellipse">
            <a:avLst/>
          </a:prstGeom>
          <a:solidFill>
            <a:srgbClr val="FFFFFF"/>
          </a:solidFill>
          <a:ln w="81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lvl="0" indent="0" algn="ctr" rtl="0">
              <a:spcBef>
                <a:spcPts val="0"/>
              </a:spcBef>
              <a:spcAft>
                <a:spcPts val="0"/>
              </a:spcAft>
              <a:buNone/>
            </a:pPr>
            <a:endParaRPr sz="1200">
              <a:highlight>
                <a:srgbClr val="FFFFFF"/>
              </a:highlight>
            </a:endParaRPr>
          </a:p>
        </p:txBody>
      </p:sp>
      <p:sp>
        <p:nvSpPr>
          <p:cNvPr id="111" name="Google Shape;111;p16"/>
          <p:cNvSpPr txBox="1"/>
          <p:nvPr/>
        </p:nvSpPr>
        <p:spPr>
          <a:xfrm>
            <a:off x="4797722" y="132717"/>
            <a:ext cx="634200" cy="342000"/>
          </a:xfrm>
          <a:prstGeom prst="rect">
            <a:avLst/>
          </a:prstGeom>
          <a:noFill/>
          <a:ln>
            <a:noFill/>
          </a:ln>
        </p:spPr>
        <p:txBody>
          <a:bodyPr spcFirstLastPara="1" wrap="square" lIns="78525" tIns="78525" rIns="78525" bIns="78525" anchor="t" anchorCtr="0">
            <a:noAutofit/>
          </a:bodyPr>
          <a:lstStyle/>
          <a:p>
            <a:pPr marL="0" lvl="0" indent="0" algn="l" rtl="0">
              <a:spcBef>
                <a:spcPts val="0"/>
              </a:spcBef>
              <a:spcAft>
                <a:spcPts val="0"/>
              </a:spcAft>
              <a:buNone/>
            </a:pPr>
            <a:r>
              <a:rPr lang="en" sz="1200"/>
              <a:t>H</a:t>
            </a:r>
            <a:r>
              <a:rPr lang="en" sz="1200" baseline="-25000"/>
              <a:t>2</a:t>
            </a:r>
            <a:r>
              <a:rPr lang="en" sz="1200"/>
              <a:t>O +</a:t>
            </a:r>
            <a:endParaRPr sz="1200"/>
          </a:p>
        </p:txBody>
      </p:sp>
      <p:sp>
        <p:nvSpPr>
          <p:cNvPr id="112" name="Google Shape;112;p16"/>
          <p:cNvSpPr/>
          <p:nvPr/>
        </p:nvSpPr>
        <p:spPr>
          <a:xfrm rot="3501838" flipH="1">
            <a:off x="4534987" y="-62973"/>
            <a:ext cx="157858" cy="685657"/>
          </a:xfrm>
          <a:prstGeom prst="curvedLeftArrow">
            <a:avLst>
              <a:gd name="adj1" fmla="val 25000"/>
              <a:gd name="adj2" fmla="val 50000"/>
              <a:gd name="adj3" fmla="val 25000"/>
            </a:avLst>
          </a:prstGeom>
          <a:solidFill>
            <a:srgbClr val="CFE2F3"/>
          </a:solidFill>
          <a:ln w="81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lvl="0" indent="0" algn="ctr" rtl="0">
              <a:spcBef>
                <a:spcPts val="0"/>
              </a:spcBef>
              <a:spcAft>
                <a:spcPts val="0"/>
              </a:spcAft>
              <a:buNone/>
            </a:pPr>
            <a:endParaRPr sz="1200"/>
          </a:p>
        </p:txBody>
      </p:sp>
      <p:pic>
        <p:nvPicPr>
          <p:cNvPr id="113" name="Google Shape;113;p16"/>
          <p:cNvPicPr preferRelativeResize="0"/>
          <p:nvPr/>
        </p:nvPicPr>
        <p:blipFill rotWithShape="1">
          <a:blip r:embed="rId4">
            <a:alphaModFix/>
          </a:blip>
          <a:srcRect l="24091" r="23998"/>
          <a:stretch/>
        </p:blipFill>
        <p:spPr>
          <a:xfrm>
            <a:off x="5296382" y="38462"/>
            <a:ext cx="449695" cy="866284"/>
          </a:xfrm>
          <a:prstGeom prst="rect">
            <a:avLst/>
          </a:prstGeom>
          <a:noFill/>
          <a:ln>
            <a:noFill/>
          </a:ln>
        </p:spPr>
      </p:pic>
      <p:cxnSp>
        <p:nvCxnSpPr>
          <p:cNvPr id="114" name="Google Shape;114;p16"/>
          <p:cNvCxnSpPr/>
          <p:nvPr/>
        </p:nvCxnSpPr>
        <p:spPr>
          <a:xfrm flipH="1">
            <a:off x="3867604" y="628610"/>
            <a:ext cx="510900" cy="342000"/>
          </a:xfrm>
          <a:prstGeom prst="straightConnector1">
            <a:avLst/>
          </a:prstGeom>
          <a:noFill/>
          <a:ln w="8175" cap="flat" cmpd="sng">
            <a:solidFill>
              <a:srgbClr val="000000"/>
            </a:solidFill>
            <a:prstDash val="solid"/>
            <a:round/>
            <a:headEnd type="none" w="med" len="med"/>
            <a:tailEnd type="none" w="med" len="med"/>
          </a:ln>
        </p:spPr>
      </p:cxnSp>
      <p:sp>
        <p:nvSpPr>
          <p:cNvPr id="115" name="Google Shape;115;p16"/>
          <p:cNvSpPr/>
          <p:nvPr/>
        </p:nvSpPr>
        <p:spPr>
          <a:xfrm>
            <a:off x="4344034" y="593470"/>
            <a:ext cx="73200" cy="85200"/>
          </a:xfrm>
          <a:prstGeom prst="ellipse">
            <a:avLst/>
          </a:prstGeom>
          <a:solidFill>
            <a:srgbClr val="FFFFFF"/>
          </a:solidFill>
          <a:ln w="81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lvl="0" indent="0" algn="ctr" rtl="0">
              <a:spcBef>
                <a:spcPts val="0"/>
              </a:spcBef>
              <a:spcAft>
                <a:spcPts val="0"/>
              </a:spcAft>
              <a:buNone/>
            </a:pPr>
            <a:endParaRPr sz="1200"/>
          </a:p>
        </p:txBody>
      </p:sp>
      <p:sp>
        <p:nvSpPr>
          <p:cNvPr id="116" name="Google Shape;116;p16"/>
          <p:cNvSpPr/>
          <p:nvPr/>
        </p:nvSpPr>
        <p:spPr>
          <a:xfrm>
            <a:off x="66028" y="33092"/>
            <a:ext cx="1393800" cy="342000"/>
          </a:xfrm>
          <a:prstGeom prst="wedgeRectCallout">
            <a:avLst>
              <a:gd name="adj1" fmla="val 25251"/>
              <a:gd name="adj2" fmla="val 96220"/>
            </a:avLst>
          </a:prstGeom>
          <a:solidFill>
            <a:srgbClr val="EFEFEF"/>
          </a:solidFill>
          <a:ln w="81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lvl="0" indent="0" algn="ctr" rtl="0">
              <a:spcBef>
                <a:spcPts val="0"/>
              </a:spcBef>
              <a:spcAft>
                <a:spcPts val="0"/>
              </a:spcAft>
              <a:buNone/>
            </a:pPr>
            <a:r>
              <a:rPr lang="en" sz="1500" b="1"/>
              <a:t>Conductivity</a:t>
            </a:r>
            <a:endParaRPr sz="1500" b="1"/>
          </a:p>
        </p:txBody>
      </p:sp>
      <p:sp>
        <p:nvSpPr>
          <p:cNvPr id="117" name="Google Shape;117;p16"/>
          <p:cNvSpPr/>
          <p:nvPr/>
        </p:nvSpPr>
        <p:spPr>
          <a:xfrm>
            <a:off x="4641025" y="3627800"/>
            <a:ext cx="1628400" cy="1399500"/>
          </a:xfrm>
          <a:prstGeom prst="rect">
            <a:avLst/>
          </a:prstGeom>
          <a:solidFill>
            <a:srgbClr val="FFFFFF"/>
          </a:solidFill>
          <a:ln w="8175" cap="flat" cmpd="sng">
            <a:solidFill>
              <a:srgbClr val="000000"/>
            </a:solidFill>
            <a:prstDash val="solid"/>
            <a:round/>
            <a:headEnd type="none" w="sm" len="sm"/>
            <a:tailEnd type="none" w="sm" len="sm"/>
          </a:ln>
        </p:spPr>
        <p:txBody>
          <a:bodyPr spcFirstLastPara="1" wrap="square" lIns="78525" tIns="78525" rIns="78525" bIns="78525" anchor="t" anchorCtr="0">
            <a:noAutofit/>
          </a:bodyPr>
          <a:lstStyle/>
          <a:p>
            <a:pPr marL="0" lvl="0" indent="0" algn="ctr" rtl="0">
              <a:spcBef>
                <a:spcPts val="0"/>
              </a:spcBef>
              <a:spcAft>
                <a:spcPts val="0"/>
              </a:spcAft>
              <a:buNone/>
            </a:pPr>
            <a:r>
              <a:rPr lang="en" sz="1200"/>
              <a:t>Symbolic Structures</a:t>
            </a:r>
            <a:endParaRPr sz="1200"/>
          </a:p>
        </p:txBody>
      </p:sp>
      <p:cxnSp>
        <p:nvCxnSpPr>
          <p:cNvPr id="118" name="Google Shape;118;p16"/>
          <p:cNvCxnSpPr/>
          <p:nvPr/>
        </p:nvCxnSpPr>
        <p:spPr>
          <a:xfrm flipH="1">
            <a:off x="5912575" y="402125"/>
            <a:ext cx="912900" cy="25200"/>
          </a:xfrm>
          <a:prstGeom prst="straightConnector1">
            <a:avLst/>
          </a:prstGeom>
          <a:noFill/>
          <a:ln w="9525" cap="flat" cmpd="sng">
            <a:solidFill>
              <a:schemeClr val="dk2"/>
            </a:solidFill>
            <a:prstDash val="solid"/>
            <a:round/>
            <a:headEnd type="none" w="med" len="med"/>
            <a:tailEnd type="triangle" w="med" len="med"/>
          </a:ln>
        </p:spPr>
      </p:cxnSp>
      <p:sp>
        <p:nvSpPr>
          <p:cNvPr id="119" name="Google Shape;119;p16"/>
          <p:cNvSpPr/>
          <p:nvPr/>
        </p:nvSpPr>
        <p:spPr>
          <a:xfrm>
            <a:off x="6934475" y="106275"/>
            <a:ext cx="1941600" cy="49209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300"/>
              <a:t>Large Scale Observable Notes</a:t>
            </a:r>
            <a:endParaRPr sz="13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p:txBody>
      </p:sp>
      <p:cxnSp>
        <p:nvCxnSpPr>
          <p:cNvPr id="120" name="Google Shape;120;p16"/>
          <p:cNvCxnSpPr/>
          <p:nvPr/>
        </p:nvCxnSpPr>
        <p:spPr>
          <a:xfrm flipH="1">
            <a:off x="5888888" y="3125263"/>
            <a:ext cx="912900" cy="25200"/>
          </a:xfrm>
          <a:prstGeom prst="straightConnector1">
            <a:avLst/>
          </a:prstGeom>
          <a:noFill/>
          <a:ln w="9525" cap="flat" cmpd="sng">
            <a:solidFill>
              <a:schemeClr val="dk2"/>
            </a:solidFill>
            <a:prstDash val="solid"/>
            <a:round/>
            <a:headEnd type="none" w="med" len="med"/>
            <a:tailEnd type="triangle" w="med" len="med"/>
          </a:ln>
        </p:spPr>
      </p:cxnSp>
      <p:sp>
        <p:nvSpPr>
          <p:cNvPr id="121" name="Google Shape;121;p16"/>
          <p:cNvSpPr/>
          <p:nvPr/>
        </p:nvSpPr>
        <p:spPr>
          <a:xfrm rot="-5400000">
            <a:off x="2081121" y="396293"/>
            <a:ext cx="44400" cy="1192800"/>
          </a:xfrm>
          <a:prstGeom prst="can">
            <a:avLst>
              <a:gd name="adj" fmla="val 25000"/>
            </a:avLst>
          </a:prstGeom>
          <a:solidFill>
            <a:srgbClr val="666666"/>
          </a:solidFill>
          <a:ln w="81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lvl="0" indent="0" algn="ctr" rtl="0">
              <a:spcBef>
                <a:spcPts val="0"/>
              </a:spcBef>
              <a:spcAft>
                <a:spcPts val="0"/>
              </a:spcAft>
              <a:buNone/>
            </a:pPr>
            <a:endParaRPr sz="1200"/>
          </a:p>
        </p:txBody>
      </p:sp>
      <p:sp>
        <p:nvSpPr>
          <p:cNvPr id="122" name="Google Shape;122;p16"/>
          <p:cNvSpPr/>
          <p:nvPr/>
        </p:nvSpPr>
        <p:spPr>
          <a:xfrm rot="-5400000">
            <a:off x="2081146" y="1480772"/>
            <a:ext cx="44100" cy="1192800"/>
          </a:xfrm>
          <a:prstGeom prst="can">
            <a:avLst>
              <a:gd name="adj" fmla="val 25000"/>
            </a:avLst>
          </a:prstGeom>
          <a:solidFill>
            <a:srgbClr val="666666"/>
          </a:solidFill>
          <a:ln w="81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lvl="0" indent="0" algn="ctr" rtl="0">
              <a:spcBef>
                <a:spcPts val="0"/>
              </a:spcBef>
              <a:spcAft>
                <a:spcPts val="0"/>
              </a:spcAft>
              <a:buNone/>
            </a:pPr>
            <a:endParaRPr sz="1200"/>
          </a:p>
        </p:txBody>
      </p:sp>
      <p:sp>
        <p:nvSpPr>
          <p:cNvPr id="123" name="Google Shape;123;p16"/>
          <p:cNvSpPr/>
          <p:nvPr/>
        </p:nvSpPr>
        <p:spPr>
          <a:xfrm rot="-5400000">
            <a:off x="2094997" y="2837863"/>
            <a:ext cx="56400" cy="1147500"/>
          </a:xfrm>
          <a:prstGeom prst="can">
            <a:avLst>
              <a:gd name="adj" fmla="val 25000"/>
            </a:avLst>
          </a:prstGeom>
          <a:solidFill>
            <a:srgbClr val="666666"/>
          </a:solidFill>
          <a:ln w="81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lvl="0" indent="0" algn="ctr" rtl="0">
              <a:spcBef>
                <a:spcPts val="0"/>
              </a:spcBef>
              <a:spcAft>
                <a:spcPts val="0"/>
              </a:spcAft>
              <a:buNone/>
            </a:pPr>
            <a:endParaRPr sz="1200"/>
          </a:p>
        </p:txBody>
      </p:sp>
      <p:sp>
        <p:nvSpPr>
          <p:cNvPr id="124" name="Google Shape;124;p16"/>
          <p:cNvSpPr/>
          <p:nvPr/>
        </p:nvSpPr>
        <p:spPr>
          <a:xfrm rot="-5400000" flipH="1">
            <a:off x="2101975" y="3758489"/>
            <a:ext cx="42600" cy="1232700"/>
          </a:xfrm>
          <a:prstGeom prst="can">
            <a:avLst>
              <a:gd name="adj" fmla="val 25000"/>
            </a:avLst>
          </a:prstGeom>
          <a:solidFill>
            <a:srgbClr val="666666"/>
          </a:solidFill>
          <a:ln w="8175" cap="flat" cmpd="sng">
            <a:solidFill>
              <a:srgbClr val="000000"/>
            </a:solidFill>
            <a:prstDash val="solid"/>
            <a:round/>
            <a:headEnd type="none" w="sm" len="sm"/>
            <a:tailEnd type="none" w="sm" len="sm"/>
          </a:ln>
        </p:spPr>
        <p:txBody>
          <a:bodyPr spcFirstLastPara="1" wrap="square" lIns="78525" tIns="78525" rIns="78525" bIns="78525" anchor="ctr" anchorCtr="0">
            <a:noAutofit/>
          </a:bodyPr>
          <a:lstStyle/>
          <a:p>
            <a:pPr marL="0" lvl="0" indent="0" algn="ctr" rtl="0">
              <a:spcBef>
                <a:spcPts val="0"/>
              </a:spcBef>
              <a:spcAft>
                <a:spcPts val="0"/>
              </a:spcAft>
              <a:buNone/>
            </a:pPr>
            <a:endParaRPr sz="1200"/>
          </a:p>
        </p:txBody>
      </p:sp>
      <p:pic>
        <p:nvPicPr>
          <p:cNvPr id="125" name="Google Shape;125;p16" descr="Pet bowl icon vector. Isolated contour symbol illustration (Provided by Getty Images)"/>
          <p:cNvPicPr preferRelativeResize="0"/>
          <p:nvPr/>
        </p:nvPicPr>
        <p:blipFill rotWithShape="1">
          <a:blip r:embed="rId5">
            <a:alphaModFix/>
          </a:blip>
          <a:srcRect l="21442" t="30632" r="20543" b="32717"/>
          <a:stretch/>
        </p:blipFill>
        <p:spPr>
          <a:xfrm>
            <a:off x="4387186" y="3107169"/>
            <a:ext cx="537549" cy="339599"/>
          </a:xfrm>
          <a:prstGeom prst="rect">
            <a:avLst/>
          </a:prstGeom>
          <a:noFill/>
          <a:ln>
            <a:noFill/>
          </a:ln>
        </p:spPr>
      </p:pic>
      <p:pic>
        <p:nvPicPr>
          <p:cNvPr id="126" name="Google Shape;126;p16" descr="Pet bowl icon vector. Isolated contour symbol illustration (Provided by Getty Images)"/>
          <p:cNvPicPr preferRelativeResize="0"/>
          <p:nvPr/>
        </p:nvPicPr>
        <p:blipFill rotWithShape="1">
          <a:blip r:embed="rId5">
            <a:alphaModFix/>
          </a:blip>
          <a:srcRect l="21442" t="30632" r="20543" b="32717"/>
          <a:stretch/>
        </p:blipFill>
        <p:spPr>
          <a:xfrm>
            <a:off x="4345136" y="526606"/>
            <a:ext cx="537549" cy="3395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7"/>
          <p:cNvSpPr txBox="1"/>
          <p:nvPr/>
        </p:nvSpPr>
        <p:spPr>
          <a:xfrm>
            <a:off x="1171850" y="212350"/>
            <a:ext cx="4577400" cy="8337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2000" b="1">
                <a:solidFill>
                  <a:srgbClr val="1C4587"/>
                </a:solidFill>
                <a:latin typeface="Muli"/>
                <a:ea typeface="Muli"/>
                <a:cs typeface="Muli"/>
                <a:sym typeface="Muli"/>
              </a:rPr>
              <a:t>Conductivity Results and Meaning</a:t>
            </a:r>
            <a:endParaRPr sz="2000" b="1">
              <a:solidFill>
                <a:srgbClr val="1C4587"/>
              </a:solidFill>
              <a:latin typeface="Muli"/>
              <a:ea typeface="Muli"/>
              <a:cs typeface="Muli"/>
              <a:sym typeface="Muli"/>
            </a:endParaRPr>
          </a:p>
        </p:txBody>
      </p:sp>
      <p:graphicFrame>
        <p:nvGraphicFramePr>
          <p:cNvPr id="133" name="Google Shape;133;p17"/>
          <p:cNvGraphicFramePr/>
          <p:nvPr/>
        </p:nvGraphicFramePr>
        <p:xfrm>
          <a:off x="221075" y="655375"/>
          <a:ext cx="8465925" cy="3588386"/>
        </p:xfrm>
        <a:graphic>
          <a:graphicData uri="http://schemas.openxmlformats.org/drawingml/2006/table">
            <a:tbl>
              <a:tblPr>
                <a:noFill/>
                <a:tableStyleId>{D1DAA450-2EA7-4218-8869-B1E3626CD56D}</a:tableStyleId>
              </a:tblPr>
              <a:tblGrid>
                <a:gridCol w="1909675">
                  <a:extLst>
                    <a:ext uri="{9D8B030D-6E8A-4147-A177-3AD203B41FA5}">
                      <a16:colId xmlns:a16="http://schemas.microsoft.com/office/drawing/2014/main" val="20000"/>
                    </a:ext>
                  </a:extLst>
                </a:gridCol>
                <a:gridCol w="2287175">
                  <a:extLst>
                    <a:ext uri="{9D8B030D-6E8A-4147-A177-3AD203B41FA5}">
                      <a16:colId xmlns:a16="http://schemas.microsoft.com/office/drawing/2014/main" val="20001"/>
                    </a:ext>
                  </a:extLst>
                </a:gridCol>
                <a:gridCol w="4269075">
                  <a:extLst>
                    <a:ext uri="{9D8B030D-6E8A-4147-A177-3AD203B41FA5}">
                      <a16:colId xmlns:a16="http://schemas.microsoft.com/office/drawing/2014/main" val="20002"/>
                    </a:ext>
                  </a:extLst>
                </a:gridCol>
              </a:tblGrid>
              <a:tr h="381000">
                <a:tc>
                  <a:txBody>
                    <a:bodyPr/>
                    <a:lstStyle/>
                    <a:p>
                      <a:pPr marL="0" lvl="0" indent="0" algn="l" rtl="0">
                        <a:lnSpc>
                          <a:spcPct val="115000"/>
                        </a:lnSpc>
                        <a:spcBef>
                          <a:spcPts val="0"/>
                        </a:spcBef>
                        <a:spcAft>
                          <a:spcPts val="0"/>
                        </a:spcAft>
                        <a:buNone/>
                      </a:pPr>
                      <a:r>
                        <a:rPr lang="en" b="1">
                          <a:solidFill>
                            <a:srgbClr val="1B1C1D"/>
                          </a:solidFill>
                        </a:rPr>
                        <a:t>Substance Property</a:t>
                      </a:r>
                      <a:endParaRPr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solidFill>
                      <a:srgbClr val="EFEFEF"/>
                    </a:solidFill>
                  </a:tcPr>
                </a:tc>
                <a:tc>
                  <a:txBody>
                    <a:bodyPr/>
                    <a:lstStyle/>
                    <a:p>
                      <a:pPr marL="0" lvl="0" indent="0" algn="l" rtl="0">
                        <a:lnSpc>
                          <a:spcPct val="115000"/>
                        </a:lnSpc>
                        <a:spcBef>
                          <a:spcPts val="0"/>
                        </a:spcBef>
                        <a:spcAft>
                          <a:spcPts val="0"/>
                        </a:spcAft>
                        <a:buNone/>
                      </a:pPr>
                      <a:r>
                        <a:rPr lang="en" b="1">
                          <a:solidFill>
                            <a:srgbClr val="1B1C1D"/>
                          </a:solidFill>
                        </a:rPr>
                        <a:t>Expected Results</a:t>
                      </a:r>
                      <a:endParaRPr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solidFill>
                      <a:srgbClr val="EFEFEF"/>
                    </a:solidFill>
                  </a:tcPr>
                </a:tc>
                <a:tc>
                  <a:txBody>
                    <a:bodyPr/>
                    <a:lstStyle/>
                    <a:p>
                      <a:pPr marL="0" lvl="0" indent="0" algn="l" rtl="0">
                        <a:lnSpc>
                          <a:spcPct val="115000"/>
                        </a:lnSpc>
                        <a:spcBef>
                          <a:spcPts val="0"/>
                        </a:spcBef>
                        <a:spcAft>
                          <a:spcPts val="0"/>
                        </a:spcAft>
                        <a:buNone/>
                      </a:pPr>
                      <a:r>
                        <a:rPr lang="en" b="1">
                          <a:solidFill>
                            <a:srgbClr val="1B1C1D"/>
                          </a:solidFill>
                        </a:rPr>
                        <a:t>Forces Revealed by the Results</a:t>
                      </a:r>
                      <a:endParaRPr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solidFill>
                      <a:srgbClr val="EFEFEF"/>
                    </a:solidFill>
                  </a:tcPr>
                </a:tc>
                <a:extLst>
                  <a:ext uri="{0D108BD9-81ED-4DB2-BD59-A6C34878D82A}">
                    <a16:rowId xmlns:a16="http://schemas.microsoft.com/office/drawing/2014/main" val="10000"/>
                  </a:ext>
                </a:extLst>
              </a:tr>
              <a:tr h="381000">
                <a:tc>
                  <a:txBody>
                    <a:bodyPr/>
                    <a:lstStyle/>
                    <a:p>
                      <a:pPr marL="0" lvl="0" indent="0" algn="l" rtl="0">
                        <a:lnSpc>
                          <a:spcPct val="115000"/>
                        </a:lnSpc>
                        <a:spcBef>
                          <a:spcPts val="0"/>
                        </a:spcBef>
                        <a:spcAft>
                          <a:spcPts val="0"/>
                        </a:spcAft>
                        <a:buNone/>
                      </a:pPr>
                      <a:r>
                        <a:rPr lang="en" b="1">
                          <a:solidFill>
                            <a:srgbClr val="1B1C1D"/>
                          </a:solidFill>
                        </a:rPr>
                        <a:t>Salt (NaCl) (Ionic)</a:t>
                      </a:r>
                      <a:endParaRPr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dirty="0">
                          <a:solidFill>
                            <a:srgbClr val="1B1C1D"/>
                          </a:solidFill>
                        </a:rPr>
                        <a:t>Causes a </a:t>
                      </a:r>
                      <a:r>
                        <a:rPr lang="en" b="1" dirty="0">
                          <a:solidFill>
                            <a:srgbClr val="1B1C1D"/>
                          </a:solidFill>
                        </a:rPr>
                        <a:t>significant elevation</a:t>
                      </a:r>
                      <a:r>
                        <a:rPr lang="en" dirty="0">
                          <a:solidFill>
                            <a:srgbClr val="1B1C1D"/>
                          </a:solidFill>
                        </a:rPr>
                        <a:t> in the boiling point of the water.</a:t>
                      </a:r>
                      <a:endParaRPr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b="1" dirty="0">
                          <a:solidFill>
                            <a:srgbClr val="1B1C1D"/>
                          </a:solidFill>
                        </a:rPr>
                        <a:t>Bond Dissociation (Ionic) &amp; Particle Count:</a:t>
                      </a:r>
                      <a:r>
                        <a:rPr lang="en" dirty="0">
                          <a:solidFill>
                            <a:srgbClr val="1B1C1D"/>
                          </a:solidFill>
                        </a:rPr>
                        <a:t> When dissolved, the ionic compound </a:t>
                      </a:r>
                      <a:r>
                        <a:rPr lang="en" b="1" dirty="0">
                          <a:solidFill>
                            <a:srgbClr val="1B1C1D"/>
                          </a:solidFill>
                        </a:rPr>
                        <a:t>dissociates into two separate particles</a:t>
                      </a:r>
                      <a:r>
                        <a:rPr lang="en" dirty="0">
                          <a:solidFill>
                            <a:srgbClr val="1B1C1D"/>
                          </a:solidFill>
                        </a:rPr>
                        <a:t> (Na+ and Cl-. The high number of dissolved particles for a given concentration causes a maximum disruption to the water's ability to boil (a strong colligative effect).</a:t>
                      </a:r>
                      <a:endParaRPr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lnSpc>
                          <a:spcPct val="115000"/>
                        </a:lnSpc>
                        <a:spcBef>
                          <a:spcPts val="0"/>
                        </a:spcBef>
                        <a:spcAft>
                          <a:spcPts val="0"/>
                        </a:spcAft>
                        <a:buNone/>
                      </a:pPr>
                      <a:r>
                        <a:rPr lang="en" b="1">
                          <a:solidFill>
                            <a:srgbClr val="1B1C1D"/>
                          </a:solidFill>
                        </a:rPr>
                        <a:t>Sugar (C</a:t>
                      </a:r>
                      <a:r>
                        <a:rPr lang="en" b="1" baseline="-25000">
                          <a:solidFill>
                            <a:srgbClr val="1B1C1D"/>
                          </a:solidFill>
                        </a:rPr>
                        <a:t>12</a:t>
                      </a:r>
                      <a:r>
                        <a:rPr lang="en" b="1">
                          <a:solidFill>
                            <a:srgbClr val="1B1C1D"/>
                          </a:solidFill>
                        </a:rPr>
                        <a:t>H</a:t>
                      </a:r>
                      <a:r>
                        <a:rPr lang="en" b="1" baseline="-25000">
                          <a:solidFill>
                            <a:srgbClr val="1B1C1D"/>
                          </a:solidFill>
                        </a:rPr>
                        <a:t>22</a:t>
                      </a:r>
                      <a:r>
                        <a:rPr lang="en" b="1">
                          <a:solidFill>
                            <a:srgbClr val="1B1C1D"/>
                          </a:solidFill>
                        </a:rPr>
                        <a:t>O</a:t>
                      </a:r>
                      <a:r>
                        <a:rPr lang="en" b="1" baseline="-25000">
                          <a:solidFill>
                            <a:srgbClr val="1B1C1D"/>
                          </a:solidFill>
                        </a:rPr>
                        <a:t>11</a:t>
                      </a:r>
                      <a:r>
                        <a:rPr lang="en" b="1">
                          <a:solidFill>
                            <a:srgbClr val="1B1C1D"/>
                          </a:solidFill>
                        </a:rPr>
                        <a:t>) (Covalent)</a:t>
                      </a:r>
                      <a:endParaRPr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a:solidFill>
                            <a:srgbClr val="1B1C1D"/>
                          </a:solidFill>
                        </a:rPr>
                        <a:t>Causes a </a:t>
                      </a:r>
                      <a:r>
                        <a:rPr lang="en" b="1">
                          <a:solidFill>
                            <a:srgbClr val="1B1C1D"/>
                          </a:solidFill>
                        </a:rPr>
                        <a:t>moderate elevation</a:t>
                      </a:r>
                      <a:r>
                        <a:rPr lang="en">
                          <a:solidFill>
                            <a:srgbClr val="1B1C1D"/>
                          </a:solidFill>
                        </a:rPr>
                        <a:t> in the boiling point of the water (about half the effect of salt).</a:t>
                      </a:r>
                      <a:endParaRPr>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b="1" dirty="0">
                          <a:solidFill>
                            <a:srgbClr val="1B1C1D"/>
                          </a:solidFill>
                        </a:rPr>
                        <a:t>Molecular Integrity (Covalent) &amp; Particle Count:</a:t>
                      </a:r>
                      <a:r>
                        <a:rPr lang="en" dirty="0">
                          <a:solidFill>
                            <a:srgbClr val="1B1C1D"/>
                          </a:solidFill>
                        </a:rPr>
                        <a:t> When dissolved, the covalent molecule remains intact as </a:t>
                      </a:r>
                      <a:r>
                        <a:rPr lang="en" b="1" dirty="0">
                          <a:solidFill>
                            <a:srgbClr val="1B1C1D"/>
                          </a:solidFill>
                        </a:rPr>
                        <a:t>one single particle</a:t>
                      </a:r>
                      <a:r>
                        <a:rPr lang="en" dirty="0">
                          <a:solidFill>
                            <a:srgbClr val="1B1C1D"/>
                          </a:solidFill>
                        </a:rPr>
                        <a:t> </a:t>
                      </a:r>
                      <a:r>
                        <a:rPr lang="en" b="1" dirty="0">
                          <a:solidFill>
                            <a:srgbClr val="1B1C1D"/>
                          </a:solidFill>
                        </a:rPr>
                        <a:t>(C</a:t>
                      </a:r>
                      <a:r>
                        <a:rPr lang="en" b="1" baseline="-25000" dirty="0">
                          <a:solidFill>
                            <a:srgbClr val="1B1C1D"/>
                          </a:solidFill>
                        </a:rPr>
                        <a:t>12</a:t>
                      </a:r>
                      <a:r>
                        <a:rPr lang="en" b="1" dirty="0">
                          <a:solidFill>
                            <a:srgbClr val="1B1C1D"/>
                          </a:solidFill>
                        </a:rPr>
                        <a:t>H</a:t>
                      </a:r>
                      <a:r>
                        <a:rPr lang="en" b="1" baseline="-25000" dirty="0">
                          <a:solidFill>
                            <a:srgbClr val="1B1C1D"/>
                          </a:solidFill>
                        </a:rPr>
                        <a:t>22</a:t>
                      </a:r>
                      <a:r>
                        <a:rPr lang="en" b="1" dirty="0">
                          <a:solidFill>
                            <a:srgbClr val="1B1C1D"/>
                          </a:solidFill>
                        </a:rPr>
                        <a:t>O</a:t>
                      </a:r>
                      <a:r>
                        <a:rPr lang="en" b="1" baseline="-25000" dirty="0">
                          <a:solidFill>
                            <a:srgbClr val="1B1C1D"/>
                          </a:solidFill>
                        </a:rPr>
                        <a:t>11</a:t>
                      </a:r>
                      <a:r>
                        <a:rPr lang="en" b="1" dirty="0">
                          <a:solidFill>
                            <a:srgbClr val="1B1C1D"/>
                          </a:solidFill>
                        </a:rPr>
                        <a:t>)</a:t>
                      </a:r>
                      <a:r>
                        <a:rPr lang="en" dirty="0">
                          <a:solidFill>
                            <a:srgbClr val="1B1C1D"/>
                          </a:solidFill>
                        </a:rPr>
                        <a:t>. The lower number of dissolved particles for a given concentration causes less disruption to the water's ability to boil (a weaker colligative effect).</a:t>
                      </a:r>
                      <a:endParaRPr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8"/>
          <p:cNvSpPr txBox="1"/>
          <p:nvPr/>
        </p:nvSpPr>
        <p:spPr>
          <a:xfrm>
            <a:off x="1206792" y="-1699"/>
            <a:ext cx="3531900" cy="468000"/>
          </a:xfrm>
          <a:prstGeom prst="rect">
            <a:avLst/>
          </a:prstGeom>
          <a:noFill/>
          <a:ln>
            <a:noFill/>
          </a:ln>
        </p:spPr>
        <p:txBody>
          <a:bodyPr spcFirstLastPara="1" wrap="square" lIns="77425" tIns="77425" rIns="77425" bIns="77425" anchor="t" anchorCtr="0">
            <a:noAutofit/>
          </a:bodyPr>
          <a:lstStyle/>
          <a:p>
            <a:pPr marL="0" lvl="0" indent="0" algn="ctr" rtl="0">
              <a:spcBef>
                <a:spcPts val="0"/>
              </a:spcBef>
              <a:spcAft>
                <a:spcPts val="0"/>
              </a:spcAft>
              <a:buNone/>
            </a:pPr>
            <a:r>
              <a:rPr lang="en" sz="2100"/>
              <a:t>Molecular Scale Model</a:t>
            </a:r>
            <a:endParaRPr sz="2100"/>
          </a:p>
        </p:txBody>
      </p:sp>
      <p:cxnSp>
        <p:nvCxnSpPr>
          <p:cNvPr id="139" name="Google Shape;139;p18"/>
          <p:cNvCxnSpPr/>
          <p:nvPr/>
        </p:nvCxnSpPr>
        <p:spPr>
          <a:xfrm>
            <a:off x="36201" y="2777763"/>
            <a:ext cx="8846700" cy="19500"/>
          </a:xfrm>
          <a:prstGeom prst="straightConnector1">
            <a:avLst/>
          </a:prstGeom>
          <a:noFill/>
          <a:ln w="8075" cap="flat" cmpd="sng">
            <a:solidFill>
              <a:srgbClr val="000000"/>
            </a:solidFill>
            <a:prstDash val="solid"/>
            <a:round/>
            <a:headEnd type="none" w="med" len="med"/>
            <a:tailEnd type="none" w="med" len="med"/>
          </a:ln>
        </p:spPr>
      </p:cxnSp>
      <p:sp>
        <p:nvSpPr>
          <p:cNvPr id="140" name="Google Shape;140;p18"/>
          <p:cNvSpPr/>
          <p:nvPr/>
        </p:nvSpPr>
        <p:spPr>
          <a:xfrm rot="-5400000">
            <a:off x="-768900" y="1163570"/>
            <a:ext cx="1991700" cy="453900"/>
          </a:xfrm>
          <a:prstGeom prst="rect">
            <a:avLst/>
          </a:prstGeom>
          <a:solidFill>
            <a:srgbClr val="FFFFFF"/>
          </a:solidFill>
          <a:ln w="8075" cap="flat" cmpd="sng">
            <a:solidFill>
              <a:srgbClr val="FFFFFF"/>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r>
              <a:rPr lang="en" sz="2100"/>
              <a:t>Sugar</a:t>
            </a:r>
            <a:endParaRPr sz="2100"/>
          </a:p>
        </p:txBody>
      </p:sp>
      <p:sp>
        <p:nvSpPr>
          <p:cNvPr id="141" name="Google Shape;141;p18"/>
          <p:cNvSpPr/>
          <p:nvPr/>
        </p:nvSpPr>
        <p:spPr>
          <a:xfrm rot="-5400000">
            <a:off x="-768900" y="3730560"/>
            <a:ext cx="1991700" cy="453900"/>
          </a:xfrm>
          <a:prstGeom prst="rect">
            <a:avLst/>
          </a:prstGeom>
          <a:solidFill>
            <a:srgbClr val="FFFFFF"/>
          </a:solidFill>
          <a:ln w="8075" cap="flat" cmpd="sng">
            <a:solidFill>
              <a:srgbClr val="FFFFFF"/>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r>
              <a:rPr lang="en" sz="2100"/>
              <a:t>Salt</a:t>
            </a:r>
            <a:endParaRPr sz="2100"/>
          </a:p>
        </p:txBody>
      </p:sp>
      <p:cxnSp>
        <p:nvCxnSpPr>
          <p:cNvPr id="142" name="Google Shape;142;p18"/>
          <p:cNvCxnSpPr>
            <a:stCxn id="143" idx="2"/>
          </p:cNvCxnSpPr>
          <p:nvPr/>
        </p:nvCxnSpPr>
        <p:spPr>
          <a:xfrm flipH="1">
            <a:off x="3593492" y="3071882"/>
            <a:ext cx="1244700" cy="181500"/>
          </a:xfrm>
          <a:prstGeom prst="straightConnector1">
            <a:avLst/>
          </a:prstGeom>
          <a:noFill/>
          <a:ln w="8075" cap="flat" cmpd="sng">
            <a:solidFill>
              <a:srgbClr val="000000"/>
            </a:solidFill>
            <a:prstDash val="solid"/>
            <a:round/>
            <a:headEnd type="none" w="med" len="med"/>
            <a:tailEnd type="none" w="med" len="med"/>
          </a:ln>
        </p:spPr>
      </p:cxnSp>
      <p:sp>
        <p:nvSpPr>
          <p:cNvPr id="144" name="Google Shape;144;p18"/>
          <p:cNvSpPr/>
          <p:nvPr/>
        </p:nvSpPr>
        <p:spPr>
          <a:xfrm>
            <a:off x="4818261" y="3119070"/>
            <a:ext cx="73800" cy="84000"/>
          </a:xfrm>
          <a:prstGeom prst="ellipse">
            <a:avLst/>
          </a:prstGeom>
          <a:solidFill>
            <a:srgbClr val="FFFFFF"/>
          </a:solid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endParaRPr sz="1200"/>
          </a:p>
        </p:txBody>
      </p:sp>
      <p:pic>
        <p:nvPicPr>
          <p:cNvPr id="145" name="Google Shape;145;p18"/>
          <p:cNvPicPr preferRelativeResize="0"/>
          <p:nvPr/>
        </p:nvPicPr>
        <p:blipFill>
          <a:blip r:embed="rId3">
            <a:alphaModFix/>
          </a:blip>
          <a:stretch>
            <a:fillRect/>
          </a:stretch>
        </p:blipFill>
        <p:spPr>
          <a:xfrm>
            <a:off x="5421510" y="2805008"/>
            <a:ext cx="388756" cy="664764"/>
          </a:xfrm>
          <a:prstGeom prst="rect">
            <a:avLst/>
          </a:prstGeom>
          <a:noFill/>
          <a:ln>
            <a:noFill/>
          </a:ln>
        </p:spPr>
      </p:pic>
      <p:sp>
        <p:nvSpPr>
          <p:cNvPr id="146" name="Google Shape;146;p18"/>
          <p:cNvSpPr/>
          <p:nvPr/>
        </p:nvSpPr>
        <p:spPr>
          <a:xfrm rot="4359713" flipH="1">
            <a:off x="5066640" y="2484974"/>
            <a:ext cx="193282" cy="671331"/>
          </a:xfrm>
          <a:prstGeom prst="curvedLeftArrow">
            <a:avLst>
              <a:gd name="adj1" fmla="val 25000"/>
              <a:gd name="adj2" fmla="val 50000"/>
              <a:gd name="adj3" fmla="val 25000"/>
            </a:avLst>
          </a:prstGeom>
          <a:solidFill>
            <a:srgbClr val="CFE2F3"/>
          </a:solid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endParaRPr sz="1200"/>
          </a:p>
        </p:txBody>
      </p:sp>
      <p:sp>
        <p:nvSpPr>
          <p:cNvPr id="147" name="Google Shape;147;p18"/>
          <p:cNvSpPr/>
          <p:nvPr/>
        </p:nvSpPr>
        <p:spPr>
          <a:xfrm rot="3464339" flipH="1">
            <a:off x="4996863" y="-111481"/>
            <a:ext cx="156807" cy="687366"/>
          </a:xfrm>
          <a:prstGeom prst="curvedLeftArrow">
            <a:avLst>
              <a:gd name="adj1" fmla="val 25000"/>
              <a:gd name="adj2" fmla="val 50000"/>
              <a:gd name="adj3" fmla="val 25000"/>
            </a:avLst>
          </a:prstGeom>
          <a:solidFill>
            <a:srgbClr val="CFE2F3"/>
          </a:solid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endParaRPr sz="1200"/>
          </a:p>
        </p:txBody>
      </p:sp>
      <p:pic>
        <p:nvPicPr>
          <p:cNvPr id="148" name="Google Shape;148;p18"/>
          <p:cNvPicPr preferRelativeResize="0"/>
          <p:nvPr/>
        </p:nvPicPr>
        <p:blipFill rotWithShape="1">
          <a:blip r:embed="rId4">
            <a:alphaModFix/>
          </a:blip>
          <a:srcRect l="24091" r="23998"/>
          <a:stretch/>
        </p:blipFill>
        <p:spPr>
          <a:xfrm>
            <a:off x="5346120" y="36215"/>
            <a:ext cx="453919" cy="853929"/>
          </a:xfrm>
          <a:prstGeom prst="rect">
            <a:avLst/>
          </a:prstGeom>
          <a:noFill/>
          <a:ln>
            <a:noFill/>
          </a:ln>
        </p:spPr>
      </p:pic>
      <p:cxnSp>
        <p:nvCxnSpPr>
          <p:cNvPr id="149" name="Google Shape;149;p18"/>
          <p:cNvCxnSpPr>
            <a:stCxn id="150" idx="2"/>
            <a:endCxn id="151" idx="7"/>
          </p:cNvCxnSpPr>
          <p:nvPr/>
        </p:nvCxnSpPr>
        <p:spPr>
          <a:xfrm flipH="1">
            <a:off x="3555372" y="530793"/>
            <a:ext cx="1183800" cy="267900"/>
          </a:xfrm>
          <a:prstGeom prst="straightConnector1">
            <a:avLst/>
          </a:prstGeom>
          <a:noFill/>
          <a:ln w="8075" cap="flat" cmpd="sng">
            <a:solidFill>
              <a:srgbClr val="000000"/>
            </a:solidFill>
            <a:prstDash val="solid"/>
            <a:round/>
            <a:headEnd type="none" w="med" len="med"/>
            <a:tailEnd type="none" w="med" len="med"/>
          </a:ln>
        </p:spPr>
      </p:cxnSp>
      <p:sp>
        <p:nvSpPr>
          <p:cNvPr id="152" name="Google Shape;152;p18"/>
          <p:cNvSpPr/>
          <p:nvPr/>
        </p:nvSpPr>
        <p:spPr>
          <a:xfrm>
            <a:off x="4738771" y="515617"/>
            <a:ext cx="73800" cy="84000"/>
          </a:xfrm>
          <a:prstGeom prst="ellipse">
            <a:avLst/>
          </a:prstGeom>
          <a:solidFill>
            <a:srgbClr val="FFFFFF"/>
          </a:solid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endParaRPr sz="1200"/>
          </a:p>
        </p:txBody>
      </p:sp>
      <p:sp>
        <p:nvSpPr>
          <p:cNvPr id="151" name="Google Shape;151;p18"/>
          <p:cNvSpPr/>
          <p:nvPr/>
        </p:nvSpPr>
        <p:spPr>
          <a:xfrm>
            <a:off x="1171448" y="466219"/>
            <a:ext cx="2793000" cy="2271000"/>
          </a:xfrm>
          <a:prstGeom prst="ellipse">
            <a:avLst/>
          </a:prstGeom>
          <a:no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endParaRPr sz="1200"/>
          </a:p>
        </p:txBody>
      </p:sp>
      <p:sp>
        <p:nvSpPr>
          <p:cNvPr id="153" name="Google Shape;153;p18"/>
          <p:cNvSpPr/>
          <p:nvPr/>
        </p:nvSpPr>
        <p:spPr>
          <a:xfrm>
            <a:off x="1107284" y="2832019"/>
            <a:ext cx="2793000" cy="2271000"/>
          </a:xfrm>
          <a:prstGeom prst="ellipse">
            <a:avLst/>
          </a:prstGeom>
          <a:no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endParaRPr sz="1200"/>
          </a:p>
        </p:txBody>
      </p:sp>
      <p:sp>
        <p:nvSpPr>
          <p:cNvPr id="154" name="Google Shape;154;p18"/>
          <p:cNvSpPr/>
          <p:nvPr/>
        </p:nvSpPr>
        <p:spPr>
          <a:xfrm>
            <a:off x="79316" y="56008"/>
            <a:ext cx="1092300" cy="337200"/>
          </a:xfrm>
          <a:prstGeom prst="wedgeRectCallout">
            <a:avLst>
              <a:gd name="adj1" fmla="val 48043"/>
              <a:gd name="adj2" fmla="val 105112"/>
            </a:avLst>
          </a:prstGeom>
          <a:solidFill>
            <a:srgbClr val="EFEFEF"/>
          </a:solid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r>
              <a:rPr lang="en" sz="1500" b="1"/>
              <a:t>Melting</a:t>
            </a:r>
            <a:endParaRPr sz="1500" b="1"/>
          </a:p>
        </p:txBody>
      </p:sp>
      <p:pic>
        <p:nvPicPr>
          <p:cNvPr id="155" name="Google Shape;155;p18" descr="Vector drawing of laboratory hot plate | Public domain vectors"/>
          <p:cNvPicPr preferRelativeResize="0"/>
          <p:nvPr/>
        </p:nvPicPr>
        <p:blipFill>
          <a:blip r:embed="rId5">
            <a:alphaModFix/>
          </a:blip>
          <a:stretch>
            <a:fillRect/>
          </a:stretch>
        </p:blipFill>
        <p:spPr>
          <a:xfrm>
            <a:off x="4510501" y="639689"/>
            <a:ext cx="744739" cy="376723"/>
          </a:xfrm>
          <a:prstGeom prst="rect">
            <a:avLst/>
          </a:prstGeom>
          <a:noFill/>
          <a:ln>
            <a:noFill/>
          </a:ln>
        </p:spPr>
      </p:pic>
      <p:sp>
        <p:nvSpPr>
          <p:cNvPr id="156" name="Google Shape;156;p18"/>
          <p:cNvSpPr/>
          <p:nvPr/>
        </p:nvSpPr>
        <p:spPr>
          <a:xfrm>
            <a:off x="4551893" y="583305"/>
            <a:ext cx="701035" cy="57008"/>
          </a:xfrm>
          <a:prstGeom prst="flowChartInputOutput">
            <a:avLst/>
          </a:prstGeom>
          <a:solidFill>
            <a:srgbClr val="B7B7B7"/>
          </a:solid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endParaRPr sz="1200"/>
          </a:p>
        </p:txBody>
      </p:sp>
      <p:pic>
        <p:nvPicPr>
          <p:cNvPr id="157" name="Google Shape;157;p18" descr="Vector drawing of laboratory hot plate | Public domain vectors"/>
          <p:cNvPicPr preferRelativeResize="0"/>
          <p:nvPr/>
        </p:nvPicPr>
        <p:blipFill>
          <a:blip r:embed="rId5">
            <a:alphaModFix/>
          </a:blip>
          <a:stretch>
            <a:fillRect/>
          </a:stretch>
        </p:blipFill>
        <p:spPr>
          <a:xfrm>
            <a:off x="4652117" y="3143838"/>
            <a:ext cx="744739" cy="376723"/>
          </a:xfrm>
          <a:prstGeom prst="rect">
            <a:avLst/>
          </a:prstGeom>
          <a:noFill/>
          <a:ln>
            <a:noFill/>
          </a:ln>
        </p:spPr>
      </p:pic>
      <p:sp>
        <p:nvSpPr>
          <p:cNvPr id="158" name="Google Shape;158;p18"/>
          <p:cNvSpPr/>
          <p:nvPr/>
        </p:nvSpPr>
        <p:spPr>
          <a:xfrm>
            <a:off x="4673978" y="3108888"/>
            <a:ext cx="701035" cy="57008"/>
          </a:xfrm>
          <a:prstGeom prst="flowChartInputOutput">
            <a:avLst/>
          </a:prstGeom>
          <a:solidFill>
            <a:srgbClr val="B7B7B7"/>
          </a:solid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endParaRPr sz="1200"/>
          </a:p>
        </p:txBody>
      </p:sp>
      <p:sp>
        <p:nvSpPr>
          <p:cNvPr id="143" name="Google Shape;143;p18"/>
          <p:cNvSpPr/>
          <p:nvPr/>
        </p:nvSpPr>
        <p:spPr>
          <a:xfrm>
            <a:off x="4837792" y="3007298"/>
            <a:ext cx="129168" cy="129168"/>
          </a:xfrm>
          <a:prstGeom prst="cloud">
            <a:avLst/>
          </a:prstGeom>
          <a:solidFill>
            <a:srgbClr val="FFFFFF"/>
          </a:solid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endParaRPr sz="1200"/>
          </a:p>
        </p:txBody>
      </p:sp>
      <p:sp>
        <p:nvSpPr>
          <p:cNvPr id="150" name="Google Shape;150;p18"/>
          <p:cNvSpPr/>
          <p:nvPr/>
        </p:nvSpPr>
        <p:spPr>
          <a:xfrm>
            <a:off x="4738771" y="466209"/>
            <a:ext cx="129168" cy="129168"/>
          </a:xfrm>
          <a:prstGeom prst="cloud">
            <a:avLst/>
          </a:prstGeom>
          <a:solidFill>
            <a:srgbClr val="FFFFFF"/>
          </a:solid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endParaRPr sz="1200"/>
          </a:p>
        </p:txBody>
      </p:sp>
      <p:sp>
        <p:nvSpPr>
          <p:cNvPr id="159" name="Google Shape;159;p18"/>
          <p:cNvSpPr/>
          <p:nvPr/>
        </p:nvSpPr>
        <p:spPr>
          <a:xfrm>
            <a:off x="6546150" y="106275"/>
            <a:ext cx="2329800" cy="49209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300"/>
              <a:t>Large Scale Observable Notes</a:t>
            </a:r>
            <a:endParaRPr sz="13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p:txBody>
      </p:sp>
      <p:cxnSp>
        <p:nvCxnSpPr>
          <p:cNvPr id="160" name="Google Shape;160;p18"/>
          <p:cNvCxnSpPr/>
          <p:nvPr/>
        </p:nvCxnSpPr>
        <p:spPr>
          <a:xfrm flipH="1">
            <a:off x="5890913" y="706813"/>
            <a:ext cx="912900" cy="25200"/>
          </a:xfrm>
          <a:prstGeom prst="straightConnector1">
            <a:avLst/>
          </a:prstGeom>
          <a:noFill/>
          <a:ln w="9525" cap="flat" cmpd="sng">
            <a:solidFill>
              <a:schemeClr val="dk2"/>
            </a:solidFill>
            <a:prstDash val="solid"/>
            <a:round/>
            <a:headEnd type="none" w="med" len="med"/>
            <a:tailEnd type="triangle" w="med" len="med"/>
          </a:ln>
        </p:spPr>
      </p:cxnSp>
      <p:cxnSp>
        <p:nvCxnSpPr>
          <p:cNvPr id="161" name="Google Shape;161;p18"/>
          <p:cNvCxnSpPr/>
          <p:nvPr/>
        </p:nvCxnSpPr>
        <p:spPr>
          <a:xfrm flipH="1">
            <a:off x="5973163" y="3150013"/>
            <a:ext cx="912900" cy="25200"/>
          </a:xfrm>
          <a:prstGeom prst="straightConnector1">
            <a:avLst/>
          </a:prstGeom>
          <a:noFill/>
          <a:ln w="9525" cap="flat" cmpd="sng">
            <a:solidFill>
              <a:schemeClr val="dk2"/>
            </a:solidFill>
            <a:prstDash val="solid"/>
            <a:round/>
            <a:headEnd type="none" w="med" len="med"/>
            <a:tailEnd type="triangle" w="med" len="med"/>
          </a:ln>
        </p:spPr>
      </p:cxnSp>
      <p:sp>
        <p:nvSpPr>
          <p:cNvPr id="162" name="Google Shape;162;p18"/>
          <p:cNvSpPr/>
          <p:nvPr/>
        </p:nvSpPr>
        <p:spPr>
          <a:xfrm>
            <a:off x="4281100" y="3604350"/>
            <a:ext cx="1628400" cy="1399500"/>
          </a:xfrm>
          <a:prstGeom prst="rect">
            <a:avLst/>
          </a:prstGeom>
          <a:solidFill>
            <a:srgbClr val="FFFFFF"/>
          </a:solidFill>
          <a:ln w="8175" cap="flat" cmpd="sng">
            <a:solidFill>
              <a:srgbClr val="000000"/>
            </a:solidFill>
            <a:prstDash val="solid"/>
            <a:round/>
            <a:headEnd type="none" w="sm" len="sm"/>
            <a:tailEnd type="none" w="sm" len="sm"/>
          </a:ln>
        </p:spPr>
        <p:txBody>
          <a:bodyPr spcFirstLastPara="1" wrap="square" lIns="78525" tIns="78525" rIns="78525" bIns="78525" anchor="t" anchorCtr="0">
            <a:noAutofit/>
          </a:bodyPr>
          <a:lstStyle/>
          <a:p>
            <a:pPr marL="0" lvl="0" indent="0" algn="ctr" rtl="0">
              <a:spcBef>
                <a:spcPts val="0"/>
              </a:spcBef>
              <a:spcAft>
                <a:spcPts val="0"/>
              </a:spcAft>
              <a:buNone/>
            </a:pPr>
            <a:r>
              <a:rPr lang="en" sz="1200"/>
              <a:t>Symbolic Structures</a:t>
            </a:r>
            <a:endParaRPr sz="1200"/>
          </a:p>
        </p:txBody>
      </p:sp>
      <p:sp>
        <p:nvSpPr>
          <p:cNvPr id="163" name="Google Shape;163;p18"/>
          <p:cNvSpPr/>
          <p:nvPr/>
        </p:nvSpPr>
        <p:spPr>
          <a:xfrm>
            <a:off x="4441100" y="1124575"/>
            <a:ext cx="1628400" cy="1399500"/>
          </a:xfrm>
          <a:prstGeom prst="rect">
            <a:avLst/>
          </a:prstGeom>
          <a:solidFill>
            <a:srgbClr val="FFFFFF"/>
          </a:solidFill>
          <a:ln w="8175" cap="flat" cmpd="sng">
            <a:solidFill>
              <a:srgbClr val="000000"/>
            </a:solidFill>
            <a:prstDash val="solid"/>
            <a:round/>
            <a:headEnd type="none" w="sm" len="sm"/>
            <a:tailEnd type="none" w="sm" len="sm"/>
          </a:ln>
        </p:spPr>
        <p:txBody>
          <a:bodyPr spcFirstLastPara="1" wrap="square" lIns="78525" tIns="78525" rIns="78525" bIns="78525" anchor="t" anchorCtr="0">
            <a:noAutofit/>
          </a:bodyPr>
          <a:lstStyle/>
          <a:p>
            <a:pPr marL="0" lvl="0" indent="0" algn="ctr" rtl="0">
              <a:spcBef>
                <a:spcPts val="0"/>
              </a:spcBef>
              <a:spcAft>
                <a:spcPts val="0"/>
              </a:spcAft>
              <a:buNone/>
            </a:pPr>
            <a:r>
              <a:rPr lang="en" sz="1200"/>
              <a:t>Symbolic Structures</a:t>
            </a:r>
            <a:endParaRPr sz="1200"/>
          </a:p>
        </p:txBody>
      </p:sp>
      <p:cxnSp>
        <p:nvCxnSpPr>
          <p:cNvPr id="164" name="Google Shape;164;p18"/>
          <p:cNvCxnSpPr>
            <a:stCxn id="151" idx="2"/>
            <a:endCxn id="151" idx="6"/>
          </p:cNvCxnSpPr>
          <p:nvPr/>
        </p:nvCxnSpPr>
        <p:spPr>
          <a:xfrm>
            <a:off x="1171448" y="1601719"/>
            <a:ext cx="2793000" cy="0"/>
          </a:xfrm>
          <a:prstGeom prst="straightConnector1">
            <a:avLst/>
          </a:prstGeom>
          <a:noFill/>
          <a:ln w="4775" cap="flat" cmpd="sng">
            <a:solidFill>
              <a:schemeClr val="dk2"/>
            </a:solidFill>
            <a:prstDash val="solid"/>
            <a:round/>
            <a:headEnd type="none" w="med" len="med"/>
            <a:tailEnd type="none" w="med" len="med"/>
          </a:ln>
        </p:spPr>
      </p:cxnSp>
      <p:cxnSp>
        <p:nvCxnSpPr>
          <p:cNvPr id="165" name="Google Shape;165;p18"/>
          <p:cNvCxnSpPr>
            <a:stCxn id="153" idx="2"/>
            <a:endCxn id="153" idx="6"/>
          </p:cNvCxnSpPr>
          <p:nvPr/>
        </p:nvCxnSpPr>
        <p:spPr>
          <a:xfrm>
            <a:off x="1107284" y="3967519"/>
            <a:ext cx="2793000" cy="0"/>
          </a:xfrm>
          <a:prstGeom prst="straightConnector1">
            <a:avLst/>
          </a:prstGeom>
          <a:noFill/>
          <a:ln w="4775" cap="flat" cmpd="sng">
            <a:solidFill>
              <a:schemeClr val="dk2"/>
            </a:solidFill>
            <a:prstDash val="solid"/>
            <a:round/>
            <a:headEnd type="none" w="med" len="med"/>
            <a:tailEnd type="none" w="med" len="med"/>
          </a:ln>
        </p:spPr>
      </p:cxnSp>
      <p:sp>
        <p:nvSpPr>
          <p:cNvPr id="166" name="Google Shape;166;p18"/>
          <p:cNvSpPr txBox="1"/>
          <p:nvPr/>
        </p:nvSpPr>
        <p:spPr>
          <a:xfrm>
            <a:off x="2249300" y="503338"/>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Before</a:t>
            </a:r>
            <a:endParaRPr sz="1000">
              <a:solidFill>
                <a:schemeClr val="dk1"/>
              </a:solidFill>
              <a:latin typeface="Calibri"/>
              <a:ea typeface="Calibri"/>
              <a:cs typeface="Calibri"/>
              <a:sym typeface="Calibri"/>
            </a:endParaRPr>
          </a:p>
        </p:txBody>
      </p:sp>
      <p:sp>
        <p:nvSpPr>
          <p:cNvPr id="167" name="Google Shape;167;p18"/>
          <p:cNvSpPr txBox="1"/>
          <p:nvPr/>
        </p:nvSpPr>
        <p:spPr>
          <a:xfrm>
            <a:off x="2167338" y="1640550"/>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After</a:t>
            </a:r>
            <a:endParaRPr sz="1000">
              <a:solidFill>
                <a:schemeClr val="dk1"/>
              </a:solidFill>
              <a:latin typeface="Calibri"/>
              <a:ea typeface="Calibri"/>
              <a:cs typeface="Calibri"/>
              <a:sym typeface="Calibri"/>
            </a:endParaRPr>
          </a:p>
        </p:txBody>
      </p:sp>
      <p:sp>
        <p:nvSpPr>
          <p:cNvPr id="168" name="Google Shape;168;p18"/>
          <p:cNvSpPr txBox="1"/>
          <p:nvPr/>
        </p:nvSpPr>
        <p:spPr>
          <a:xfrm>
            <a:off x="2286000" y="3926725"/>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After</a:t>
            </a:r>
            <a:endParaRPr sz="1000">
              <a:solidFill>
                <a:schemeClr val="dk1"/>
              </a:solidFill>
              <a:latin typeface="Calibri"/>
              <a:ea typeface="Calibri"/>
              <a:cs typeface="Calibri"/>
              <a:sym typeface="Calibri"/>
            </a:endParaRPr>
          </a:p>
        </p:txBody>
      </p:sp>
      <p:sp>
        <p:nvSpPr>
          <p:cNvPr id="169" name="Google Shape;169;p18"/>
          <p:cNvSpPr txBox="1"/>
          <p:nvPr/>
        </p:nvSpPr>
        <p:spPr>
          <a:xfrm>
            <a:off x="2167338" y="2837800"/>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Before</a:t>
            </a:r>
            <a:endParaRPr sz="10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9"/>
          <p:cNvSpPr txBox="1"/>
          <p:nvPr/>
        </p:nvSpPr>
        <p:spPr>
          <a:xfrm>
            <a:off x="188750" y="212350"/>
            <a:ext cx="4577400" cy="8337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2000" b="1">
                <a:solidFill>
                  <a:srgbClr val="1C4587"/>
                </a:solidFill>
                <a:latin typeface="Muli"/>
                <a:ea typeface="Muli"/>
                <a:cs typeface="Muli"/>
                <a:sym typeface="Muli"/>
              </a:rPr>
              <a:t>Melting Point Results and Meaning</a:t>
            </a:r>
            <a:endParaRPr sz="2000" b="1">
              <a:solidFill>
                <a:srgbClr val="1C4587"/>
              </a:solidFill>
              <a:latin typeface="Muli"/>
              <a:ea typeface="Muli"/>
              <a:cs typeface="Muli"/>
              <a:sym typeface="Muli"/>
            </a:endParaRPr>
          </a:p>
        </p:txBody>
      </p:sp>
      <p:graphicFrame>
        <p:nvGraphicFramePr>
          <p:cNvPr id="176" name="Google Shape;176;p19"/>
          <p:cNvGraphicFramePr/>
          <p:nvPr>
            <p:extLst>
              <p:ext uri="{D42A27DB-BD31-4B8C-83A1-F6EECF244321}">
                <p14:modId xmlns:p14="http://schemas.microsoft.com/office/powerpoint/2010/main" val="1738387300"/>
              </p:ext>
            </p:extLst>
          </p:nvPr>
        </p:nvGraphicFramePr>
        <p:xfrm>
          <a:off x="268275" y="804800"/>
          <a:ext cx="8570924" cy="3952200"/>
        </p:xfrm>
        <a:graphic>
          <a:graphicData uri="http://schemas.openxmlformats.org/drawingml/2006/table">
            <a:tbl>
              <a:tblPr>
                <a:noFill/>
                <a:tableStyleId>{D1DAA450-2EA7-4218-8869-B1E3626CD56D}</a:tableStyleId>
              </a:tblPr>
              <a:tblGrid>
                <a:gridCol w="1836049">
                  <a:extLst>
                    <a:ext uri="{9D8B030D-6E8A-4147-A177-3AD203B41FA5}">
                      <a16:colId xmlns:a16="http://schemas.microsoft.com/office/drawing/2014/main" val="20000"/>
                    </a:ext>
                  </a:extLst>
                </a:gridCol>
                <a:gridCol w="2457134">
                  <a:extLst>
                    <a:ext uri="{9D8B030D-6E8A-4147-A177-3AD203B41FA5}">
                      <a16:colId xmlns:a16="http://schemas.microsoft.com/office/drawing/2014/main" val="20001"/>
                    </a:ext>
                  </a:extLst>
                </a:gridCol>
                <a:gridCol w="4277741">
                  <a:extLst>
                    <a:ext uri="{9D8B030D-6E8A-4147-A177-3AD203B41FA5}">
                      <a16:colId xmlns:a16="http://schemas.microsoft.com/office/drawing/2014/main" val="20002"/>
                    </a:ext>
                  </a:extLst>
                </a:gridCol>
              </a:tblGrid>
              <a:tr h="384825">
                <a:tc>
                  <a:txBody>
                    <a:bodyPr/>
                    <a:lstStyle/>
                    <a:p>
                      <a:pPr marL="0" lvl="0" indent="0" algn="l" rtl="0">
                        <a:lnSpc>
                          <a:spcPct val="115000"/>
                        </a:lnSpc>
                        <a:spcBef>
                          <a:spcPts val="0"/>
                        </a:spcBef>
                        <a:spcAft>
                          <a:spcPts val="0"/>
                        </a:spcAft>
                        <a:buNone/>
                      </a:pPr>
                      <a:r>
                        <a:rPr lang="en" sz="1300" b="1">
                          <a:solidFill>
                            <a:srgbClr val="1B1C1D"/>
                          </a:solidFill>
                        </a:rPr>
                        <a:t>Substance Property</a:t>
                      </a:r>
                      <a:endParaRPr sz="1300"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solidFill>
                      <a:srgbClr val="EFEFEF"/>
                    </a:solidFill>
                  </a:tcPr>
                </a:tc>
                <a:tc>
                  <a:txBody>
                    <a:bodyPr/>
                    <a:lstStyle/>
                    <a:p>
                      <a:pPr marL="0" lvl="0" indent="0" algn="l" rtl="0">
                        <a:lnSpc>
                          <a:spcPct val="115000"/>
                        </a:lnSpc>
                        <a:spcBef>
                          <a:spcPts val="0"/>
                        </a:spcBef>
                        <a:spcAft>
                          <a:spcPts val="0"/>
                        </a:spcAft>
                        <a:buNone/>
                      </a:pPr>
                      <a:r>
                        <a:rPr lang="en" sz="1300" b="1">
                          <a:solidFill>
                            <a:srgbClr val="1B1C1D"/>
                          </a:solidFill>
                        </a:rPr>
                        <a:t>Expected Results</a:t>
                      </a:r>
                      <a:endParaRPr sz="1300"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solidFill>
                      <a:srgbClr val="EFEFEF"/>
                    </a:solidFill>
                  </a:tcPr>
                </a:tc>
                <a:tc>
                  <a:txBody>
                    <a:bodyPr/>
                    <a:lstStyle/>
                    <a:p>
                      <a:pPr marL="0" lvl="0" indent="0" algn="l" rtl="0">
                        <a:lnSpc>
                          <a:spcPct val="115000"/>
                        </a:lnSpc>
                        <a:spcBef>
                          <a:spcPts val="0"/>
                        </a:spcBef>
                        <a:spcAft>
                          <a:spcPts val="0"/>
                        </a:spcAft>
                        <a:buNone/>
                      </a:pPr>
                      <a:r>
                        <a:rPr lang="en" sz="1300" b="1">
                          <a:solidFill>
                            <a:srgbClr val="1B1C1D"/>
                          </a:solidFill>
                        </a:rPr>
                        <a:t>Forces Revealed by the Results</a:t>
                      </a:r>
                      <a:endParaRPr sz="1300"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solidFill>
                      <a:srgbClr val="EFEFEF"/>
                    </a:solidFill>
                  </a:tcPr>
                </a:tc>
                <a:extLst>
                  <a:ext uri="{0D108BD9-81ED-4DB2-BD59-A6C34878D82A}">
                    <a16:rowId xmlns:a16="http://schemas.microsoft.com/office/drawing/2014/main" val="10000"/>
                  </a:ext>
                </a:extLst>
              </a:tr>
              <a:tr h="1686325">
                <a:tc>
                  <a:txBody>
                    <a:bodyPr/>
                    <a:lstStyle/>
                    <a:p>
                      <a:pPr marL="0" lvl="0" indent="0" algn="l" rtl="0">
                        <a:lnSpc>
                          <a:spcPct val="115000"/>
                        </a:lnSpc>
                        <a:spcBef>
                          <a:spcPts val="0"/>
                        </a:spcBef>
                        <a:spcAft>
                          <a:spcPts val="0"/>
                        </a:spcAft>
                        <a:buNone/>
                      </a:pPr>
                      <a:r>
                        <a:rPr lang="en" sz="1300" b="1">
                          <a:solidFill>
                            <a:srgbClr val="1B1C1D"/>
                          </a:solidFill>
                        </a:rPr>
                        <a:t>Salt (NaCl) (Ionic)</a:t>
                      </a:r>
                      <a:endParaRPr sz="1300"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300">
                          <a:solidFill>
                            <a:srgbClr val="1B1C1D"/>
                          </a:solidFill>
                        </a:rPr>
                        <a:t>Very High Melting Point (Difficult to melt, often requiring over ~800).</a:t>
                      </a:r>
                      <a:endParaRPr sz="130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300" b="1" dirty="0">
                          <a:solidFill>
                            <a:srgbClr val="1B1C1D"/>
                          </a:solidFill>
                        </a:rPr>
                        <a:t>Strong, Long-Range Ionic Bonds:</a:t>
                      </a:r>
                      <a:r>
                        <a:rPr lang="en" sz="1300" dirty="0">
                          <a:solidFill>
                            <a:srgbClr val="1B1C1D"/>
                          </a:solidFill>
                        </a:rPr>
                        <a:t> Melting requires supplying enough energy to </a:t>
                      </a:r>
                      <a:r>
                        <a:rPr lang="en" sz="1300" b="1" dirty="0">
                          <a:solidFill>
                            <a:srgbClr val="1B1C1D"/>
                          </a:solidFill>
                        </a:rPr>
                        <a:t>break the extremely strong, uniform electrostatic forces</a:t>
                      </a:r>
                      <a:r>
                        <a:rPr lang="en" sz="1300" dirty="0">
                          <a:solidFill>
                            <a:srgbClr val="1B1C1D"/>
                          </a:solidFill>
                        </a:rPr>
                        <a:t> that hold the entire 3D crystal lattice structure together. This requires a vast amount of thermal energy.</a:t>
                      </a:r>
                      <a:endParaRPr sz="1300"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extLst>
                  <a:ext uri="{0D108BD9-81ED-4DB2-BD59-A6C34878D82A}">
                    <a16:rowId xmlns:a16="http://schemas.microsoft.com/office/drawing/2014/main" val="10001"/>
                  </a:ext>
                </a:extLst>
              </a:tr>
              <a:tr h="1881050">
                <a:tc>
                  <a:txBody>
                    <a:bodyPr/>
                    <a:lstStyle/>
                    <a:p>
                      <a:pPr marL="0" lvl="0" indent="0" algn="l" rtl="0">
                        <a:lnSpc>
                          <a:spcPct val="115000"/>
                        </a:lnSpc>
                        <a:spcBef>
                          <a:spcPts val="0"/>
                        </a:spcBef>
                        <a:spcAft>
                          <a:spcPts val="0"/>
                        </a:spcAft>
                        <a:buNone/>
                      </a:pPr>
                      <a:r>
                        <a:rPr lang="en" sz="1300" b="1">
                          <a:solidFill>
                            <a:srgbClr val="1B1C1D"/>
                          </a:solidFill>
                        </a:rPr>
                        <a:t>Sugar (C</a:t>
                      </a:r>
                      <a:r>
                        <a:rPr lang="en" sz="1300" b="1" baseline="-25000">
                          <a:solidFill>
                            <a:srgbClr val="1B1C1D"/>
                          </a:solidFill>
                        </a:rPr>
                        <a:t>12</a:t>
                      </a:r>
                      <a:r>
                        <a:rPr lang="en" sz="1300" b="1">
                          <a:solidFill>
                            <a:srgbClr val="1B1C1D"/>
                          </a:solidFill>
                        </a:rPr>
                        <a:t>H</a:t>
                      </a:r>
                      <a:r>
                        <a:rPr lang="en" sz="1300" b="1" baseline="-25000">
                          <a:solidFill>
                            <a:srgbClr val="1B1C1D"/>
                          </a:solidFill>
                        </a:rPr>
                        <a:t>22</a:t>
                      </a:r>
                      <a:r>
                        <a:rPr lang="en" sz="1300" b="1">
                          <a:solidFill>
                            <a:srgbClr val="1B1C1D"/>
                          </a:solidFill>
                        </a:rPr>
                        <a:t>O</a:t>
                      </a:r>
                      <a:r>
                        <a:rPr lang="en" sz="1300" b="1" baseline="-25000">
                          <a:solidFill>
                            <a:srgbClr val="1B1C1D"/>
                          </a:solidFill>
                        </a:rPr>
                        <a:t>11</a:t>
                      </a:r>
                      <a:r>
                        <a:rPr lang="en" sz="1300" b="1">
                          <a:solidFill>
                            <a:srgbClr val="1B1C1D"/>
                          </a:solidFill>
                        </a:rPr>
                        <a:t>) (Covalent)</a:t>
                      </a:r>
                      <a:endParaRPr sz="1300"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300">
                          <a:solidFill>
                            <a:srgbClr val="1B1C1D"/>
                          </a:solidFill>
                        </a:rPr>
                        <a:t>Low Melting Point (Melts easily, typically around ~186).</a:t>
                      </a:r>
                      <a:endParaRPr sz="130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300" b="1" dirty="0">
                          <a:solidFill>
                            <a:srgbClr val="1B1C1D"/>
                          </a:solidFill>
                        </a:rPr>
                        <a:t>Weak Intermolecular Forces:</a:t>
                      </a:r>
                      <a:r>
                        <a:rPr lang="en" sz="1300" dirty="0">
                          <a:solidFill>
                            <a:srgbClr val="1B1C1D"/>
                          </a:solidFill>
                        </a:rPr>
                        <a:t> Melting only requires supplying enough energy to </a:t>
                      </a:r>
                      <a:r>
                        <a:rPr lang="en" sz="1300" b="1" dirty="0">
                          <a:solidFill>
                            <a:srgbClr val="1B1C1D"/>
                          </a:solidFill>
                        </a:rPr>
                        <a:t>overcome the weak intermolecular forces</a:t>
                      </a:r>
                      <a:r>
                        <a:rPr lang="en" sz="1300" dirty="0">
                          <a:solidFill>
                            <a:srgbClr val="1B1C1D"/>
                          </a:solidFill>
                        </a:rPr>
                        <a:t> (like Hydrogen Bonds and London Dispersion Forces) that hold the </a:t>
                      </a:r>
                      <a:r>
                        <a:rPr lang="en" sz="1300" i="1" dirty="0">
                          <a:solidFill>
                            <a:srgbClr val="1B1C1D"/>
                          </a:solidFill>
                        </a:rPr>
                        <a:t>individual molecules</a:t>
                      </a:r>
                      <a:r>
                        <a:rPr lang="en" sz="1300" dirty="0">
                          <a:solidFill>
                            <a:srgbClr val="1B1C1D"/>
                          </a:solidFill>
                        </a:rPr>
                        <a:t> next to each other. The strong covalent bonds </a:t>
                      </a:r>
                      <a:r>
                        <a:rPr lang="en" sz="1300" i="1" dirty="0">
                          <a:solidFill>
                            <a:srgbClr val="1B1C1D"/>
                          </a:solidFill>
                        </a:rPr>
                        <a:t>within</a:t>
                      </a:r>
                      <a:r>
                        <a:rPr lang="en" sz="1300" dirty="0">
                          <a:solidFill>
                            <a:srgbClr val="1B1C1D"/>
                          </a:solidFill>
                        </a:rPr>
                        <a:t> the molecule remain intact.</a:t>
                      </a:r>
                      <a:endParaRPr sz="1300"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0"/>
          <p:cNvSpPr txBox="1"/>
          <p:nvPr/>
        </p:nvSpPr>
        <p:spPr>
          <a:xfrm>
            <a:off x="1206792" y="-1699"/>
            <a:ext cx="3531900" cy="468000"/>
          </a:xfrm>
          <a:prstGeom prst="rect">
            <a:avLst/>
          </a:prstGeom>
          <a:noFill/>
          <a:ln>
            <a:noFill/>
          </a:ln>
        </p:spPr>
        <p:txBody>
          <a:bodyPr spcFirstLastPara="1" wrap="square" lIns="77425" tIns="77425" rIns="77425" bIns="77425" anchor="t" anchorCtr="0">
            <a:noAutofit/>
          </a:bodyPr>
          <a:lstStyle/>
          <a:p>
            <a:pPr marL="0" lvl="0" indent="0" algn="ctr" rtl="0">
              <a:spcBef>
                <a:spcPts val="0"/>
              </a:spcBef>
              <a:spcAft>
                <a:spcPts val="0"/>
              </a:spcAft>
              <a:buNone/>
            </a:pPr>
            <a:r>
              <a:rPr lang="en" sz="2100"/>
              <a:t>Molecular Scale Model</a:t>
            </a:r>
            <a:endParaRPr sz="2100"/>
          </a:p>
        </p:txBody>
      </p:sp>
      <p:cxnSp>
        <p:nvCxnSpPr>
          <p:cNvPr id="182" name="Google Shape;182;p20"/>
          <p:cNvCxnSpPr/>
          <p:nvPr/>
        </p:nvCxnSpPr>
        <p:spPr>
          <a:xfrm>
            <a:off x="36201" y="2777763"/>
            <a:ext cx="8846700" cy="19500"/>
          </a:xfrm>
          <a:prstGeom prst="straightConnector1">
            <a:avLst/>
          </a:prstGeom>
          <a:noFill/>
          <a:ln w="8075" cap="flat" cmpd="sng">
            <a:solidFill>
              <a:srgbClr val="000000"/>
            </a:solidFill>
            <a:prstDash val="solid"/>
            <a:round/>
            <a:headEnd type="none" w="med" len="med"/>
            <a:tailEnd type="none" w="med" len="med"/>
          </a:ln>
        </p:spPr>
      </p:cxnSp>
      <p:sp>
        <p:nvSpPr>
          <p:cNvPr id="183" name="Google Shape;183;p20"/>
          <p:cNvSpPr/>
          <p:nvPr/>
        </p:nvSpPr>
        <p:spPr>
          <a:xfrm rot="-5400000">
            <a:off x="-768900" y="1163570"/>
            <a:ext cx="1991700" cy="453900"/>
          </a:xfrm>
          <a:prstGeom prst="rect">
            <a:avLst/>
          </a:prstGeom>
          <a:solidFill>
            <a:srgbClr val="FFFFFF"/>
          </a:solidFill>
          <a:ln w="8075" cap="flat" cmpd="sng">
            <a:solidFill>
              <a:srgbClr val="FFFFFF"/>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r>
              <a:rPr lang="en" sz="2100"/>
              <a:t>Sugar</a:t>
            </a:r>
            <a:endParaRPr sz="2100"/>
          </a:p>
        </p:txBody>
      </p:sp>
      <p:sp>
        <p:nvSpPr>
          <p:cNvPr id="184" name="Google Shape;184;p20"/>
          <p:cNvSpPr/>
          <p:nvPr/>
        </p:nvSpPr>
        <p:spPr>
          <a:xfrm rot="-5400000">
            <a:off x="-768900" y="3730560"/>
            <a:ext cx="1991700" cy="453900"/>
          </a:xfrm>
          <a:prstGeom prst="rect">
            <a:avLst/>
          </a:prstGeom>
          <a:solidFill>
            <a:srgbClr val="FFFFFF"/>
          </a:solidFill>
          <a:ln w="8075" cap="flat" cmpd="sng">
            <a:solidFill>
              <a:srgbClr val="FFFFFF"/>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r>
              <a:rPr lang="en" sz="2100"/>
              <a:t>Salt</a:t>
            </a:r>
            <a:endParaRPr sz="2100"/>
          </a:p>
        </p:txBody>
      </p:sp>
      <p:cxnSp>
        <p:nvCxnSpPr>
          <p:cNvPr id="185" name="Google Shape;185;p20"/>
          <p:cNvCxnSpPr>
            <a:stCxn id="186" idx="2"/>
          </p:cNvCxnSpPr>
          <p:nvPr/>
        </p:nvCxnSpPr>
        <p:spPr>
          <a:xfrm flipH="1">
            <a:off x="3593492" y="3071882"/>
            <a:ext cx="1244700" cy="181500"/>
          </a:xfrm>
          <a:prstGeom prst="straightConnector1">
            <a:avLst/>
          </a:prstGeom>
          <a:noFill/>
          <a:ln w="8075" cap="flat" cmpd="sng">
            <a:solidFill>
              <a:srgbClr val="000000"/>
            </a:solidFill>
            <a:prstDash val="solid"/>
            <a:round/>
            <a:headEnd type="none" w="med" len="med"/>
            <a:tailEnd type="none" w="med" len="med"/>
          </a:ln>
        </p:spPr>
      </p:cxnSp>
      <p:sp>
        <p:nvSpPr>
          <p:cNvPr id="187" name="Google Shape;187;p20"/>
          <p:cNvSpPr/>
          <p:nvPr/>
        </p:nvSpPr>
        <p:spPr>
          <a:xfrm>
            <a:off x="4818261" y="3119070"/>
            <a:ext cx="73800" cy="84000"/>
          </a:xfrm>
          <a:prstGeom prst="ellipse">
            <a:avLst/>
          </a:prstGeom>
          <a:solidFill>
            <a:srgbClr val="FFFFFF"/>
          </a:solid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endParaRPr sz="1200"/>
          </a:p>
        </p:txBody>
      </p:sp>
      <p:pic>
        <p:nvPicPr>
          <p:cNvPr id="188" name="Google Shape;188;p20"/>
          <p:cNvPicPr preferRelativeResize="0"/>
          <p:nvPr/>
        </p:nvPicPr>
        <p:blipFill>
          <a:blip r:embed="rId3">
            <a:alphaModFix/>
          </a:blip>
          <a:stretch>
            <a:fillRect/>
          </a:stretch>
        </p:blipFill>
        <p:spPr>
          <a:xfrm>
            <a:off x="5421510" y="2805008"/>
            <a:ext cx="388756" cy="664764"/>
          </a:xfrm>
          <a:prstGeom prst="rect">
            <a:avLst/>
          </a:prstGeom>
          <a:noFill/>
          <a:ln>
            <a:noFill/>
          </a:ln>
        </p:spPr>
      </p:pic>
      <p:sp>
        <p:nvSpPr>
          <p:cNvPr id="189" name="Google Shape;189;p20"/>
          <p:cNvSpPr/>
          <p:nvPr/>
        </p:nvSpPr>
        <p:spPr>
          <a:xfrm rot="4360147" flipH="1">
            <a:off x="5167635" y="2515650"/>
            <a:ext cx="132935" cy="504756"/>
          </a:xfrm>
          <a:prstGeom prst="curvedLeftArrow">
            <a:avLst>
              <a:gd name="adj1" fmla="val 25000"/>
              <a:gd name="adj2" fmla="val 50000"/>
              <a:gd name="adj3" fmla="val 25000"/>
            </a:avLst>
          </a:prstGeom>
          <a:solidFill>
            <a:srgbClr val="CFE2F3"/>
          </a:solid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endParaRPr sz="1200"/>
          </a:p>
        </p:txBody>
      </p:sp>
      <p:sp>
        <p:nvSpPr>
          <p:cNvPr id="190" name="Google Shape;190;p20"/>
          <p:cNvSpPr/>
          <p:nvPr/>
        </p:nvSpPr>
        <p:spPr>
          <a:xfrm rot="3465452" flipH="1">
            <a:off x="4950011" y="-149875"/>
            <a:ext cx="230552" cy="592648"/>
          </a:xfrm>
          <a:prstGeom prst="curvedLeftArrow">
            <a:avLst>
              <a:gd name="adj1" fmla="val 25000"/>
              <a:gd name="adj2" fmla="val 50000"/>
              <a:gd name="adj3" fmla="val 25000"/>
            </a:avLst>
          </a:prstGeom>
          <a:solidFill>
            <a:srgbClr val="CFE2F3"/>
          </a:solid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endParaRPr sz="1200"/>
          </a:p>
        </p:txBody>
      </p:sp>
      <p:pic>
        <p:nvPicPr>
          <p:cNvPr id="191" name="Google Shape;191;p20"/>
          <p:cNvPicPr preferRelativeResize="0"/>
          <p:nvPr/>
        </p:nvPicPr>
        <p:blipFill rotWithShape="1">
          <a:blip r:embed="rId4">
            <a:alphaModFix/>
          </a:blip>
          <a:srcRect l="24091" r="23998"/>
          <a:stretch/>
        </p:blipFill>
        <p:spPr>
          <a:xfrm>
            <a:off x="5346120" y="36215"/>
            <a:ext cx="453919" cy="853929"/>
          </a:xfrm>
          <a:prstGeom prst="rect">
            <a:avLst/>
          </a:prstGeom>
          <a:noFill/>
          <a:ln>
            <a:noFill/>
          </a:ln>
        </p:spPr>
      </p:pic>
      <p:cxnSp>
        <p:nvCxnSpPr>
          <p:cNvPr id="192" name="Google Shape;192;p20"/>
          <p:cNvCxnSpPr>
            <a:stCxn id="193" idx="2"/>
            <a:endCxn id="194" idx="7"/>
          </p:cNvCxnSpPr>
          <p:nvPr/>
        </p:nvCxnSpPr>
        <p:spPr>
          <a:xfrm flipH="1">
            <a:off x="3555423" y="530900"/>
            <a:ext cx="1183800" cy="267900"/>
          </a:xfrm>
          <a:prstGeom prst="straightConnector1">
            <a:avLst/>
          </a:prstGeom>
          <a:noFill/>
          <a:ln w="8075" cap="flat" cmpd="sng">
            <a:solidFill>
              <a:srgbClr val="000000"/>
            </a:solidFill>
            <a:prstDash val="solid"/>
            <a:round/>
            <a:headEnd type="none" w="med" len="med"/>
            <a:tailEnd type="none" w="med" len="med"/>
          </a:ln>
        </p:spPr>
      </p:cxnSp>
      <p:sp>
        <p:nvSpPr>
          <p:cNvPr id="195" name="Google Shape;195;p20"/>
          <p:cNvSpPr/>
          <p:nvPr/>
        </p:nvSpPr>
        <p:spPr>
          <a:xfrm>
            <a:off x="4738771" y="515617"/>
            <a:ext cx="73800" cy="84000"/>
          </a:xfrm>
          <a:prstGeom prst="ellipse">
            <a:avLst/>
          </a:prstGeom>
          <a:solidFill>
            <a:srgbClr val="FFFFFF"/>
          </a:solid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endParaRPr sz="1200"/>
          </a:p>
        </p:txBody>
      </p:sp>
      <p:sp>
        <p:nvSpPr>
          <p:cNvPr id="194" name="Google Shape;194;p20"/>
          <p:cNvSpPr/>
          <p:nvPr/>
        </p:nvSpPr>
        <p:spPr>
          <a:xfrm>
            <a:off x="1171448" y="466219"/>
            <a:ext cx="2793000" cy="2271000"/>
          </a:xfrm>
          <a:prstGeom prst="ellipse">
            <a:avLst/>
          </a:prstGeom>
          <a:no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endParaRPr sz="1200"/>
          </a:p>
        </p:txBody>
      </p:sp>
      <p:sp>
        <p:nvSpPr>
          <p:cNvPr id="196" name="Google Shape;196;p20"/>
          <p:cNvSpPr/>
          <p:nvPr/>
        </p:nvSpPr>
        <p:spPr>
          <a:xfrm>
            <a:off x="1107284" y="2832019"/>
            <a:ext cx="2793000" cy="2271000"/>
          </a:xfrm>
          <a:prstGeom prst="ellipse">
            <a:avLst/>
          </a:prstGeom>
          <a:no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endParaRPr sz="1200"/>
          </a:p>
        </p:txBody>
      </p:sp>
      <p:sp>
        <p:nvSpPr>
          <p:cNvPr id="197" name="Google Shape;197;p20"/>
          <p:cNvSpPr/>
          <p:nvPr/>
        </p:nvSpPr>
        <p:spPr>
          <a:xfrm>
            <a:off x="79316" y="56008"/>
            <a:ext cx="1092300" cy="337200"/>
          </a:xfrm>
          <a:prstGeom prst="wedgeRectCallout">
            <a:avLst>
              <a:gd name="adj1" fmla="val 48043"/>
              <a:gd name="adj2" fmla="val 105112"/>
            </a:avLst>
          </a:prstGeom>
          <a:solidFill>
            <a:srgbClr val="EFEFEF"/>
          </a:solid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r>
              <a:rPr lang="en" sz="1500" b="1"/>
              <a:t>Boiling</a:t>
            </a:r>
            <a:endParaRPr sz="1500" b="1"/>
          </a:p>
        </p:txBody>
      </p:sp>
      <p:pic>
        <p:nvPicPr>
          <p:cNvPr id="198" name="Google Shape;198;p20" descr="Vector drawing of laboratory hot plate | Public domain vectors"/>
          <p:cNvPicPr preferRelativeResize="0"/>
          <p:nvPr/>
        </p:nvPicPr>
        <p:blipFill>
          <a:blip r:embed="rId5">
            <a:alphaModFix/>
          </a:blip>
          <a:stretch>
            <a:fillRect/>
          </a:stretch>
        </p:blipFill>
        <p:spPr>
          <a:xfrm>
            <a:off x="4510501" y="639689"/>
            <a:ext cx="744739" cy="376723"/>
          </a:xfrm>
          <a:prstGeom prst="rect">
            <a:avLst/>
          </a:prstGeom>
          <a:noFill/>
          <a:ln>
            <a:noFill/>
          </a:ln>
        </p:spPr>
      </p:pic>
      <p:sp>
        <p:nvSpPr>
          <p:cNvPr id="199" name="Google Shape;199;p20"/>
          <p:cNvSpPr/>
          <p:nvPr/>
        </p:nvSpPr>
        <p:spPr>
          <a:xfrm>
            <a:off x="4551893" y="583305"/>
            <a:ext cx="701035" cy="57008"/>
          </a:xfrm>
          <a:prstGeom prst="flowChartInputOutput">
            <a:avLst/>
          </a:prstGeom>
          <a:solidFill>
            <a:srgbClr val="B7B7B7"/>
          </a:solid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endParaRPr sz="1200"/>
          </a:p>
        </p:txBody>
      </p:sp>
      <p:pic>
        <p:nvPicPr>
          <p:cNvPr id="200" name="Google Shape;200;p20" descr="Vector drawing of laboratory hot plate | Public domain vectors"/>
          <p:cNvPicPr preferRelativeResize="0"/>
          <p:nvPr/>
        </p:nvPicPr>
        <p:blipFill>
          <a:blip r:embed="rId5">
            <a:alphaModFix/>
          </a:blip>
          <a:stretch>
            <a:fillRect/>
          </a:stretch>
        </p:blipFill>
        <p:spPr>
          <a:xfrm>
            <a:off x="4652117" y="3143838"/>
            <a:ext cx="744739" cy="376723"/>
          </a:xfrm>
          <a:prstGeom prst="rect">
            <a:avLst/>
          </a:prstGeom>
          <a:noFill/>
          <a:ln>
            <a:noFill/>
          </a:ln>
        </p:spPr>
      </p:pic>
      <p:sp>
        <p:nvSpPr>
          <p:cNvPr id="201" name="Google Shape;201;p20"/>
          <p:cNvSpPr/>
          <p:nvPr/>
        </p:nvSpPr>
        <p:spPr>
          <a:xfrm>
            <a:off x="4673978" y="3108888"/>
            <a:ext cx="701035" cy="57008"/>
          </a:xfrm>
          <a:prstGeom prst="flowChartInputOutput">
            <a:avLst/>
          </a:prstGeom>
          <a:solidFill>
            <a:srgbClr val="B7B7B7"/>
          </a:solidFill>
          <a:ln w="8075" cap="flat" cmpd="sng">
            <a:solidFill>
              <a:srgbClr val="000000"/>
            </a:solidFill>
            <a:prstDash val="solid"/>
            <a:round/>
            <a:headEnd type="none" w="sm" len="sm"/>
            <a:tailEnd type="none" w="sm" len="sm"/>
          </a:ln>
        </p:spPr>
        <p:txBody>
          <a:bodyPr spcFirstLastPara="1" wrap="square" lIns="77425" tIns="77425" rIns="77425" bIns="77425" anchor="ctr" anchorCtr="0">
            <a:noAutofit/>
          </a:bodyPr>
          <a:lstStyle/>
          <a:p>
            <a:pPr marL="0" lvl="0" indent="0" algn="ctr" rtl="0">
              <a:spcBef>
                <a:spcPts val="0"/>
              </a:spcBef>
              <a:spcAft>
                <a:spcPts val="0"/>
              </a:spcAft>
              <a:buNone/>
            </a:pPr>
            <a:endParaRPr sz="1200"/>
          </a:p>
        </p:txBody>
      </p:sp>
      <p:sp>
        <p:nvSpPr>
          <p:cNvPr id="202" name="Google Shape;202;p20"/>
          <p:cNvSpPr/>
          <p:nvPr/>
        </p:nvSpPr>
        <p:spPr>
          <a:xfrm>
            <a:off x="6546150" y="106275"/>
            <a:ext cx="2329800" cy="49209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300"/>
              <a:t>Large Scale Observable Notes</a:t>
            </a:r>
            <a:endParaRPr sz="13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p:txBody>
      </p:sp>
      <p:cxnSp>
        <p:nvCxnSpPr>
          <p:cNvPr id="203" name="Google Shape;203;p20"/>
          <p:cNvCxnSpPr/>
          <p:nvPr/>
        </p:nvCxnSpPr>
        <p:spPr>
          <a:xfrm flipH="1">
            <a:off x="5890913" y="706813"/>
            <a:ext cx="912900" cy="25200"/>
          </a:xfrm>
          <a:prstGeom prst="straightConnector1">
            <a:avLst/>
          </a:prstGeom>
          <a:noFill/>
          <a:ln w="9525" cap="flat" cmpd="sng">
            <a:solidFill>
              <a:schemeClr val="dk2"/>
            </a:solidFill>
            <a:prstDash val="solid"/>
            <a:round/>
            <a:headEnd type="none" w="med" len="med"/>
            <a:tailEnd type="triangle" w="med" len="med"/>
          </a:ln>
        </p:spPr>
      </p:cxnSp>
      <p:cxnSp>
        <p:nvCxnSpPr>
          <p:cNvPr id="204" name="Google Shape;204;p20"/>
          <p:cNvCxnSpPr/>
          <p:nvPr/>
        </p:nvCxnSpPr>
        <p:spPr>
          <a:xfrm flipH="1">
            <a:off x="5973163" y="3150013"/>
            <a:ext cx="912900" cy="25200"/>
          </a:xfrm>
          <a:prstGeom prst="straightConnector1">
            <a:avLst/>
          </a:prstGeom>
          <a:noFill/>
          <a:ln w="9525" cap="flat" cmpd="sng">
            <a:solidFill>
              <a:schemeClr val="dk2"/>
            </a:solidFill>
            <a:prstDash val="solid"/>
            <a:round/>
            <a:headEnd type="none" w="med" len="med"/>
            <a:tailEnd type="triangle" w="med" len="med"/>
          </a:ln>
        </p:spPr>
      </p:cxnSp>
      <p:sp>
        <p:nvSpPr>
          <p:cNvPr id="205" name="Google Shape;205;p20"/>
          <p:cNvSpPr/>
          <p:nvPr/>
        </p:nvSpPr>
        <p:spPr>
          <a:xfrm>
            <a:off x="4281100" y="3604350"/>
            <a:ext cx="1628400" cy="1399500"/>
          </a:xfrm>
          <a:prstGeom prst="rect">
            <a:avLst/>
          </a:prstGeom>
          <a:solidFill>
            <a:srgbClr val="FFFFFF"/>
          </a:solidFill>
          <a:ln w="8175" cap="flat" cmpd="sng">
            <a:solidFill>
              <a:srgbClr val="000000"/>
            </a:solidFill>
            <a:prstDash val="solid"/>
            <a:round/>
            <a:headEnd type="none" w="sm" len="sm"/>
            <a:tailEnd type="none" w="sm" len="sm"/>
          </a:ln>
        </p:spPr>
        <p:txBody>
          <a:bodyPr spcFirstLastPara="1" wrap="square" lIns="78525" tIns="78525" rIns="78525" bIns="78525" anchor="t" anchorCtr="0">
            <a:noAutofit/>
          </a:bodyPr>
          <a:lstStyle/>
          <a:p>
            <a:pPr marL="0" lvl="0" indent="0" algn="ctr" rtl="0">
              <a:spcBef>
                <a:spcPts val="0"/>
              </a:spcBef>
              <a:spcAft>
                <a:spcPts val="0"/>
              </a:spcAft>
              <a:buNone/>
            </a:pPr>
            <a:r>
              <a:rPr lang="en" sz="1200"/>
              <a:t>Symbolic Structures</a:t>
            </a:r>
            <a:endParaRPr sz="1200"/>
          </a:p>
        </p:txBody>
      </p:sp>
      <p:sp>
        <p:nvSpPr>
          <p:cNvPr id="206" name="Google Shape;206;p20"/>
          <p:cNvSpPr/>
          <p:nvPr/>
        </p:nvSpPr>
        <p:spPr>
          <a:xfrm>
            <a:off x="4441100" y="1124575"/>
            <a:ext cx="1628400" cy="1399500"/>
          </a:xfrm>
          <a:prstGeom prst="rect">
            <a:avLst/>
          </a:prstGeom>
          <a:solidFill>
            <a:srgbClr val="FFFFFF"/>
          </a:solidFill>
          <a:ln w="8175" cap="flat" cmpd="sng">
            <a:solidFill>
              <a:srgbClr val="000000"/>
            </a:solidFill>
            <a:prstDash val="solid"/>
            <a:round/>
            <a:headEnd type="none" w="sm" len="sm"/>
            <a:tailEnd type="none" w="sm" len="sm"/>
          </a:ln>
        </p:spPr>
        <p:txBody>
          <a:bodyPr spcFirstLastPara="1" wrap="square" lIns="78525" tIns="78525" rIns="78525" bIns="78525" anchor="t" anchorCtr="0">
            <a:noAutofit/>
          </a:bodyPr>
          <a:lstStyle/>
          <a:p>
            <a:pPr marL="0" lvl="0" indent="0" algn="ctr" rtl="0">
              <a:spcBef>
                <a:spcPts val="0"/>
              </a:spcBef>
              <a:spcAft>
                <a:spcPts val="0"/>
              </a:spcAft>
              <a:buNone/>
            </a:pPr>
            <a:r>
              <a:rPr lang="en" sz="1200"/>
              <a:t>Symbolic Structures</a:t>
            </a:r>
            <a:endParaRPr sz="1200"/>
          </a:p>
        </p:txBody>
      </p:sp>
      <p:cxnSp>
        <p:nvCxnSpPr>
          <p:cNvPr id="207" name="Google Shape;207;p20"/>
          <p:cNvCxnSpPr>
            <a:stCxn id="194" idx="2"/>
            <a:endCxn id="194" idx="6"/>
          </p:cNvCxnSpPr>
          <p:nvPr/>
        </p:nvCxnSpPr>
        <p:spPr>
          <a:xfrm>
            <a:off x="1171448" y="1601719"/>
            <a:ext cx="2793000" cy="0"/>
          </a:xfrm>
          <a:prstGeom prst="straightConnector1">
            <a:avLst/>
          </a:prstGeom>
          <a:noFill/>
          <a:ln w="4775" cap="flat" cmpd="sng">
            <a:solidFill>
              <a:schemeClr val="dk2"/>
            </a:solidFill>
            <a:prstDash val="solid"/>
            <a:round/>
            <a:headEnd type="none" w="med" len="med"/>
            <a:tailEnd type="none" w="med" len="med"/>
          </a:ln>
        </p:spPr>
      </p:cxnSp>
      <p:cxnSp>
        <p:nvCxnSpPr>
          <p:cNvPr id="208" name="Google Shape;208;p20"/>
          <p:cNvCxnSpPr>
            <a:stCxn id="196" idx="2"/>
            <a:endCxn id="196" idx="6"/>
          </p:cNvCxnSpPr>
          <p:nvPr/>
        </p:nvCxnSpPr>
        <p:spPr>
          <a:xfrm>
            <a:off x="1107284" y="3967519"/>
            <a:ext cx="2793000" cy="0"/>
          </a:xfrm>
          <a:prstGeom prst="straightConnector1">
            <a:avLst/>
          </a:prstGeom>
          <a:noFill/>
          <a:ln w="4775" cap="flat" cmpd="sng">
            <a:solidFill>
              <a:schemeClr val="dk2"/>
            </a:solidFill>
            <a:prstDash val="solid"/>
            <a:round/>
            <a:headEnd type="none" w="med" len="med"/>
            <a:tailEnd type="none" w="med" len="med"/>
          </a:ln>
        </p:spPr>
      </p:cxnSp>
      <p:sp>
        <p:nvSpPr>
          <p:cNvPr id="209" name="Google Shape;209;p20"/>
          <p:cNvSpPr txBox="1"/>
          <p:nvPr/>
        </p:nvSpPr>
        <p:spPr>
          <a:xfrm>
            <a:off x="2249300" y="503338"/>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Before</a:t>
            </a:r>
            <a:endParaRPr sz="1000">
              <a:solidFill>
                <a:schemeClr val="dk1"/>
              </a:solidFill>
              <a:latin typeface="Calibri"/>
              <a:ea typeface="Calibri"/>
              <a:cs typeface="Calibri"/>
              <a:sym typeface="Calibri"/>
            </a:endParaRPr>
          </a:p>
        </p:txBody>
      </p:sp>
      <p:sp>
        <p:nvSpPr>
          <p:cNvPr id="210" name="Google Shape;210;p20"/>
          <p:cNvSpPr txBox="1"/>
          <p:nvPr/>
        </p:nvSpPr>
        <p:spPr>
          <a:xfrm>
            <a:off x="2167338" y="1640550"/>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After</a:t>
            </a:r>
            <a:endParaRPr sz="1000">
              <a:solidFill>
                <a:schemeClr val="dk1"/>
              </a:solidFill>
              <a:latin typeface="Calibri"/>
              <a:ea typeface="Calibri"/>
              <a:cs typeface="Calibri"/>
              <a:sym typeface="Calibri"/>
            </a:endParaRPr>
          </a:p>
        </p:txBody>
      </p:sp>
      <p:sp>
        <p:nvSpPr>
          <p:cNvPr id="211" name="Google Shape;211;p20"/>
          <p:cNvSpPr txBox="1"/>
          <p:nvPr/>
        </p:nvSpPr>
        <p:spPr>
          <a:xfrm>
            <a:off x="2286000" y="3926725"/>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After</a:t>
            </a:r>
            <a:endParaRPr sz="1000">
              <a:solidFill>
                <a:schemeClr val="dk1"/>
              </a:solidFill>
              <a:latin typeface="Calibri"/>
              <a:ea typeface="Calibri"/>
              <a:cs typeface="Calibri"/>
              <a:sym typeface="Calibri"/>
            </a:endParaRPr>
          </a:p>
        </p:txBody>
      </p:sp>
      <p:sp>
        <p:nvSpPr>
          <p:cNvPr id="212" name="Google Shape;212;p20"/>
          <p:cNvSpPr txBox="1"/>
          <p:nvPr/>
        </p:nvSpPr>
        <p:spPr>
          <a:xfrm>
            <a:off x="2167338" y="2837800"/>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Before</a:t>
            </a:r>
            <a:endParaRPr sz="1000">
              <a:solidFill>
                <a:schemeClr val="dk1"/>
              </a:solidFill>
              <a:latin typeface="Calibri"/>
              <a:ea typeface="Calibri"/>
              <a:cs typeface="Calibri"/>
              <a:sym typeface="Calibri"/>
            </a:endParaRPr>
          </a:p>
        </p:txBody>
      </p:sp>
      <p:pic>
        <p:nvPicPr>
          <p:cNvPr id="213" name="Google Shape;213;p20" descr="Public Domain Clip Art Image | Thermometer Hot | ID ..."/>
          <p:cNvPicPr preferRelativeResize="0"/>
          <p:nvPr/>
        </p:nvPicPr>
        <p:blipFill>
          <a:blip r:embed="rId6">
            <a:alphaModFix/>
          </a:blip>
          <a:stretch>
            <a:fillRect/>
          </a:stretch>
        </p:blipFill>
        <p:spPr>
          <a:xfrm flipH="1">
            <a:off x="4389093" y="106283"/>
            <a:ext cx="349610" cy="337200"/>
          </a:xfrm>
          <a:prstGeom prst="rect">
            <a:avLst/>
          </a:prstGeom>
          <a:noFill/>
          <a:ln>
            <a:noFill/>
          </a:ln>
        </p:spPr>
      </p:pic>
      <p:pic>
        <p:nvPicPr>
          <p:cNvPr id="214" name="Google Shape;214;p20" descr="Public Domain Clip Art Image | Thermometer Hot | ID ..."/>
          <p:cNvPicPr preferRelativeResize="0"/>
          <p:nvPr/>
        </p:nvPicPr>
        <p:blipFill>
          <a:blip r:embed="rId6">
            <a:alphaModFix/>
          </a:blip>
          <a:stretch>
            <a:fillRect/>
          </a:stretch>
        </p:blipFill>
        <p:spPr>
          <a:xfrm flipH="1">
            <a:off x="4441106" y="2629383"/>
            <a:ext cx="349610" cy="337200"/>
          </a:xfrm>
          <a:prstGeom prst="rect">
            <a:avLst/>
          </a:prstGeom>
          <a:noFill/>
          <a:ln>
            <a:noFill/>
          </a:ln>
        </p:spPr>
      </p:pic>
      <p:sp>
        <p:nvSpPr>
          <p:cNvPr id="215" name="Google Shape;215;p20"/>
          <p:cNvSpPr/>
          <p:nvPr/>
        </p:nvSpPr>
        <p:spPr>
          <a:xfrm>
            <a:off x="4743200" y="353750"/>
            <a:ext cx="229200" cy="237900"/>
          </a:xfrm>
          <a:prstGeom prst="can">
            <a:avLst>
              <a:gd name="adj" fmla="val 25000"/>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6" name="Google Shape;216;p20"/>
          <p:cNvSpPr/>
          <p:nvPr/>
        </p:nvSpPr>
        <p:spPr>
          <a:xfrm>
            <a:off x="4842225" y="2945250"/>
            <a:ext cx="229200" cy="237900"/>
          </a:xfrm>
          <a:prstGeom prst="can">
            <a:avLst>
              <a:gd name="adj" fmla="val 25000"/>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17" name="Google Shape;217;p20" descr="Beakers 50-250 ml vector illustration | Public domain vectors"/>
          <p:cNvPicPr preferRelativeResize="0"/>
          <p:nvPr/>
        </p:nvPicPr>
        <p:blipFill rotWithShape="1">
          <a:blip r:embed="rId7">
            <a:alphaModFix/>
          </a:blip>
          <a:srcRect t="17976" r="80831" b="45940"/>
          <a:stretch/>
        </p:blipFill>
        <p:spPr>
          <a:xfrm>
            <a:off x="4789610" y="2702025"/>
            <a:ext cx="301996" cy="486600"/>
          </a:xfrm>
          <a:prstGeom prst="rect">
            <a:avLst/>
          </a:prstGeom>
          <a:noFill/>
          <a:ln>
            <a:noFill/>
          </a:ln>
        </p:spPr>
      </p:pic>
      <p:pic>
        <p:nvPicPr>
          <p:cNvPr id="218" name="Google Shape;218;p20" descr="Beakers 50-250 ml vector illustration | Public domain vectors"/>
          <p:cNvPicPr preferRelativeResize="0"/>
          <p:nvPr/>
        </p:nvPicPr>
        <p:blipFill rotWithShape="1">
          <a:blip r:embed="rId7">
            <a:alphaModFix/>
          </a:blip>
          <a:srcRect t="17976" r="80831" b="45940"/>
          <a:stretch/>
        </p:blipFill>
        <p:spPr>
          <a:xfrm>
            <a:off x="4717597" y="153100"/>
            <a:ext cx="301996" cy="486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1"/>
          <p:cNvSpPr txBox="1"/>
          <p:nvPr/>
        </p:nvSpPr>
        <p:spPr>
          <a:xfrm>
            <a:off x="188750" y="212350"/>
            <a:ext cx="4577400" cy="8337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2000" b="1">
                <a:solidFill>
                  <a:srgbClr val="1C4587"/>
                </a:solidFill>
                <a:latin typeface="Muli"/>
                <a:ea typeface="Muli"/>
                <a:cs typeface="Muli"/>
                <a:sym typeface="Muli"/>
              </a:rPr>
              <a:t>Boiling Point Results and Meaning</a:t>
            </a:r>
            <a:endParaRPr sz="2000" b="1">
              <a:solidFill>
                <a:srgbClr val="1C4587"/>
              </a:solidFill>
              <a:latin typeface="Muli"/>
              <a:ea typeface="Muli"/>
              <a:cs typeface="Muli"/>
              <a:sym typeface="Muli"/>
            </a:endParaRPr>
          </a:p>
        </p:txBody>
      </p:sp>
      <p:graphicFrame>
        <p:nvGraphicFramePr>
          <p:cNvPr id="225" name="Google Shape;225;p21"/>
          <p:cNvGraphicFramePr/>
          <p:nvPr>
            <p:extLst>
              <p:ext uri="{D42A27DB-BD31-4B8C-83A1-F6EECF244321}">
                <p14:modId xmlns:p14="http://schemas.microsoft.com/office/powerpoint/2010/main" val="940882150"/>
              </p:ext>
            </p:extLst>
          </p:nvPr>
        </p:nvGraphicFramePr>
        <p:xfrm>
          <a:off x="268275" y="804800"/>
          <a:ext cx="8474672" cy="3952200"/>
        </p:xfrm>
        <a:graphic>
          <a:graphicData uri="http://schemas.openxmlformats.org/drawingml/2006/table">
            <a:tbl>
              <a:tblPr>
                <a:noFill/>
                <a:tableStyleId>{D1DAA450-2EA7-4218-8869-B1E3626CD56D}</a:tableStyleId>
              </a:tblPr>
              <a:tblGrid>
                <a:gridCol w="1680848">
                  <a:extLst>
                    <a:ext uri="{9D8B030D-6E8A-4147-A177-3AD203B41FA5}">
                      <a16:colId xmlns:a16="http://schemas.microsoft.com/office/drawing/2014/main" val="20000"/>
                    </a:ext>
                  </a:extLst>
                </a:gridCol>
                <a:gridCol w="2648246">
                  <a:extLst>
                    <a:ext uri="{9D8B030D-6E8A-4147-A177-3AD203B41FA5}">
                      <a16:colId xmlns:a16="http://schemas.microsoft.com/office/drawing/2014/main" val="20001"/>
                    </a:ext>
                  </a:extLst>
                </a:gridCol>
                <a:gridCol w="4145578">
                  <a:extLst>
                    <a:ext uri="{9D8B030D-6E8A-4147-A177-3AD203B41FA5}">
                      <a16:colId xmlns:a16="http://schemas.microsoft.com/office/drawing/2014/main" val="20002"/>
                    </a:ext>
                  </a:extLst>
                </a:gridCol>
              </a:tblGrid>
              <a:tr h="384825">
                <a:tc>
                  <a:txBody>
                    <a:bodyPr/>
                    <a:lstStyle/>
                    <a:p>
                      <a:pPr marL="0" lvl="0" indent="0" algn="l" rtl="0">
                        <a:lnSpc>
                          <a:spcPct val="115000"/>
                        </a:lnSpc>
                        <a:spcBef>
                          <a:spcPts val="0"/>
                        </a:spcBef>
                        <a:spcAft>
                          <a:spcPts val="0"/>
                        </a:spcAft>
                        <a:buNone/>
                      </a:pPr>
                      <a:r>
                        <a:rPr lang="en" sz="1100" b="1">
                          <a:solidFill>
                            <a:srgbClr val="1B1C1D"/>
                          </a:solidFill>
                        </a:rPr>
                        <a:t>Substance Property</a:t>
                      </a:r>
                      <a:endParaRPr sz="1100"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solidFill>
                      <a:srgbClr val="EFEFEF"/>
                    </a:solidFill>
                  </a:tcPr>
                </a:tc>
                <a:tc>
                  <a:txBody>
                    <a:bodyPr/>
                    <a:lstStyle/>
                    <a:p>
                      <a:pPr marL="0" lvl="0" indent="0" algn="l" rtl="0">
                        <a:lnSpc>
                          <a:spcPct val="115000"/>
                        </a:lnSpc>
                        <a:spcBef>
                          <a:spcPts val="0"/>
                        </a:spcBef>
                        <a:spcAft>
                          <a:spcPts val="0"/>
                        </a:spcAft>
                        <a:buNone/>
                      </a:pPr>
                      <a:r>
                        <a:rPr lang="en" sz="1100" b="1">
                          <a:solidFill>
                            <a:srgbClr val="1B1C1D"/>
                          </a:solidFill>
                        </a:rPr>
                        <a:t>Expected Results</a:t>
                      </a:r>
                      <a:endParaRPr sz="1100"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solidFill>
                      <a:srgbClr val="EFEFEF"/>
                    </a:solidFill>
                  </a:tcPr>
                </a:tc>
                <a:tc>
                  <a:txBody>
                    <a:bodyPr/>
                    <a:lstStyle/>
                    <a:p>
                      <a:pPr marL="0" lvl="0" indent="0" algn="l" rtl="0">
                        <a:lnSpc>
                          <a:spcPct val="115000"/>
                        </a:lnSpc>
                        <a:spcBef>
                          <a:spcPts val="0"/>
                        </a:spcBef>
                        <a:spcAft>
                          <a:spcPts val="0"/>
                        </a:spcAft>
                        <a:buNone/>
                      </a:pPr>
                      <a:r>
                        <a:rPr lang="en" sz="1100" b="1">
                          <a:solidFill>
                            <a:srgbClr val="1B1C1D"/>
                          </a:solidFill>
                        </a:rPr>
                        <a:t>Forces Revealed by the Results</a:t>
                      </a:r>
                      <a:endParaRPr sz="1100"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solidFill>
                      <a:srgbClr val="EFEFEF"/>
                    </a:solidFill>
                  </a:tcPr>
                </a:tc>
                <a:extLst>
                  <a:ext uri="{0D108BD9-81ED-4DB2-BD59-A6C34878D82A}">
                    <a16:rowId xmlns:a16="http://schemas.microsoft.com/office/drawing/2014/main" val="10000"/>
                  </a:ext>
                </a:extLst>
              </a:tr>
              <a:tr h="1686325">
                <a:tc>
                  <a:txBody>
                    <a:bodyPr/>
                    <a:lstStyle/>
                    <a:p>
                      <a:pPr marL="0" lvl="0" indent="0" algn="l" rtl="0">
                        <a:lnSpc>
                          <a:spcPct val="115000"/>
                        </a:lnSpc>
                        <a:spcBef>
                          <a:spcPts val="0"/>
                        </a:spcBef>
                        <a:spcAft>
                          <a:spcPts val="0"/>
                        </a:spcAft>
                        <a:buNone/>
                      </a:pPr>
                      <a:r>
                        <a:rPr lang="en" sz="1300" b="1">
                          <a:solidFill>
                            <a:srgbClr val="1B1C1D"/>
                          </a:solidFill>
                        </a:rPr>
                        <a:t>Salt (NaCl) (Ionic)</a:t>
                      </a:r>
                      <a:endParaRPr sz="1300"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300" dirty="0">
                          <a:solidFill>
                            <a:srgbClr val="1B1C1D"/>
                          </a:solidFill>
                        </a:rPr>
                        <a:t>Causes a </a:t>
                      </a:r>
                      <a:r>
                        <a:rPr lang="en" sz="1300" b="1" dirty="0">
                          <a:solidFill>
                            <a:srgbClr val="1B1C1D"/>
                          </a:solidFill>
                        </a:rPr>
                        <a:t>significant elevation</a:t>
                      </a:r>
                      <a:r>
                        <a:rPr lang="en" sz="1300" dirty="0">
                          <a:solidFill>
                            <a:srgbClr val="1B1C1D"/>
                          </a:solidFill>
                        </a:rPr>
                        <a:t> in the boiling point of the water.</a:t>
                      </a:r>
                      <a:endParaRPr sz="1300"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300" b="1">
                          <a:solidFill>
                            <a:srgbClr val="1B1C1D"/>
                          </a:solidFill>
                        </a:rPr>
                        <a:t>Bond Dissociation (Ionic) &amp; Particle Count:</a:t>
                      </a:r>
                      <a:r>
                        <a:rPr lang="en" sz="1300">
                          <a:solidFill>
                            <a:srgbClr val="1B1C1D"/>
                          </a:solidFill>
                        </a:rPr>
                        <a:t> When dissolved, the ionic compound </a:t>
                      </a:r>
                      <a:r>
                        <a:rPr lang="en" sz="1300" b="1">
                          <a:solidFill>
                            <a:srgbClr val="1B1C1D"/>
                          </a:solidFill>
                        </a:rPr>
                        <a:t>dissociates into two separate particles</a:t>
                      </a:r>
                      <a:r>
                        <a:rPr lang="en" sz="1300">
                          <a:solidFill>
                            <a:srgbClr val="1B1C1D"/>
                          </a:solidFill>
                        </a:rPr>
                        <a:t> (Na+ and Cl-). The high number of dissolved particles for a given concentration causes a maximum disruption to the water's ability to boil (a strong colligative effect).</a:t>
                      </a:r>
                      <a:endParaRPr sz="130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extLst>
                  <a:ext uri="{0D108BD9-81ED-4DB2-BD59-A6C34878D82A}">
                    <a16:rowId xmlns:a16="http://schemas.microsoft.com/office/drawing/2014/main" val="10001"/>
                  </a:ext>
                </a:extLst>
              </a:tr>
              <a:tr h="1881050">
                <a:tc>
                  <a:txBody>
                    <a:bodyPr/>
                    <a:lstStyle/>
                    <a:p>
                      <a:pPr marL="0" lvl="0" indent="0" algn="l" rtl="0">
                        <a:lnSpc>
                          <a:spcPct val="115000"/>
                        </a:lnSpc>
                        <a:spcBef>
                          <a:spcPts val="0"/>
                        </a:spcBef>
                        <a:spcAft>
                          <a:spcPts val="0"/>
                        </a:spcAft>
                        <a:buNone/>
                      </a:pPr>
                      <a:r>
                        <a:rPr lang="en" sz="1300" b="1">
                          <a:solidFill>
                            <a:srgbClr val="1B1C1D"/>
                          </a:solidFill>
                        </a:rPr>
                        <a:t>Sugar (C</a:t>
                      </a:r>
                      <a:r>
                        <a:rPr lang="en" sz="1300" b="1" baseline="-25000">
                          <a:solidFill>
                            <a:srgbClr val="1B1C1D"/>
                          </a:solidFill>
                        </a:rPr>
                        <a:t>12</a:t>
                      </a:r>
                      <a:r>
                        <a:rPr lang="en" sz="1300" b="1">
                          <a:solidFill>
                            <a:srgbClr val="1B1C1D"/>
                          </a:solidFill>
                        </a:rPr>
                        <a:t>H</a:t>
                      </a:r>
                      <a:r>
                        <a:rPr lang="en" sz="1300" b="1" baseline="-25000">
                          <a:solidFill>
                            <a:srgbClr val="1B1C1D"/>
                          </a:solidFill>
                        </a:rPr>
                        <a:t>22</a:t>
                      </a:r>
                      <a:r>
                        <a:rPr lang="en" sz="1300" b="1">
                          <a:solidFill>
                            <a:srgbClr val="1B1C1D"/>
                          </a:solidFill>
                        </a:rPr>
                        <a:t>O</a:t>
                      </a:r>
                      <a:r>
                        <a:rPr lang="en" sz="1300" b="1" baseline="-25000">
                          <a:solidFill>
                            <a:srgbClr val="1B1C1D"/>
                          </a:solidFill>
                        </a:rPr>
                        <a:t>11</a:t>
                      </a:r>
                      <a:r>
                        <a:rPr lang="en" sz="1300" b="1">
                          <a:solidFill>
                            <a:srgbClr val="1B1C1D"/>
                          </a:solidFill>
                        </a:rPr>
                        <a:t>) (Covalent)</a:t>
                      </a:r>
                      <a:endParaRPr sz="1300"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300">
                          <a:solidFill>
                            <a:srgbClr val="1B1C1D"/>
                          </a:solidFill>
                        </a:rPr>
                        <a:t>Causes a </a:t>
                      </a:r>
                      <a:r>
                        <a:rPr lang="en" sz="1300" b="1">
                          <a:solidFill>
                            <a:srgbClr val="1B1C1D"/>
                          </a:solidFill>
                        </a:rPr>
                        <a:t>moderate elevation</a:t>
                      </a:r>
                      <a:r>
                        <a:rPr lang="en" sz="1300">
                          <a:solidFill>
                            <a:srgbClr val="1B1C1D"/>
                          </a:solidFill>
                        </a:rPr>
                        <a:t> in the boiling point of the water (about half the effect of salt).</a:t>
                      </a:r>
                      <a:endParaRPr sz="130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300" b="1" dirty="0">
                          <a:solidFill>
                            <a:srgbClr val="1B1C1D"/>
                          </a:solidFill>
                        </a:rPr>
                        <a:t>Molecular Integrity (Covalent) &amp; Particle Count:</a:t>
                      </a:r>
                      <a:r>
                        <a:rPr lang="en" sz="1300" dirty="0">
                          <a:solidFill>
                            <a:srgbClr val="1B1C1D"/>
                          </a:solidFill>
                        </a:rPr>
                        <a:t> When dissolved, the covalent molecule remains intact as </a:t>
                      </a:r>
                      <a:r>
                        <a:rPr lang="en" sz="1300" b="1" dirty="0">
                          <a:solidFill>
                            <a:srgbClr val="1B1C1D"/>
                          </a:solidFill>
                        </a:rPr>
                        <a:t>one single particle</a:t>
                      </a:r>
                      <a:r>
                        <a:rPr lang="en" sz="1300" dirty="0">
                          <a:solidFill>
                            <a:srgbClr val="1B1C1D"/>
                          </a:solidFill>
                        </a:rPr>
                        <a:t> </a:t>
                      </a:r>
                      <a:r>
                        <a:rPr lang="en" sz="1300" b="1" dirty="0">
                          <a:solidFill>
                            <a:srgbClr val="1B1C1D"/>
                          </a:solidFill>
                        </a:rPr>
                        <a:t>(C</a:t>
                      </a:r>
                      <a:r>
                        <a:rPr lang="en" sz="1300" b="1" baseline="-25000" dirty="0">
                          <a:solidFill>
                            <a:srgbClr val="1B1C1D"/>
                          </a:solidFill>
                        </a:rPr>
                        <a:t>12</a:t>
                      </a:r>
                      <a:r>
                        <a:rPr lang="en" sz="1300" b="1" dirty="0">
                          <a:solidFill>
                            <a:srgbClr val="1B1C1D"/>
                          </a:solidFill>
                        </a:rPr>
                        <a:t>H</a:t>
                      </a:r>
                      <a:r>
                        <a:rPr lang="en" sz="1300" b="1" baseline="-25000" dirty="0">
                          <a:solidFill>
                            <a:srgbClr val="1B1C1D"/>
                          </a:solidFill>
                        </a:rPr>
                        <a:t>22</a:t>
                      </a:r>
                      <a:r>
                        <a:rPr lang="en" sz="1300" b="1" dirty="0">
                          <a:solidFill>
                            <a:srgbClr val="1B1C1D"/>
                          </a:solidFill>
                        </a:rPr>
                        <a:t>O</a:t>
                      </a:r>
                      <a:r>
                        <a:rPr lang="en" sz="1300" b="1" baseline="-25000" dirty="0">
                          <a:solidFill>
                            <a:srgbClr val="1B1C1D"/>
                          </a:solidFill>
                        </a:rPr>
                        <a:t>11</a:t>
                      </a:r>
                      <a:r>
                        <a:rPr lang="en" sz="1300" b="1" dirty="0">
                          <a:solidFill>
                            <a:srgbClr val="1B1C1D"/>
                          </a:solidFill>
                        </a:rPr>
                        <a:t>)</a:t>
                      </a:r>
                      <a:r>
                        <a:rPr lang="en" sz="1300" dirty="0">
                          <a:solidFill>
                            <a:srgbClr val="1B1C1D"/>
                          </a:solidFill>
                        </a:rPr>
                        <a:t>. The lower number of dissolved particles for a given concentration causes less disruption to the water's ability to boil (a weaker colligative effect).</a:t>
                      </a:r>
                      <a:endParaRPr sz="1300"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2"/>
          <p:cNvSpPr txBox="1"/>
          <p:nvPr/>
        </p:nvSpPr>
        <p:spPr>
          <a:xfrm>
            <a:off x="1187460" y="0"/>
            <a:ext cx="3475500" cy="471600"/>
          </a:xfrm>
          <a:prstGeom prst="rect">
            <a:avLst/>
          </a:prstGeom>
          <a:noFill/>
          <a:ln>
            <a:noFill/>
          </a:ln>
        </p:spPr>
        <p:txBody>
          <a:bodyPr spcFirstLastPara="1" wrap="square" lIns="78000" tIns="78000" rIns="78000" bIns="78000" anchor="t" anchorCtr="0">
            <a:noAutofit/>
          </a:bodyPr>
          <a:lstStyle/>
          <a:p>
            <a:pPr marL="0" lvl="0" indent="0" algn="ctr" rtl="0">
              <a:spcBef>
                <a:spcPts val="0"/>
              </a:spcBef>
              <a:spcAft>
                <a:spcPts val="0"/>
              </a:spcAft>
              <a:buNone/>
            </a:pPr>
            <a:r>
              <a:rPr lang="en" sz="1900"/>
              <a:t>Molecular Scale Model</a:t>
            </a:r>
            <a:endParaRPr sz="1900"/>
          </a:p>
        </p:txBody>
      </p:sp>
      <p:cxnSp>
        <p:nvCxnSpPr>
          <p:cNvPr id="231" name="Google Shape;231;p22"/>
          <p:cNvCxnSpPr/>
          <p:nvPr/>
        </p:nvCxnSpPr>
        <p:spPr>
          <a:xfrm>
            <a:off x="35621" y="2800576"/>
            <a:ext cx="5742000" cy="13800"/>
          </a:xfrm>
          <a:prstGeom prst="straightConnector1">
            <a:avLst/>
          </a:prstGeom>
          <a:noFill/>
          <a:ln w="8125" cap="flat" cmpd="sng">
            <a:solidFill>
              <a:srgbClr val="000000"/>
            </a:solidFill>
            <a:prstDash val="solid"/>
            <a:round/>
            <a:headEnd type="none" w="med" len="med"/>
            <a:tailEnd type="none" w="med" len="med"/>
          </a:ln>
        </p:spPr>
      </p:cxnSp>
      <p:sp>
        <p:nvSpPr>
          <p:cNvPr id="232" name="Google Shape;232;p22"/>
          <p:cNvSpPr/>
          <p:nvPr/>
        </p:nvSpPr>
        <p:spPr>
          <a:xfrm rot="-5400000">
            <a:off x="-780000" y="1179510"/>
            <a:ext cx="2006700" cy="446700"/>
          </a:xfrm>
          <a:prstGeom prst="rect">
            <a:avLst/>
          </a:prstGeom>
          <a:solidFill>
            <a:srgbClr val="FFFFFF"/>
          </a:solidFill>
          <a:ln w="8125" cap="flat" cmpd="sng">
            <a:solidFill>
              <a:srgbClr val="FFFFFF"/>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r>
              <a:rPr lang="en" sz="2200"/>
              <a:t>Sugar</a:t>
            </a:r>
            <a:endParaRPr sz="2200"/>
          </a:p>
        </p:txBody>
      </p:sp>
      <p:sp>
        <p:nvSpPr>
          <p:cNvPr id="233" name="Google Shape;233;p22"/>
          <p:cNvSpPr/>
          <p:nvPr/>
        </p:nvSpPr>
        <p:spPr>
          <a:xfrm rot="-5400000">
            <a:off x="-780000" y="3765999"/>
            <a:ext cx="2006700" cy="446700"/>
          </a:xfrm>
          <a:prstGeom prst="rect">
            <a:avLst/>
          </a:prstGeom>
          <a:solidFill>
            <a:srgbClr val="FFFFFF"/>
          </a:solidFill>
          <a:ln w="8125" cap="flat" cmpd="sng">
            <a:solidFill>
              <a:srgbClr val="FFFFFF"/>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r>
              <a:rPr lang="en" sz="2200"/>
              <a:t>Salt</a:t>
            </a:r>
            <a:endParaRPr sz="2200"/>
          </a:p>
        </p:txBody>
      </p:sp>
      <p:cxnSp>
        <p:nvCxnSpPr>
          <p:cNvPr id="234" name="Google Shape;234;p22"/>
          <p:cNvCxnSpPr>
            <a:stCxn id="235" idx="3"/>
          </p:cNvCxnSpPr>
          <p:nvPr/>
        </p:nvCxnSpPr>
        <p:spPr>
          <a:xfrm flipH="1">
            <a:off x="3796489" y="3238592"/>
            <a:ext cx="694800" cy="422700"/>
          </a:xfrm>
          <a:prstGeom prst="straightConnector1">
            <a:avLst/>
          </a:prstGeom>
          <a:noFill/>
          <a:ln w="8125" cap="flat" cmpd="sng">
            <a:solidFill>
              <a:srgbClr val="000000"/>
            </a:solidFill>
            <a:prstDash val="solid"/>
            <a:round/>
            <a:headEnd type="none" w="med" len="med"/>
            <a:tailEnd type="none" w="med" len="med"/>
          </a:ln>
        </p:spPr>
      </p:cxnSp>
      <p:sp>
        <p:nvSpPr>
          <p:cNvPr id="235" name="Google Shape;235;p22"/>
          <p:cNvSpPr/>
          <p:nvPr/>
        </p:nvSpPr>
        <p:spPr>
          <a:xfrm>
            <a:off x="4480657" y="3166381"/>
            <a:ext cx="72600" cy="84600"/>
          </a:xfrm>
          <a:prstGeom prst="ellipse">
            <a:avLst/>
          </a:prstGeom>
          <a:solidFill>
            <a:srgbClr val="FFFFFF"/>
          </a:solid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endParaRPr sz="1200"/>
          </a:p>
        </p:txBody>
      </p:sp>
      <p:pic>
        <p:nvPicPr>
          <p:cNvPr id="236" name="Google Shape;236;p22"/>
          <p:cNvPicPr preferRelativeResize="0"/>
          <p:nvPr/>
        </p:nvPicPr>
        <p:blipFill>
          <a:blip r:embed="rId3">
            <a:alphaModFix/>
          </a:blip>
          <a:stretch>
            <a:fillRect/>
          </a:stretch>
        </p:blipFill>
        <p:spPr>
          <a:xfrm>
            <a:off x="5334657" y="2828027"/>
            <a:ext cx="382528" cy="669813"/>
          </a:xfrm>
          <a:prstGeom prst="rect">
            <a:avLst/>
          </a:prstGeom>
          <a:noFill/>
          <a:ln>
            <a:noFill/>
          </a:ln>
        </p:spPr>
      </p:pic>
      <p:sp>
        <p:nvSpPr>
          <p:cNvPr id="237" name="Google Shape;237;p22"/>
          <p:cNvSpPr txBox="1"/>
          <p:nvPr/>
        </p:nvSpPr>
        <p:spPr>
          <a:xfrm>
            <a:off x="4765195" y="2828027"/>
            <a:ext cx="630000" cy="339600"/>
          </a:xfrm>
          <a:prstGeom prst="rect">
            <a:avLst/>
          </a:prstGeom>
          <a:noFill/>
          <a:ln>
            <a:noFill/>
          </a:ln>
        </p:spPr>
        <p:txBody>
          <a:bodyPr spcFirstLastPara="1" wrap="square" lIns="78000" tIns="78000" rIns="78000" bIns="78000" anchor="t" anchorCtr="0">
            <a:noAutofit/>
          </a:bodyPr>
          <a:lstStyle/>
          <a:p>
            <a:pPr marL="0" lvl="0" indent="0" algn="l" rtl="0">
              <a:spcBef>
                <a:spcPts val="0"/>
              </a:spcBef>
              <a:spcAft>
                <a:spcPts val="0"/>
              </a:spcAft>
              <a:buNone/>
            </a:pPr>
            <a:r>
              <a:rPr lang="en" sz="1200"/>
              <a:t>H</a:t>
            </a:r>
            <a:r>
              <a:rPr lang="en" sz="1200" baseline="-25000"/>
              <a:t>2</a:t>
            </a:r>
            <a:r>
              <a:rPr lang="en" sz="1200"/>
              <a:t>O +</a:t>
            </a:r>
            <a:endParaRPr sz="1200"/>
          </a:p>
        </p:txBody>
      </p:sp>
      <p:sp>
        <p:nvSpPr>
          <p:cNvPr id="238" name="Google Shape;238;p22"/>
          <p:cNvSpPr/>
          <p:nvPr/>
        </p:nvSpPr>
        <p:spPr>
          <a:xfrm rot="4381256" flipH="1">
            <a:off x="4665542" y="2583456"/>
            <a:ext cx="194163" cy="662003"/>
          </a:xfrm>
          <a:prstGeom prst="curvedLeftArrow">
            <a:avLst>
              <a:gd name="adj1" fmla="val 25000"/>
              <a:gd name="adj2" fmla="val 50000"/>
              <a:gd name="adj3" fmla="val 25000"/>
            </a:avLst>
          </a:prstGeom>
          <a:solidFill>
            <a:srgbClr val="CFE2F3"/>
          </a:solid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endParaRPr sz="1200"/>
          </a:p>
        </p:txBody>
      </p:sp>
      <p:sp>
        <p:nvSpPr>
          <p:cNvPr id="239" name="Google Shape;239;p22"/>
          <p:cNvSpPr txBox="1"/>
          <p:nvPr/>
        </p:nvSpPr>
        <p:spPr>
          <a:xfrm>
            <a:off x="4765195" y="131818"/>
            <a:ext cx="630000" cy="339600"/>
          </a:xfrm>
          <a:prstGeom prst="rect">
            <a:avLst/>
          </a:prstGeom>
          <a:noFill/>
          <a:ln>
            <a:noFill/>
          </a:ln>
        </p:spPr>
        <p:txBody>
          <a:bodyPr spcFirstLastPara="1" wrap="square" lIns="78000" tIns="78000" rIns="78000" bIns="78000" anchor="t" anchorCtr="0">
            <a:noAutofit/>
          </a:bodyPr>
          <a:lstStyle/>
          <a:p>
            <a:pPr marL="0" lvl="0" indent="0" algn="l" rtl="0">
              <a:spcBef>
                <a:spcPts val="0"/>
              </a:spcBef>
              <a:spcAft>
                <a:spcPts val="0"/>
              </a:spcAft>
              <a:buNone/>
            </a:pPr>
            <a:r>
              <a:rPr lang="en" sz="1200"/>
              <a:t>H</a:t>
            </a:r>
            <a:r>
              <a:rPr lang="en" sz="1200" baseline="-25000"/>
              <a:t>2</a:t>
            </a:r>
            <a:r>
              <a:rPr lang="en" sz="1200"/>
              <a:t>O +</a:t>
            </a:r>
            <a:endParaRPr sz="1200"/>
          </a:p>
        </p:txBody>
      </p:sp>
      <p:sp>
        <p:nvSpPr>
          <p:cNvPr id="240" name="Google Shape;240;p22"/>
          <p:cNvSpPr/>
          <p:nvPr/>
        </p:nvSpPr>
        <p:spPr>
          <a:xfrm rot="3502688" flipH="1">
            <a:off x="4504387" y="-62441"/>
            <a:ext cx="156777" cy="680822"/>
          </a:xfrm>
          <a:prstGeom prst="curvedLeftArrow">
            <a:avLst>
              <a:gd name="adj1" fmla="val 25000"/>
              <a:gd name="adj2" fmla="val 50000"/>
              <a:gd name="adj3" fmla="val 25000"/>
            </a:avLst>
          </a:prstGeom>
          <a:solidFill>
            <a:srgbClr val="CFE2F3"/>
          </a:solid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endParaRPr sz="1200"/>
          </a:p>
        </p:txBody>
      </p:sp>
      <p:pic>
        <p:nvPicPr>
          <p:cNvPr id="241" name="Google Shape;241;p22"/>
          <p:cNvPicPr preferRelativeResize="0"/>
          <p:nvPr/>
        </p:nvPicPr>
        <p:blipFill rotWithShape="1">
          <a:blip r:embed="rId4">
            <a:alphaModFix/>
          </a:blip>
          <a:srcRect l="24091" r="23998"/>
          <a:stretch/>
        </p:blipFill>
        <p:spPr>
          <a:xfrm>
            <a:off x="5260474" y="38202"/>
            <a:ext cx="446643" cy="860411"/>
          </a:xfrm>
          <a:prstGeom prst="rect">
            <a:avLst/>
          </a:prstGeom>
          <a:noFill/>
          <a:ln>
            <a:noFill/>
          </a:ln>
        </p:spPr>
      </p:pic>
      <p:cxnSp>
        <p:nvCxnSpPr>
          <p:cNvPr id="242" name="Google Shape;242;p22"/>
          <p:cNvCxnSpPr/>
          <p:nvPr/>
        </p:nvCxnSpPr>
        <p:spPr>
          <a:xfrm flipH="1">
            <a:off x="3717619" y="624350"/>
            <a:ext cx="631200" cy="408900"/>
          </a:xfrm>
          <a:prstGeom prst="straightConnector1">
            <a:avLst/>
          </a:prstGeom>
          <a:noFill/>
          <a:ln w="8125" cap="flat" cmpd="sng">
            <a:solidFill>
              <a:srgbClr val="000000"/>
            </a:solidFill>
            <a:prstDash val="solid"/>
            <a:round/>
            <a:headEnd type="none" w="med" len="med"/>
            <a:tailEnd type="none" w="med" len="med"/>
          </a:ln>
        </p:spPr>
      </p:cxnSp>
      <p:sp>
        <p:nvSpPr>
          <p:cNvPr id="243" name="Google Shape;243;p22"/>
          <p:cNvSpPr/>
          <p:nvPr/>
        </p:nvSpPr>
        <p:spPr>
          <a:xfrm>
            <a:off x="4314583" y="589448"/>
            <a:ext cx="72600" cy="84600"/>
          </a:xfrm>
          <a:prstGeom prst="ellipse">
            <a:avLst/>
          </a:prstGeom>
          <a:solidFill>
            <a:srgbClr val="FFFFFF"/>
          </a:solid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endParaRPr sz="1200"/>
          </a:p>
        </p:txBody>
      </p:sp>
      <p:sp>
        <p:nvSpPr>
          <p:cNvPr id="244" name="Google Shape;244;p22"/>
          <p:cNvSpPr/>
          <p:nvPr/>
        </p:nvSpPr>
        <p:spPr>
          <a:xfrm>
            <a:off x="1156769" y="491885"/>
            <a:ext cx="2748300" cy="2288400"/>
          </a:xfrm>
          <a:prstGeom prst="ellipse">
            <a:avLst/>
          </a:prstGeom>
          <a:no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endParaRPr sz="1200"/>
          </a:p>
        </p:txBody>
      </p:sp>
      <p:sp>
        <p:nvSpPr>
          <p:cNvPr id="245" name="Google Shape;245;p22"/>
          <p:cNvSpPr/>
          <p:nvPr/>
        </p:nvSpPr>
        <p:spPr>
          <a:xfrm>
            <a:off x="1089545" y="2855244"/>
            <a:ext cx="2748300" cy="2288400"/>
          </a:xfrm>
          <a:prstGeom prst="ellipse">
            <a:avLst/>
          </a:prstGeom>
          <a:no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endParaRPr sz="1200"/>
          </a:p>
        </p:txBody>
      </p:sp>
      <p:sp>
        <p:nvSpPr>
          <p:cNvPr id="246" name="Google Shape;246;p22"/>
          <p:cNvSpPr/>
          <p:nvPr/>
        </p:nvSpPr>
        <p:spPr>
          <a:xfrm>
            <a:off x="78046" y="58145"/>
            <a:ext cx="1074900" cy="339600"/>
          </a:xfrm>
          <a:prstGeom prst="wedgeRectCallout">
            <a:avLst>
              <a:gd name="adj1" fmla="val 48043"/>
              <a:gd name="adj2" fmla="val 105112"/>
            </a:avLst>
          </a:prstGeom>
          <a:solidFill>
            <a:srgbClr val="EFEFEF"/>
          </a:solid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r>
              <a:rPr lang="en" sz="1500" b="1"/>
              <a:t>Solubility</a:t>
            </a:r>
            <a:endParaRPr sz="1500" b="1"/>
          </a:p>
        </p:txBody>
      </p:sp>
      <p:sp>
        <p:nvSpPr>
          <p:cNvPr id="247" name="Google Shape;247;p22"/>
          <p:cNvSpPr/>
          <p:nvPr/>
        </p:nvSpPr>
        <p:spPr>
          <a:xfrm>
            <a:off x="4480700" y="1227925"/>
            <a:ext cx="1628400" cy="1399500"/>
          </a:xfrm>
          <a:prstGeom prst="rect">
            <a:avLst/>
          </a:prstGeom>
          <a:solidFill>
            <a:srgbClr val="FFFFFF"/>
          </a:solidFill>
          <a:ln w="8175" cap="flat" cmpd="sng">
            <a:solidFill>
              <a:srgbClr val="000000"/>
            </a:solidFill>
            <a:prstDash val="solid"/>
            <a:round/>
            <a:headEnd type="none" w="sm" len="sm"/>
            <a:tailEnd type="none" w="sm" len="sm"/>
          </a:ln>
        </p:spPr>
        <p:txBody>
          <a:bodyPr spcFirstLastPara="1" wrap="square" lIns="78525" tIns="78525" rIns="78525" bIns="78525" anchor="t" anchorCtr="0">
            <a:noAutofit/>
          </a:bodyPr>
          <a:lstStyle/>
          <a:p>
            <a:pPr marL="0" lvl="0" indent="0" algn="ctr" rtl="0">
              <a:spcBef>
                <a:spcPts val="0"/>
              </a:spcBef>
              <a:spcAft>
                <a:spcPts val="0"/>
              </a:spcAft>
              <a:buNone/>
            </a:pPr>
            <a:r>
              <a:rPr lang="en" sz="1200"/>
              <a:t>Symbolic Structures</a:t>
            </a:r>
            <a:endParaRPr sz="1200"/>
          </a:p>
        </p:txBody>
      </p:sp>
      <p:sp>
        <p:nvSpPr>
          <p:cNvPr id="248" name="Google Shape;248;p22"/>
          <p:cNvSpPr/>
          <p:nvPr/>
        </p:nvSpPr>
        <p:spPr>
          <a:xfrm>
            <a:off x="4480700" y="3603100"/>
            <a:ext cx="1628400" cy="1399500"/>
          </a:xfrm>
          <a:prstGeom prst="rect">
            <a:avLst/>
          </a:prstGeom>
          <a:solidFill>
            <a:srgbClr val="FFFFFF"/>
          </a:solidFill>
          <a:ln w="8175" cap="flat" cmpd="sng">
            <a:solidFill>
              <a:srgbClr val="000000"/>
            </a:solidFill>
            <a:prstDash val="solid"/>
            <a:round/>
            <a:headEnd type="none" w="sm" len="sm"/>
            <a:tailEnd type="none" w="sm" len="sm"/>
          </a:ln>
        </p:spPr>
        <p:txBody>
          <a:bodyPr spcFirstLastPara="1" wrap="square" lIns="78525" tIns="78525" rIns="78525" bIns="78525" anchor="t" anchorCtr="0">
            <a:noAutofit/>
          </a:bodyPr>
          <a:lstStyle/>
          <a:p>
            <a:pPr marL="0" lvl="0" indent="0" algn="ctr" rtl="0">
              <a:spcBef>
                <a:spcPts val="0"/>
              </a:spcBef>
              <a:spcAft>
                <a:spcPts val="0"/>
              </a:spcAft>
              <a:buNone/>
            </a:pPr>
            <a:r>
              <a:rPr lang="en" sz="1200"/>
              <a:t>Symbolic Structures</a:t>
            </a:r>
            <a:endParaRPr sz="1200"/>
          </a:p>
        </p:txBody>
      </p:sp>
      <p:cxnSp>
        <p:nvCxnSpPr>
          <p:cNvPr id="249" name="Google Shape;249;p22"/>
          <p:cNvCxnSpPr/>
          <p:nvPr/>
        </p:nvCxnSpPr>
        <p:spPr>
          <a:xfrm rot="10800000">
            <a:off x="5796675" y="515075"/>
            <a:ext cx="872100" cy="6900"/>
          </a:xfrm>
          <a:prstGeom prst="straightConnector1">
            <a:avLst/>
          </a:prstGeom>
          <a:noFill/>
          <a:ln w="9525" cap="flat" cmpd="sng">
            <a:solidFill>
              <a:schemeClr val="dk2"/>
            </a:solidFill>
            <a:prstDash val="solid"/>
            <a:round/>
            <a:headEnd type="none" w="med" len="med"/>
            <a:tailEnd type="triangle" w="med" len="med"/>
          </a:ln>
        </p:spPr>
      </p:cxnSp>
      <p:cxnSp>
        <p:nvCxnSpPr>
          <p:cNvPr id="250" name="Google Shape;250;p22"/>
          <p:cNvCxnSpPr/>
          <p:nvPr/>
        </p:nvCxnSpPr>
        <p:spPr>
          <a:xfrm rot="10800000">
            <a:off x="5976325" y="3205225"/>
            <a:ext cx="872100" cy="6900"/>
          </a:xfrm>
          <a:prstGeom prst="straightConnector1">
            <a:avLst/>
          </a:prstGeom>
          <a:noFill/>
          <a:ln w="9525" cap="flat" cmpd="sng">
            <a:solidFill>
              <a:schemeClr val="dk2"/>
            </a:solidFill>
            <a:prstDash val="solid"/>
            <a:round/>
            <a:headEnd type="none" w="med" len="med"/>
            <a:tailEnd type="triangle" w="med" len="med"/>
          </a:ln>
        </p:spPr>
      </p:cxnSp>
      <p:sp>
        <p:nvSpPr>
          <p:cNvPr id="251" name="Google Shape;251;p22"/>
          <p:cNvSpPr/>
          <p:nvPr/>
        </p:nvSpPr>
        <p:spPr>
          <a:xfrm>
            <a:off x="6668775" y="106275"/>
            <a:ext cx="2207400" cy="49209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300"/>
              <a:t>Large Scale Observable Notes</a:t>
            </a:r>
            <a:endParaRPr sz="13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p:txBody>
      </p:sp>
      <p:sp>
        <p:nvSpPr>
          <p:cNvPr id="252" name="Google Shape;252;p22"/>
          <p:cNvSpPr txBox="1"/>
          <p:nvPr/>
        </p:nvSpPr>
        <p:spPr>
          <a:xfrm>
            <a:off x="2249300" y="503338"/>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Before</a:t>
            </a:r>
            <a:endParaRPr sz="1000">
              <a:solidFill>
                <a:schemeClr val="dk1"/>
              </a:solidFill>
              <a:latin typeface="Calibri"/>
              <a:ea typeface="Calibri"/>
              <a:cs typeface="Calibri"/>
              <a:sym typeface="Calibri"/>
            </a:endParaRPr>
          </a:p>
        </p:txBody>
      </p:sp>
      <p:sp>
        <p:nvSpPr>
          <p:cNvPr id="253" name="Google Shape;253;p22"/>
          <p:cNvSpPr txBox="1"/>
          <p:nvPr/>
        </p:nvSpPr>
        <p:spPr>
          <a:xfrm>
            <a:off x="2249300" y="1714500"/>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After</a:t>
            </a:r>
            <a:endParaRPr sz="1000">
              <a:solidFill>
                <a:schemeClr val="dk1"/>
              </a:solidFill>
              <a:latin typeface="Calibri"/>
              <a:ea typeface="Calibri"/>
              <a:cs typeface="Calibri"/>
              <a:sym typeface="Calibri"/>
            </a:endParaRPr>
          </a:p>
        </p:txBody>
      </p:sp>
      <p:cxnSp>
        <p:nvCxnSpPr>
          <p:cNvPr id="254" name="Google Shape;254;p22"/>
          <p:cNvCxnSpPr>
            <a:stCxn id="244" idx="2"/>
            <a:endCxn id="244" idx="6"/>
          </p:cNvCxnSpPr>
          <p:nvPr/>
        </p:nvCxnSpPr>
        <p:spPr>
          <a:xfrm>
            <a:off x="1156769" y="1636085"/>
            <a:ext cx="2748300" cy="0"/>
          </a:xfrm>
          <a:prstGeom prst="straightConnector1">
            <a:avLst/>
          </a:prstGeom>
          <a:noFill/>
          <a:ln w="4775" cap="flat" cmpd="sng">
            <a:solidFill>
              <a:schemeClr val="dk2"/>
            </a:solidFill>
            <a:prstDash val="solid"/>
            <a:round/>
            <a:headEnd type="none" w="med" len="med"/>
            <a:tailEnd type="none" w="med" len="med"/>
          </a:ln>
        </p:spPr>
      </p:cxnSp>
      <p:sp>
        <p:nvSpPr>
          <p:cNvPr id="255" name="Google Shape;255;p22"/>
          <p:cNvSpPr txBox="1"/>
          <p:nvPr/>
        </p:nvSpPr>
        <p:spPr>
          <a:xfrm>
            <a:off x="2183575" y="2925663"/>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Before</a:t>
            </a:r>
            <a:endParaRPr sz="1000">
              <a:solidFill>
                <a:schemeClr val="dk1"/>
              </a:solidFill>
              <a:latin typeface="Calibri"/>
              <a:ea typeface="Calibri"/>
              <a:cs typeface="Calibri"/>
              <a:sym typeface="Calibri"/>
            </a:endParaRPr>
          </a:p>
        </p:txBody>
      </p:sp>
      <p:sp>
        <p:nvSpPr>
          <p:cNvPr id="256" name="Google Shape;256;p22"/>
          <p:cNvSpPr txBox="1"/>
          <p:nvPr/>
        </p:nvSpPr>
        <p:spPr>
          <a:xfrm>
            <a:off x="2127250" y="4881525"/>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After</a:t>
            </a:r>
            <a:endParaRPr sz="1000">
              <a:solidFill>
                <a:schemeClr val="dk1"/>
              </a:solidFill>
              <a:latin typeface="Calibri"/>
              <a:ea typeface="Calibri"/>
              <a:cs typeface="Calibri"/>
              <a:sym typeface="Calibri"/>
            </a:endParaRPr>
          </a:p>
        </p:txBody>
      </p:sp>
      <p:cxnSp>
        <p:nvCxnSpPr>
          <p:cNvPr id="257" name="Google Shape;257;p22"/>
          <p:cNvCxnSpPr>
            <a:stCxn id="245" idx="2"/>
            <a:endCxn id="245" idx="6"/>
          </p:cNvCxnSpPr>
          <p:nvPr/>
        </p:nvCxnSpPr>
        <p:spPr>
          <a:xfrm>
            <a:off x="1089545" y="3999444"/>
            <a:ext cx="2748300" cy="0"/>
          </a:xfrm>
          <a:prstGeom prst="straightConnector1">
            <a:avLst/>
          </a:prstGeom>
          <a:noFill/>
          <a:ln w="4775" cap="flat" cmpd="sng">
            <a:solidFill>
              <a:schemeClr val="dk2"/>
            </a:solidFill>
            <a:prstDash val="solid"/>
            <a:round/>
            <a:headEnd type="none" w="med" len="med"/>
            <a:tailEnd type="none" w="med" len="med"/>
          </a:ln>
        </p:spPr>
      </p:cxnSp>
      <p:pic>
        <p:nvPicPr>
          <p:cNvPr id="258" name="Google Shape;258;p22" descr="Pet bowl icon vector. Isolated contour symbol illustration (Provided by Getty Images)"/>
          <p:cNvPicPr preferRelativeResize="0"/>
          <p:nvPr/>
        </p:nvPicPr>
        <p:blipFill rotWithShape="1">
          <a:blip r:embed="rId5">
            <a:alphaModFix/>
          </a:blip>
          <a:srcRect l="21442" t="30632" r="20543" b="32717"/>
          <a:stretch/>
        </p:blipFill>
        <p:spPr>
          <a:xfrm>
            <a:off x="4098148" y="555725"/>
            <a:ext cx="537549" cy="339599"/>
          </a:xfrm>
          <a:prstGeom prst="rect">
            <a:avLst/>
          </a:prstGeom>
          <a:noFill/>
          <a:ln>
            <a:noFill/>
          </a:ln>
        </p:spPr>
      </p:pic>
      <p:pic>
        <p:nvPicPr>
          <p:cNvPr id="259" name="Google Shape;259;p22" descr="Pet bowl icon vector. Isolated contour symbol illustration (Provided by Getty Images)"/>
          <p:cNvPicPr preferRelativeResize="0"/>
          <p:nvPr/>
        </p:nvPicPr>
        <p:blipFill rotWithShape="1">
          <a:blip r:embed="rId5">
            <a:alphaModFix/>
          </a:blip>
          <a:srcRect l="21442" t="30632" r="20543" b="32717"/>
          <a:stretch/>
        </p:blipFill>
        <p:spPr>
          <a:xfrm>
            <a:off x="4387186" y="3107169"/>
            <a:ext cx="537549" cy="3395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23"/>
          <p:cNvSpPr txBox="1"/>
          <p:nvPr/>
        </p:nvSpPr>
        <p:spPr>
          <a:xfrm>
            <a:off x="188750" y="212350"/>
            <a:ext cx="4577400" cy="8337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2000" b="1">
                <a:solidFill>
                  <a:srgbClr val="1C4587"/>
                </a:solidFill>
                <a:latin typeface="Muli"/>
                <a:ea typeface="Muli"/>
                <a:cs typeface="Muli"/>
                <a:sym typeface="Muli"/>
              </a:rPr>
              <a:t>Solubility Results and Meaning</a:t>
            </a:r>
            <a:endParaRPr sz="2000" b="1">
              <a:solidFill>
                <a:srgbClr val="1C4587"/>
              </a:solidFill>
              <a:latin typeface="Muli"/>
              <a:ea typeface="Muli"/>
              <a:cs typeface="Muli"/>
              <a:sym typeface="Muli"/>
            </a:endParaRPr>
          </a:p>
        </p:txBody>
      </p:sp>
      <p:graphicFrame>
        <p:nvGraphicFramePr>
          <p:cNvPr id="266" name="Google Shape;266;p23"/>
          <p:cNvGraphicFramePr/>
          <p:nvPr>
            <p:extLst>
              <p:ext uri="{D42A27DB-BD31-4B8C-83A1-F6EECF244321}">
                <p14:modId xmlns:p14="http://schemas.microsoft.com/office/powerpoint/2010/main" val="1133136099"/>
              </p:ext>
            </p:extLst>
          </p:nvPr>
        </p:nvGraphicFramePr>
        <p:xfrm>
          <a:off x="268275" y="804800"/>
          <a:ext cx="8362379" cy="4122556"/>
        </p:xfrm>
        <a:graphic>
          <a:graphicData uri="http://schemas.openxmlformats.org/drawingml/2006/table">
            <a:tbl>
              <a:tblPr>
                <a:noFill/>
                <a:tableStyleId>{D1DAA450-2EA7-4218-8869-B1E3626CD56D}</a:tableStyleId>
              </a:tblPr>
              <a:tblGrid>
                <a:gridCol w="1658576">
                  <a:extLst>
                    <a:ext uri="{9D8B030D-6E8A-4147-A177-3AD203B41FA5}">
                      <a16:colId xmlns:a16="http://schemas.microsoft.com/office/drawing/2014/main" val="20000"/>
                    </a:ext>
                  </a:extLst>
                </a:gridCol>
                <a:gridCol w="2322650">
                  <a:extLst>
                    <a:ext uri="{9D8B030D-6E8A-4147-A177-3AD203B41FA5}">
                      <a16:colId xmlns:a16="http://schemas.microsoft.com/office/drawing/2014/main" val="20001"/>
                    </a:ext>
                  </a:extLst>
                </a:gridCol>
                <a:gridCol w="4381153">
                  <a:extLst>
                    <a:ext uri="{9D8B030D-6E8A-4147-A177-3AD203B41FA5}">
                      <a16:colId xmlns:a16="http://schemas.microsoft.com/office/drawing/2014/main" val="20002"/>
                    </a:ext>
                  </a:extLst>
                </a:gridCol>
              </a:tblGrid>
              <a:tr h="384825">
                <a:tc>
                  <a:txBody>
                    <a:bodyPr/>
                    <a:lstStyle/>
                    <a:p>
                      <a:pPr marL="0" lvl="0" indent="0" algn="l" rtl="0">
                        <a:lnSpc>
                          <a:spcPct val="115000"/>
                        </a:lnSpc>
                        <a:spcBef>
                          <a:spcPts val="0"/>
                        </a:spcBef>
                        <a:spcAft>
                          <a:spcPts val="0"/>
                        </a:spcAft>
                        <a:buNone/>
                      </a:pPr>
                      <a:r>
                        <a:rPr lang="en" sz="1200" b="1">
                          <a:solidFill>
                            <a:srgbClr val="1B1C1D"/>
                          </a:solidFill>
                        </a:rPr>
                        <a:t>Substance Property</a:t>
                      </a:r>
                      <a:endParaRPr sz="1200"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solidFill>
                      <a:srgbClr val="EFEFEF"/>
                    </a:solidFill>
                  </a:tcPr>
                </a:tc>
                <a:tc>
                  <a:txBody>
                    <a:bodyPr/>
                    <a:lstStyle/>
                    <a:p>
                      <a:pPr marL="0" lvl="0" indent="0" algn="l" rtl="0">
                        <a:lnSpc>
                          <a:spcPct val="115000"/>
                        </a:lnSpc>
                        <a:spcBef>
                          <a:spcPts val="0"/>
                        </a:spcBef>
                        <a:spcAft>
                          <a:spcPts val="0"/>
                        </a:spcAft>
                        <a:buNone/>
                      </a:pPr>
                      <a:r>
                        <a:rPr lang="en" sz="1200" b="1">
                          <a:solidFill>
                            <a:srgbClr val="1B1C1D"/>
                          </a:solidFill>
                        </a:rPr>
                        <a:t>Expected Results</a:t>
                      </a:r>
                      <a:endParaRPr sz="1200"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solidFill>
                      <a:srgbClr val="EFEFEF"/>
                    </a:solidFill>
                  </a:tcPr>
                </a:tc>
                <a:tc>
                  <a:txBody>
                    <a:bodyPr/>
                    <a:lstStyle/>
                    <a:p>
                      <a:pPr marL="0" lvl="0" indent="0" algn="l" rtl="0">
                        <a:lnSpc>
                          <a:spcPct val="115000"/>
                        </a:lnSpc>
                        <a:spcBef>
                          <a:spcPts val="0"/>
                        </a:spcBef>
                        <a:spcAft>
                          <a:spcPts val="0"/>
                        </a:spcAft>
                        <a:buNone/>
                      </a:pPr>
                      <a:r>
                        <a:rPr lang="en" sz="1200" b="1">
                          <a:solidFill>
                            <a:srgbClr val="1B1C1D"/>
                          </a:solidFill>
                        </a:rPr>
                        <a:t>Forces Revealed by the Results</a:t>
                      </a:r>
                      <a:endParaRPr sz="1200"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solidFill>
                      <a:srgbClr val="EFEFEF"/>
                    </a:solidFill>
                  </a:tcPr>
                </a:tc>
                <a:extLst>
                  <a:ext uri="{0D108BD9-81ED-4DB2-BD59-A6C34878D82A}">
                    <a16:rowId xmlns:a16="http://schemas.microsoft.com/office/drawing/2014/main" val="10000"/>
                  </a:ext>
                </a:extLst>
              </a:tr>
              <a:tr h="1686325">
                <a:tc>
                  <a:txBody>
                    <a:bodyPr/>
                    <a:lstStyle/>
                    <a:p>
                      <a:pPr marL="0" lvl="0" indent="0" algn="l" rtl="0">
                        <a:lnSpc>
                          <a:spcPct val="115000"/>
                        </a:lnSpc>
                        <a:spcBef>
                          <a:spcPts val="0"/>
                        </a:spcBef>
                        <a:spcAft>
                          <a:spcPts val="0"/>
                        </a:spcAft>
                        <a:buNone/>
                      </a:pPr>
                      <a:r>
                        <a:rPr lang="en" b="1">
                          <a:solidFill>
                            <a:srgbClr val="1B1C1D"/>
                          </a:solidFill>
                        </a:rPr>
                        <a:t>Salt (NaCl) (Ionic)</a:t>
                      </a:r>
                      <a:endParaRPr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300" dirty="0">
                          <a:solidFill>
                            <a:srgbClr val="1B1C1D"/>
                          </a:solidFill>
                        </a:rPr>
                        <a:t>High Solubility (Dissolves readily in water).</a:t>
                      </a:r>
                      <a:endParaRPr sz="1300"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300" b="1">
                          <a:solidFill>
                            <a:srgbClr val="1B1C1D"/>
                          </a:solidFill>
                        </a:rPr>
                        <a:t>Ionic Forces &amp; Ion-Dipole Attraction:</a:t>
                      </a:r>
                      <a:r>
                        <a:rPr lang="en" sz="1300">
                          <a:solidFill>
                            <a:srgbClr val="1B1C1D"/>
                          </a:solidFill>
                        </a:rPr>
                        <a:t> The strong, local attraction between the polar water molecules (H2O) and the charged ions (Na+ and Cl-) is strong enough to pull the rigid crystal lattice apart.</a:t>
                      </a:r>
                      <a:endParaRPr sz="130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extLst>
                  <a:ext uri="{0D108BD9-81ED-4DB2-BD59-A6C34878D82A}">
                    <a16:rowId xmlns:a16="http://schemas.microsoft.com/office/drawing/2014/main" val="10001"/>
                  </a:ext>
                </a:extLst>
              </a:tr>
              <a:tr h="1881050">
                <a:tc>
                  <a:txBody>
                    <a:bodyPr/>
                    <a:lstStyle/>
                    <a:p>
                      <a:pPr marL="0" lvl="0" indent="0" algn="l" rtl="0">
                        <a:lnSpc>
                          <a:spcPct val="115000"/>
                        </a:lnSpc>
                        <a:spcBef>
                          <a:spcPts val="0"/>
                        </a:spcBef>
                        <a:spcAft>
                          <a:spcPts val="0"/>
                        </a:spcAft>
                        <a:buNone/>
                      </a:pPr>
                      <a:r>
                        <a:rPr lang="en" b="1">
                          <a:solidFill>
                            <a:srgbClr val="1B1C1D"/>
                          </a:solidFill>
                        </a:rPr>
                        <a:t>Sugar (C</a:t>
                      </a:r>
                      <a:r>
                        <a:rPr lang="en" b="1" baseline="-25000">
                          <a:solidFill>
                            <a:srgbClr val="1B1C1D"/>
                          </a:solidFill>
                        </a:rPr>
                        <a:t>12</a:t>
                      </a:r>
                      <a:r>
                        <a:rPr lang="en" b="1">
                          <a:solidFill>
                            <a:srgbClr val="1B1C1D"/>
                          </a:solidFill>
                        </a:rPr>
                        <a:t>H</a:t>
                      </a:r>
                      <a:r>
                        <a:rPr lang="en" b="1" baseline="-25000">
                          <a:solidFill>
                            <a:srgbClr val="1B1C1D"/>
                          </a:solidFill>
                        </a:rPr>
                        <a:t>22</a:t>
                      </a:r>
                      <a:r>
                        <a:rPr lang="en" b="1">
                          <a:solidFill>
                            <a:srgbClr val="1B1C1D"/>
                          </a:solidFill>
                        </a:rPr>
                        <a:t>O</a:t>
                      </a:r>
                      <a:r>
                        <a:rPr lang="en" b="1" baseline="-25000">
                          <a:solidFill>
                            <a:srgbClr val="1B1C1D"/>
                          </a:solidFill>
                        </a:rPr>
                        <a:t>11</a:t>
                      </a:r>
                      <a:r>
                        <a:rPr lang="en" b="1">
                          <a:solidFill>
                            <a:srgbClr val="1B1C1D"/>
                          </a:solidFill>
                        </a:rPr>
                        <a:t>) (Covalent)</a:t>
                      </a:r>
                      <a:endParaRPr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300">
                          <a:solidFill>
                            <a:srgbClr val="1B1C1D"/>
                          </a:solidFill>
                        </a:rPr>
                        <a:t>High Solubility (Dissolves readily in water).</a:t>
                      </a:r>
                      <a:endParaRPr sz="130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300" b="1" dirty="0">
                          <a:solidFill>
                            <a:srgbClr val="1B1C1D"/>
                          </a:solidFill>
                        </a:rPr>
                        <a:t>Polar Covalent Forces &amp; Hydrogen Bonding:</a:t>
                      </a:r>
                      <a:r>
                        <a:rPr lang="en" sz="1300" dirty="0">
                          <a:solidFill>
                            <a:srgbClr val="1B1C1D"/>
                          </a:solidFill>
                        </a:rPr>
                        <a:t> The large sugar molecule contains many highly polar OH- groups. These groups allow the neutral molecule to form multiple strong </a:t>
                      </a:r>
                      <a:r>
                        <a:rPr lang="en" sz="1300" b="1" dirty="0">
                          <a:solidFill>
                            <a:srgbClr val="1B1C1D"/>
                          </a:solidFill>
                        </a:rPr>
                        <a:t>hydrogen bonds</a:t>
                      </a:r>
                      <a:r>
                        <a:rPr lang="en" sz="1300" dirty="0">
                          <a:solidFill>
                            <a:srgbClr val="1B1C1D"/>
                          </a:solidFill>
                        </a:rPr>
                        <a:t> with water molecules, overcoming the weak intermolecular forces that held the sugar solid together.</a:t>
                      </a:r>
                      <a:endParaRPr sz="1300"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24"/>
          <p:cNvSpPr txBox="1"/>
          <p:nvPr/>
        </p:nvSpPr>
        <p:spPr>
          <a:xfrm>
            <a:off x="1187460" y="0"/>
            <a:ext cx="3475500" cy="471600"/>
          </a:xfrm>
          <a:prstGeom prst="rect">
            <a:avLst/>
          </a:prstGeom>
          <a:noFill/>
          <a:ln>
            <a:noFill/>
          </a:ln>
        </p:spPr>
        <p:txBody>
          <a:bodyPr spcFirstLastPara="1" wrap="square" lIns="78000" tIns="78000" rIns="78000" bIns="78000" anchor="t" anchorCtr="0">
            <a:noAutofit/>
          </a:bodyPr>
          <a:lstStyle/>
          <a:p>
            <a:pPr marL="0" lvl="0" indent="0" algn="ctr" rtl="0">
              <a:spcBef>
                <a:spcPts val="0"/>
              </a:spcBef>
              <a:spcAft>
                <a:spcPts val="0"/>
              </a:spcAft>
              <a:buNone/>
            </a:pPr>
            <a:r>
              <a:rPr lang="en" sz="2000"/>
              <a:t>Molecular Scale Model</a:t>
            </a:r>
            <a:endParaRPr sz="2000"/>
          </a:p>
        </p:txBody>
      </p:sp>
      <p:cxnSp>
        <p:nvCxnSpPr>
          <p:cNvPr id="272" name="Google Shape;272;p24"/>
          <p:cNvCxnSpPr/>
          <p:nvPr/>
        </p:nvCxnSpPr>
        <p:spPr>
          <a:xfrm>
            <a:off x="35621" y="2800576"/>
            <a:ext cx="5742000" cy="13800"/>
          </a:xfrm>
          <a:prstGeom prst="straightConnector1">
            <a:avLst/>
          </a:prstGeom>
          <a:noFill/>
          <a:ln w="8125" cap="flat" cmpd="sng">
            <a:solidFill>
              <a:srgbClr val="000000"/>
            </a:solidFill>
            <a:prstDash val="solid"/>
            <a:round/>
            <a:headEnd type="none" w="med" len="med"/>
            <a:tailEnd type="none" w="med" len="med"/>
          </a:ln>
        </p:spPr>
      </p:cxnSp>
      <p:sp>
        <p:nvSpPr>
          <p:cNvPr id="273" name="Google Shape;273;p24"/>
          <p:cNvSpPr/>
          <p:nvPr/>
        </p:nvSpPr>
        <p:spPr>
          <a:xfrm rot="-5400000">
            <a:off x="-780000" y="1179510"/>
            <a:ext cx="2006700" cy="446700"/>
          </a:xfrm>
          <a:prstGeom prst="rect">
            <a:avLst/>
          </a:prstGeom>
          <a:solidFill>
            <a:srgbClr val="FFFFFF"/>
          </a:solidFill>
          <a:ln w="8125" cap="flat" cmpd="sng">
            <a:solidFill>
              <a:srgbClr val="FFFFFF"/>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r>
              <a:rPr lang="en" sz="2200"/>
              <a:t>Sugar</a:t>
            </a:r>
            <a:endParaRPr sz="2200"/>
          </a:p>
        </p:txBody>
      </p:sp>
      <p:sp>
        <p:nvSpPr>
          <p:cNvPr id="274" name="Google Shape;274;p24"/>
          <p:cNvSpPr/>
          <p:nvPr/>
        </p:nvSpPr>
        <p:spPr>
          <a:xfrm rot="-5400000">
            <a:off x="-780000" y="3765999"/>
            <a:ext cx="2006700" cy="446700"/>
          </a:xfrm>
          <a:prstGeom prst="rect">
            <a:avLst/>
          </a:prstGeom>
          <a:solidFill>
            <a:srgbClr val="FFFFFF"/>
          </a:solidFill>
          <a:ln w="8125" cap="flat" cmpd="sng">
            <a:solidFill>
              <a:srgbClr val="FFFFFF"/>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r>
              <a:rPr lang="en" sz="2200"/>
              <a:t>Salt</a:t>
            </a:r>
            <a:endParaRPr sz="2200"/>
          </a:p>
        </p:txBody>
      </p:sp>
      <p:cxnSp>
        <p:nvCxnSpPr>
          <p:cNvPr id="275" name="Google Shape;275;p24"/>
          <p:cNvCxnSpPr/>
          <p:nvPr/>
        </p:nvCxnSpPr>
        <p:spPr>
          <a:xfrm flipH="1">
            <a:off x="3796500" y="3321825"/>
            <a:ext cx="774000" cy="339600"/>
          </a:xfrm>
          <a:prstGeom prst="straightConnector1">
            <a:avLst/>
          </a:prstGeom>
          <a:noFill/>
          <a:ln w="8125" cap="flat" cmpd="sng">
            <a:solidFill>
              <a:srgbClr val="000000"/>
            </a:solidFill>
            <a:prstDash val="solid"/>
            <a:round/>
            <a:headEnd type="none" w="med" len="med"/>
            <a:tailEnd type="none" w="med" len="med"/>
          </a:ln>
        </p:spPr>
      </p:cxnSp>
      <p:sp>
        <p:nvSpPr>
          <p:cNvPr id="276" name="Google Shape;276;p24"/>
          <p:cNvSpPr/>
          <p:nvPr/>
        </p:nvSpPr>
        <p:spPr>
          <a:xfrm>
            <a:off x="4480657" y="3166381"/>
            <a:ext cx="72600" cy="84600"/>
          </a:xfrm>
          <a:prstGeom prst="ellipse">
            <a:avLst/>
          </a:prstGeom>
          <a:solidFill>
            <a:srgbClr val="FFFFFF"/>
          </a:solid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endParaRPr sz="1200"/>
          </a:p>
        </p:txBody>
      </p:sp>
      <p:sp>
        <p:nvSpPr>
          <p:cNvPr id="277" name="Google Shape;277;p24"/>
          <p:cNvSpPr/>
          <p:nvPr/>
        </p:nvSpPr>
        <p:spPr>
          <a:xfrm rot="4381256" flipH="1">
            <a:off x="4665542" y="2583456"/>
            <a:ext cx="194163" cy="662003"/>
          </a:xfrm>
          <a:prstGeom prst="curvedLeftArrow">
            <a:avLst>
              <a:gd name="adj1" fmla="val 25000"/>
              <a:gd name="adj2" fmla="val 50000"/>
              <a:gd name="adj3" fmla="val 25000"/>
            </a:avLst>
          </a:prstGeom>
          <a:solidFill>
            <a:srgbClr val="CFE2F3"/>
          </a:solid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endParaRPr sz="1200"/>
          </a:p>
        </p:txBody>
      </p:sp>
      <p:sp>
        <p:nvSpPr>
          <p:cNvPr id="278" name="Google Shape;278;p24"/>
          <p:cNvSpPr/>
          <p:nvPr/>
        </p:nvSpPr>
        <p:spPr>
          <a:xfrm rot="3502688" flipH="1">
            <a:off x="4504387" y="-62441"/>
            <a:ext cx="156777" cy="680822"/>
          </a:xfrm>
          <a:prstGeom prst="curvedLeftArrow">
            <a:avLst>
              <a:gd name="adj1" fmla="val 25000"/>
              <a:gd name="adj2" fmla="val 50000"/>
              <a:gd name="adj3" fmla="val 25000"/>
            </a:avLst>
          </a:prstGeom>
          <a:solidFill>
            <a:srgbClr val="CFE2F3"/>
          </a:solid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endParaRPr sz="1200"/>
          </a:p>
        </p:txBody>
      </p:sp>
      <p:cxnSp>
        <p:nvCxnSpPr>
          <p:cNvPr id="279" name="Google Shape;279;p24"/>
          <p:cNvCxnSpPr/>
          <p:nvPr/>
        </p:nvCxnSpPr>
        <p:spPr>
          <a:xfrm flipH="1">
            <a:off x="3717619" y="624350"/>
            <a:ext cx="631200" cy="408900"/>
          </a:xfrm>
          <a:prstGeom prst="straightConnector1">
            <a:avLst/>
          </a:prstGeom>
          <a:noFill/>
          <a:ln w="8125" cap="flat" cmpd="sng">
            <a:solidFill>
              <a:srgbClr val="000000"/>
            </a:solidFill>
            <a:prstDash val="solid"/>
            <a:round/>
            <a:headEnd type="none" w="med" len="med"/>
            <a:tailEnd type="none" w="med" len="med"/>
          </a:ln>
        </p:spPr>
      </p:cxnSp>
      <p:sp>
        <p:nvSpPr>
          <p:cNvPr id="280" name="Google Shape;280;p24"/>
          <p:cNvSpPr/>
          <p:nvPr/>
        </p:nvSpPr>
        <p:spPr>
          <a:xfrm>
            <a:off x="4314583" y="589448"/>
            <a:ext cx="72600" cy="84600"/>
          </a:xfrm>
          <a:prstGeom prst="ellipse">
            <a:avLst/>
          </a:prstGeom>
          <a:solidFill>
            <a:srgbClr val="FFFFFF"/>
          </a:solid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endParaRPr sz="1200"/>
          </a:p>
        </p:txBody>
      </p:sp>
      <p:sp>
        <p:nvSpPr>
          <p:cNvPr id="281" name="Google Shape;281;p24"/>
          <p:cNvSpPr/>
          <p:nvPr/>
        </p:nvSpPr>
        <p:spPr>
          <a:xfrm>
            <a:off x="1152681" y="471473"/>
            <a:ext cx="2748300" cy="2288400"/>
          </a:xfrm>
          <a:prstGeom prst="ellipse">
            <a:avLst/>
          </a:prstGeom>
          <a:no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endParaRPr sz="1200"/>
          </a:p>
        </p:txBody>
      </p:sp>
      <p:sp>
        <p:nvSpPr>
          <p:cNvPr id="282" name="Google Shape;282;p24"/>
          <p:cNvSpPr/>
          <p:nvPr/>
        </p:nvSpPr>
        <p:spPr>
          <a:xfrm>
            <a:off x="1089545" y="2855244"/>
            <a:ext cx="2748300" cy="2288400"/>
          </a:xfrm>
          <a:prstGeom prst="ellipse">
            <a:avLst/>
          </a:prstGeom>
          <a:no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endParaRPr sz="1200"/>
          </a:p>
        </p:txBody>
      </p:sp>
      <p:sp>
        <p:nvSpPr>
          <p:cNvPr id="283" name="Google Shape;283;p24"/>
          <p:cNvSpPr/>
          <p:nvPr/>
        </p:nvSpPr>
        <p:spPr>
          <a:xfrm>
            <a:off x="78046" y="58145"/>
            <a:ext cx="1074900" cy="339600"/>
          </a:xfrm>
          <a:prstGeom prst="wedgeRectCallout">
            <a:avLst>
              <a:gd name="adj1" fmla="val 48043"/>
              <a:gd name="adj2" fmla="val 105112"/>
            </a:avLst>
          </a:prstGeom>
          <a:solidFill>
            <a:srgbClr val="EFEFEF"/>
          </a:solid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r>
              <a:rPr lang="en" sz="1500" b="1"/>
              <a:t>Brittle</a:t>
            </a:r>
            <a:endParaRPr sz="1500" b="1"/>
          </a:p>
        </p:txBody>
      </p:sp>
      <p:pic>
        <p:nvPicPr>
          <p:cNvPr id="284" name="Google Shape;284;p24"/>
          <p:cNvPicPr preferRelativeResize="0"/>
          <p:nvPr/>
        </p:nvPicPr>
        <p:blipFill>
          <a:blip r:embed="rId3">
            <a:alphaModFix/>
          </a:blip>
          <a:stretch>
            <a:fillRect/>
          </a:stretch>
        </p:blipFill>
        <p:spPr>
          <a:xfrm>
            <a:off x="5006525" y="113278"/>
            <a:ext cx="953476" cy="953476"/>
          </a:xfrm>
          <a:prstGeom prst="rect">
            <a:avLst/>
          </a:prstGeom>
          <a:noFill/>
          <a:ln>
            <a:noFill/>
          </a:ln>
        </p:spPr>
      </p:pic>
      <p:pic>
        <p:nvPicPr>
          <p:cNvPr id="285" name="Google Shape;285;p24"/>
          <p:cNvPicPr preferRelativeResize="0"/>
          <p:nvPr/>
        </p:nvPicPr>
        <p:blipFill rotWithShape="1">
          <a:blip r:embed="rId4">
            <a:alphaModFix/>
          </a:blip>
          <a:srcRect l="38259" t="2788" r="14360" b="4248"/>
          <a:stretch/>
        </p:blipFill>
        <p:spPr>
          <a:xfrm>
            <a:off x="5196050" y="2887418"/>
            <a:ext cx="631199" cy="642603"/>
          </a:xfrm>
          <a:prstGeom prst="rect">
            <a:avLst/>
          </a:prstGeom>
          <a:noFill/>
          <a:ln>
            <a:noFill/>
          </a:ln>
        </p:spPr>
      </p:pic>
      <p:pic>
        <p:nvPicPr>
          <p:cNvPr id="286" name="Google Shape;286;p24" descr="Mortar and pestle vector silhouette | Public domain vectors"/>
          <p:cNvPicPr preferRelativeResize="0"/>
          <p:nvPr/>
        </p:nvPicPr>
        <p:blipFill>
          <a:blip r:embed="rId5">
            <a:alphaModFix/>
          </a:blip>
          <a:stretch>
            <a:fillRect/>
          </a:stretch>
        </p:blipFill>
        <p:spPr>
          <a:xfrm>
            <a:off x="4091500" y="229713"/>
            <a:ext cx="787950" cy="761161"/>
          </a:xfrm>
          <a:prstGeom prst="rect">
            <a:avLst/>
          </a:prstGeom>
          <a:noFill/>
          <a:ln>
            <a:noFill/>
          </a:ln>
        </p:spPr>
      </p:pic>
      <p:pic>
        <p:nvPicPr>
          <p:cNvPr id="287" name="Google Shape;287;p24" descr="Mortar and pestle vector silhouette | Public domain vectors"/>
          <p:cNvPicPr preferRelativeResize="0"/>
          <p:nvPr/>
        </p:nvPicPr>
        <p:blipFill>
          <a:blip r:embed="rId5">
            <a:alphaModFix/>
          </a:blip>
          <a:stretch>
            <a:fillRect/>
          </a:stretch>
        </p:blipFill>
        <p:spPr>
          <a:xfrm>
            <a:off x="4368650" y="2828138"/>
            <a:ext cx="787950" cy="761161"/>
          </a:xfrm>
          <a:prstGeom prst="rect">
            <a:avLst/>
          </a:prstGeom>
          <a:noFill/>
          <a:ln>
            <a:noFill/>
          </a:ln>
        </p:spPr>
      </p:pic>
      <p:sp>
        <p:nvSpPr>
          <p:cNvPr id="288" name="Google Shape;288;p24"/>
          <p:cNvSpPr/>
          <p:nvPr/>
        </p:nvSpPr>
        <p:spPr>
          <a:xfrm>
            <a:off x="4553250" y="1208825"/>
            <a:ext cx="1809000" cy="1399500"/>
          </a:xfrm>
          <a:prstGeom prst="rect">
            <a:avLst/>
          </a:prstGeom>
          <a:solidFill>
            <a:srgbClr val="FFFFFF"/>
          </a:solidFill>
          <a:ln w="8175" cap="flat" cmpd="sng">
            <a:solidFill>
              <a:srgbClr val="000000"/>
            </a:solidFill>
            <a:prstDash val="solid"/>
            <a:round/>
            <a:headEnd type="none" w="sm" len="sm"/>
            <a:tailEnd type="none" w="sm" len="sm"/>
          </a:ln>
        </p:spPr>
        <p:txBody>
          <a:bodyPr spcFirstLastPara="1" wrap="square" lIns="78525" tIns="78525" rIns="78525" bIns="78525" anchor="t" anchorCtr="0">
            <a:noAutofit/>
          </a:bodyPr>
          <a:lstStyle/>
          <a:p>
            <a:pPr marL="0" lvl="0" indent="0" algn="ctr" rtl="0">
              <a:spcBef>
                <a:spcPts val="0"/>
              </a:spcBef>
              <a:spcAft>
                <a:spcPts val="0"/>
              </a:spcAft>
              <a:buNone/>
            </a:pPr>
            <a:r>
              <a:rPr lang="en" sz="1200"/>
              <a:t>Symbolic Structures</a:t>
            </a:r>
            <a:endParaRPr sz="1200"/>
          </a:p>
        </p:txBody>
      </p:sp>
      <p:sp>
        <p:nvSpPr>
          <p:cNvPr id="289" name="Google Shape;289;p24"/>
          <p:cNvSpPr/>
          <p:nvPr/>
        </p:nvSpPr>
        <p:spPr>
          <a:xfrm>
            <a:off x="4516000" y="3661425"/>
            <a:ext cx="1767000" cy="1399500"/>
          </a:xfrm>
          <a:prstGeom prst="rect">
            <a:avLst/>
          </a:prstGeom>
          <a:solidFill>
            <a:srgbClr val="FFFFFF"/>
          </a:solidFill>
          <a:ln w="8175" cap="flat" cmpd="sng">
            <a:solidFill>
              <a:srgbClr val="000000"/>
            </a:solidFill>
            <a:prstDash val="solid"/>
            <a:round/>
            <a:headEnd type="none" w="sm" len="sm"/>
            <a:tailEnd type="none" w="sm" len="sm"/>
          </a:ln>
        </p:spPr>
        <p:txBody>
          <a:bodyPr spcFirstLastPara="1" wrap="square" lIns="78525" tIns="78525" rIns="78525" bIns="78525" anchor="t" anchorCtr="0">
            <a:noAutofit/>
          </a:bodyPr>
          <a:lstStyle/>
          <a:p>
            <a:pPr marL="0" lvl="0" indent="0" algn="ctr" rtl="0">
              <a:spcBef>
                <a:spcPts val="0"/>
              </a:spcBef>
              <a:spcAft>
                <a:spcPts val="0"/>
              </a:spcAft>
              <a:buNone/>
            </a:pPr>
            <a:r>
              <a:rPr lang="en" sz="1200"/>
              <a:t>Symbolic Structures</a:t>
            </a:r>
            <a:endParaRPr sz="1200"/>
          </a:p>
        </p:txBody>
      </p:sp>
      <p:sp>
        <p:nvSpPr>
          <p:cNvPr id="290" name="Google Shape;290;p24"/>
          <p:cNvSpPr/>
          <p:nvPr/>
        </p:nvSpPr>
        <p:spPr>
          <a:xfrm>
            <a:off x="6668775" y="106275"/>
            <a:ext cx="2207400" cy="49209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500"/>
              <a:t>Large Scale</a:t>
            </a:r>
            <a:r>
              <a:rPr lang="en" sz="1300"/>
              <a:t> Observable Notes</a:t>
            </a:r>
            <a:endParaRPr sz="13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p:txBody>
      </p:sp>
      <p:cxnSp>
        <p:nvCxnSpPr>
          <p:cNvPr id="291" name="Google Shape;291;p24"/>
          <p:cNvCxnSpPr/>
          <p:nvPr/>
        </p:nvCxnSpPr>
        <p:spPr>
          <a:xfrm rot="10800000">
            <a:off x="5770700" y="3155325"/>
            <a:ext cx="872100" cy="6900"/>
          </a:xfrm>
          <a:prstGeom prst="straightConnector1">
            <a:avLst/>
          </a:prstGeom>
          <a:noFill/>
          <a:ln w="9525" cap="flat" cmpd="sng">
            <a:solidFill>
              <a:schemeClr val="dk2"/>
            </a:solidFill>
            <a:prstDash val="solid"/>
            <a:round/>
            <a:headEnd type="none" w="med" len="med"/>
            <a:tailEnd type="triangle" w="med" len="med"/>
          </a:ln>
        </p:spPr>
      </p:cxnSp>
      <p:cxnSp>
        <p:nvCxnSpPr>
          <p:cNvPr id="292" name="Google Shape;292;p24"/>
          <p:cNvCxnSpPr/>
          <p:nvPr/>
        </p:nvCxnSpPr>
        <p:spPr>
          <a:xfrm rot="10800000">
            <a:off x="5770700" y="753025"/>
            <a:ext cx="872100" cy="6900"/>
          </a:xfrm>
          <a:prstGeom prst="straightConnector1">
            <a:avLst/>
          </a:prstGeom>
          <a:noFill/>
          <a:ln w="9525" cap="flat" cmpd="sng">
            <a:solidFill>
              <a:schemeClr val="dk2"/>
            </a:solidFill>
            <a:prstDash val="solid"/>
            <a:round/>
            <a:headEnd type="none" w="med" len="med"/>
            <a:tailEnd type="triangle" w="med" len="med"/>
          </a:ln>
        </p:spPr>
      </p:cxnSp>
      <p:cxnSp>
        <p:nvCxnSpPr>
          <p:cNvPr id="293" name="Google Shape;293;p24"/>
          <p:cNvCxnSpPr>
            <a:stCxn id="281" idx="2"/>
          </p:cNvCxnSpPr>
          <p:nvPr/>
        </p:nvCxnSpPr>
        <p:spPr>
          <a:xfrm>
            <a:off x="1152681" y="1615673"/>
            <a:ext cx="2748300" cy="0"/>
          </a:xfrm>
          <a:prstGeom prst="straightConnector1">
            <a:avLst/>
          </a:prstGeom>
          <a:noFill/>
          <a:ln w="4775" cap="flat" cmpd="sng">
            <a:solidFill>
              <a:schemeClr val="dk2"/>
            </a:solidFill>
            <a:prstDash val="solid"/>
            <a:round/>
            <a:headEnd type="none" w="med" len="med"/>
            <a:tailEnd type="none" w="med" len="med"/>
          </a:ln>
        </p:spPr>
      </p:cxnSp>
      <p:cxnSp>
        <p:nvCxnSpPr>
          <p:cNvPr id="294" name="Google Shape;294;p24"/>
          <p:cNvCxnSpPr>
            <a:stCxn id="282" idx="2"/>
            <a:endCxn id="282" idx="6"/>
          </p:cNvCxnSpPr>
          <p:nvPr/>
        </p:nvCxnSpPr>
        <p:spPr>
          <a:xfrm>
            <a:off x="1089545" y="3999444"/>
            <a:ext cx="2748300" cy="0"/>
          </a:xfrm>
          <a:prstGeom prst="straightConnector1">
            <a:avLst/>
          </a:prstGeom>
          <a:noFill/>
          <a:ln w="4775" cap="flat" cmpd="sng">
            <a:solidFill>
              <a:schemeClr val="dk2"/>
            </a:solidFill>
            <a:prstDash val="solid"/>
            <a:round/>
            <a:headEnd type="none" w="med" len="med"/>
            <a:tailEnd type="none" w="med" len="med"/>
          </a:ln>
        </p:spPr>
      </p:cxnSp>
      <p:sp>
        <p:nvSpPr>
          <p:cNvPr id="295" name="Google Shape;295;p24"/>
          <p:cNvSpPr txBox="1"/>
          <p:nvPr/>
        </p:nvSpPr>
        <p:spPr>
          <a:xfrm>
            <a:off x="2249300" y="503338"/>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Before</a:t>
            </a:r>
            <a:endParaRPr sz="1000">
              <a:solidFill>
                <a:schemeClr val="dk1"/>
              </a:solidFill>
              <a:latin typeface="Calibri"/>
              <a:ea typeface="Calibri"/>
              <a:cs typeface="Calibri"/>
              <a:sym typeface="Calibri"/>
            </a:endParaRPr>
          </a:p>
        </p:txBody>
      </p:sp>
      <p:sp>
        <p:nvSpPr>
          <p:cNvPr id="296" name="Google Shape;296;p24"/>
          <p:cNvSpPr txBox="1"/>
          <p:nvPr/>
        </p:nvSpPr>
        <p:spPr>
          <a:xfrm>
            <a:off x="2183575" y="2855075"/>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Before</a:t>
            </a:r>
            <a:endParaRPr sz="1000">
              <a:solidFill>
                <a:schemeClr val="dk1"/>
              </a:solidFill>
              <a:latin typeface="Calibri"/>
              <a:ea typeface="Calibri"/>
              <a:cs typeface="Calibri"/>
              <a:sym typeface="Calibri"/>
            </a:endParaRPr>
          </a:p>
        </p:txBody>
      </p:sp>
      <p:sp>
        <p:nvSpPr>
          <p:cNvPr id="297" name="Google Shape;297;p24"/>
          <p:cNvSpPr txBox="1"/>
          <p:nvPr/>
        </p:nvSpPr>
        <p:spPr>
          <a:xfrm>
            <a:off x="2144900" y="3999275"/>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After</a:t>
            </a:r>
            <a:endParaRPr sz="1000">
              <a:solidFill>
                <a:schemeClr val="dk1"/>
              </a:solidFill>
              <a:latin typeface="Calibri"/>
              <a:ea typeface="Calibri"/>
              <a:cs typeface="Calibri"/>
              <a:sym typeface="Calibri"/>
            </a:endParaRPr>
          </a:p>
        </p:txBody>
      </p:sp>
      <p:sp>
        <p:nvSpPr>
          <p:cNvPr id="298" name="Google Shape;298;p24"/>
          <p:cNvSpPr txBox="1"/>
          <p:nvPr/>
        </p:nvSpPr>
        <p:spPr>
          <a:xfrm>
            <a:off x="2249300" y="1623750"/>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After</a:t>
            </a:r>
            <a:endParaRPr sz="10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25"/>
          <p:cNvSpPr txBox="1"/>
          <p:nvPr/>
        </p:nvSpPr>
        <p:spPr>
          <a:xfrm>
            <a:off x="188750" y="94388"/>
            <a:ext cx="4577400" cy="8337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2000" b="1">
                <a:solidFill>
                  <a:srgbClr val="1C4587"/>
                </a:solidFill>
                <a:latin typeface="Muli"/>
                <a:ea typeface="Muli"/>
                <a:cs typeface="Muli"/>
                <a:sym typeface="Muli"/>
              </a:rPr>
              <a:t>Brittleness Results and Meaning</a:t>
            </a:r>
            <a:endParaRPr sz="2000" b="1">
              <a:solidFill>
                <a:srgbClr val="1C4587"/>
              </a:solidFill>
              <a:latin typeface="Muli"/>
              <a:ea typeface="Muli"/>
              <a:cs typeface="Muli"/>
              <a:sym typeface="Muli"/>
            </a:endParaRPr>
          </a:p>
        </p:txBody>
      </p:sp>
      <p:graphicFrame>
        <p:nvGraphicFramePr>
          <p:cNvPr id="305" name="Google Shape;305;p25"/>
          <p:cNvGraphicFramePr/>
          <p:nvPr/>
        </p:nvGraphicFramePr>
        <p:xfrm>
          <a:off x="228950" y="655400"/>
          <a:ext cx="8686125" cy="4050375"/>
        </p:xfrm>
        <a:graphic>
          <a:graphicData uri="http://schemas.openxmlformats.org/drawingml/2006/table">
            <a:tbl>
              <a:tblPr>
                <a:noFill/>
                <a:tableStyleId>{D1DAA450-2EA7-4218-8869-B1E3626CD56D}</a:tableStyleId>
              </a:tblPr>
              <a:tblGrid>
                <a:gridCol w="1291100">
                  <a:extLst>
                    <a:ext uri="{9D8B030D-6E8A-4147-A177-3AD203B41FA5}">
                      <a16:colId xmlns:a16="http://schemas.microsoft.com/office/drawing/2014/main" val="20000"/>
                    </a:ext>
                  </a:extLst>
                </a:gridCol>
                <a:gridCol w="1904525">
                  <a:extLst>
                    <a:ext uri="{9D8B030D-6E8A-4147-A177-3AD203B41FA5}">
                      <a16:colId xmlns:a16="http://schemas.microsoft.com/office/drawing/2014/main" val="20001"/>
                    </a:ext>
                  </a:extLst>
                </a:gridCol>
                <a:gridCol w="5490500">
                  <a:extLst>
                    <a:ext uri="{9D8B030D-6E8A-4147-A177-3AD203B41FA5}">
                      <a16:colId xmlns:a16="http://schemas.microsoft.com/office/drawing/2014/main" val="20002"/>
                    </a:ext>
                  </a:extLst>
                </a:gridCol>
              </a:tblGrid>
              <a:tr h="414825">
                <a:tc>
                  <a:txBody>
                    <a:bodyPr/>
                    <a:lstStyle/>
                    <a:p>
                      <a:pPr marL="0" lvl="0" indent="0" algn="l" rtl="0">
                        <a:lnSpc>
                          <a:spcPct val="115000"/>
                        </a:lnSpc>
                        <a:spcBef>
                          <a:spcPts val="0"/>
                        </a:spcBef>
                        <a:spcAft>
                          <a:spcPts val="0"/>
                        </a:spcAft>
                        <a:buNone/>
                      </a:pPr>
                      <a:r>
                        <a:rPr lang="en" sz="1200" b="1">
                          <a:solidFill>
                            <a:srgbClr val="1B1C1D"/>
                          </a:solidFill>
                        </a:rPr>
                        <a:t>Property</a:t>
                      </a:r>
                      <a:endParaRPr sz="1200"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solidFill>
                      <a:srgbClr val="EFEFEF"/>
                    </a:solidFill>
                  </a:tcPr>
                </a:tc>
                <a:tc>
                  <a:txBody>
                    <a:bodyPr/>
                    <a:lstStyle/>
                    <a:p>
                      <a:pPr marL="0" lvl="0" indent="0" algn="l" rtl="0">
                        <a:lnSpc>
                          <a:spcPct val="115000"/>
                        </a:lnSpc>
                        <a:spcBef>
                          <a:spcPts val="0"/>
                        </a:spcBef>
                        <a:spcAft>
                          <a:spcPts val="0"/>
                        </a:spcAft>
                        <a:buNone/>
                      </a:pPr>
                      <a:r>
                        <a:rPr lang="en" sz="1200" b="1">
                          <a:solidFill>
                            <a:srgbClr val="1B1C1D"/>
                          </a:solidFill>
                        </a:rPr>
                        <a:t>Observation</a:t>
                      </a:r>
                      <a:endParaRPr sz="1200"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solidFill>
                      <a:srgbClr val="EFEFEF"/>
                    </a:solidFill>
                  </a:tcPr>
                </a:tc>
                <a:tc>
                  <a:txBody>
                    <a:bodyPr/>
                    <a:lstStyle/>
                    <a:p>
                      <a:pPr marL="0" lvl="0" indent="0" algn="l" rtl="0">
                        <a:lnSpc>
                          <a:spcPct val="115000"/>
                        </a:lnSpc>
                        <a:spcBef>
                          <a:spcPts val="0"/>
                        </a:spcBef>
                        <a:spcAft>
                          <a:spcPts val="0"/>
                        </a:spcAft>
                        <a:buNone/>
                      </a:pPr>
                      <a:r>
                        <a:rPr lang="en" sz="1200" b="1">
                          <a:solidFill>
                            <a:srgbClr val="1B1C1D"/>
                          </a:solidFill>
                        </a:rPr>
                        <a:t>Molecular Attraction Revealed</a:t>
                      </a:r>
                      <a:endParaRPr sz="1200"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solidFill>
                      <a:srgbClr val="EFEFEF"/>
                    </a:solidFill>
                  </a:tcPr>
                </a:tc>
                <a:extLst>
                  <a:ext uri="{0D108BD9-81ED-4DB2-BD59-A6C34878D82A}">
                    <a16:rowId xmlns:a16="http://schemas.microsoft.com/office/drawing/2014/main" val="10000"/>
                  </a:ext>
                </a:extLst>
              </a:tr>
              <a:tr h="2027675">
                <a:tc>
                  <a:txBody>
                    <a:bodyPr/>
                    <a:lstStyle/>
                    <a:p>
                      <a:pPr marL="0" lvl="0" indent="0" algn="l" rtl="0">
                        <a:lnSpc>
                          <a:spcPct val="115000"/>
                        </a:lnSpc>
                        <a:spcBef>
                          <a:spcPts val="0"/>
                        </a:spcBef>
                        <a:spcAft>
                          <a:spcPts val="0"/>
                        </a:spcAft>
                        <a:buNone/>
                      </a:pPr>
                      <a:r>
                        <a:rPr lang="en" sz="1200" b="1">
                          <a:solidFill>
                            <a:srgbClr val="1B1C1D"/>
                          </a:solidFill>
                        </a:rPr>
                        <a:t>Salt (Brittle)</a:t>
                      </a:r>
                      <a:endParaRPr sz="1200"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a:solidFill>
                            <a:srgbClr val="1B1C1D"/>
                          </a:solidFill>
                        </a:rPr>
                        <a:t>Shatters cleanly along defined planes (cleavage) when hit.</a:t>
                      </a:r>
                      <a:endParaRPr sz="120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b="1" dirty="0">
                          <a:solidFill>
                            <a:srgbClr val="1B1C1D"/>
                          </a:solidFill>
                        </a:rPr>
                        <a:t>Ionic Bonds &amp; Lattice Repulsion:</a:t>
                      </a:r>
                      <a:r>
                        <a:rPr lang="en" sz="1200" dirty="0">
                          <a:solidFill>
                            <a:srgbClr val="1B1C1D"/>
                          </a:solidFill>
                        </a:rPr>
                        <a:t> The structure is held by extremely strong, fixed electrostatic attractions (ionic bonds). When force is applied, one layer of ions shifts slightly, causing ions with the same charge (Na+ next to Na+) to temporarily align. This creates a massive, instantaneous force of </a:t>
                      </a:r>
                      <a:r>
                        <a:rPr lang="en" sz="1200" b="1" dirty="0">
                          <a:solidFill>
                            <a:srgbClr val="1B1C1D"/>
                          </a:solidFill>
                        </a:rPr>
                        <a:t>electrostatic repulsion</a:t>
                      </a:r>
                      <a:r>
                        <a:rPr lang="en" sz="1200" dirty="0">
                          <a:solidFill>
                            <a:srgbClr val="1B1C1D"/>
                          </a:solidFill>
                        </a:rPr>
                        <a:t>, which overcomes the surrounding attractions, causing the entire crystal to </a:t>
                      </a:r>
                      <a:r>
                        <a:rPr lang="en" sz="1200" b="1" dirty="0">
                          <a:solidFill>
                            <a:srgbClr val="1B1C1D"/>
                          </a:solidFill>
                        </a:rPr>
                        <a:t>cleave and shatter</a:t>
                      </a:r>
                      <a:r>
                        <a:rPr lang="en" sz="1200" dirty="0">
                          <a:solidFill>
                            <a:srgbClr val="1B1C1D"/>
                          </a:solidFill>
                        </a:rPr>
                        <a:t> along a plane. The brittleness confirms the presence of strong, full charges in a highly ordered, rigid lattice.</a:t>
                      </a:r>
                      <a:endParaRPr sz="1200"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extLst>
                  <a:ext uri="{0D108BD9-81ED-4DB2-BD59-A6C34878D82A}">
                    <a16:rowId xmlns:a16="http://schemas.microsoft.com/office/drawing/2014/main" val="10001"/>
                  </a:ext>
                </a:extLst>
              </a:tr>
              <a:tr h="1607875">
                <a:tc>
                  <a:txBody>
                    <a:bodyPr/>
                    <a:lstStyle/>
                    <a:p>
                      <a:pPr marL="0" lvl="0" indent="0" algn="l" rtl="0">
                        <a:lnSpc>
                          <a:spcPct val="115000"/>
                        </a:lnSpc>
                        <a:spcBef>
                          <a:spcPts val="0"/>
                        </a:spcBef>
                        <a:spcAft>
                          <a:spcPts val="0"/>
                        </a:spcAft>
                        <a:buNone/>
                      </a:pPr>
                      <a:r>
                        <a:rPr lang="en" sz="1200" b="1">
                          <a:solidFill>
                            <a:srgbClr val="1B1C1D"/>
                          </a:solidFill>
                        </a:rPr>
                        <a:t>Sugar (Malleable)</a:t>
                      </a:r>
                      <a:endParaRPr sz="1200" b="1">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a:solidFill>
                            <a:srgbClr val="1B1C1D"/>
                          </a:solidFill>
                        </a:rPr>
                        <a:t>Crumbles or powders when hit; deforms rather than shattering cleanly.</a:t>
                      </a:r>
                      <a:endParaRPr sz="120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b="1" dirty="0">
                          <a:solidFill>
                            <a:srgbClr val="1B1C1D"/>
                          </a:solidFill>
                        </a:rPr>
                        <a:t>Weak Intermolecular Forces (IMFs):</a:t>
                      </a:r>
                      <a:r>
                        <a:rPr lang="en" sz="1200" dirty="0">
                          <a:solidFill>
                            <a:srgbClr val="1B1C1D"/>
                          </a:solidFill>
                        </a:rPr>
                        <a:t> Sugar molecules are neutral and held together by weaker, less-directional forces (hydrogen bonds, London dispersion forces). When force is applied, the layers of molecules can shift and slide without encountering the catastrophic, repulsive forces seen in the ionic lattice. The structure deforms and crumbles because the forces are weak and do not result in the layer-by-layer alignment of like charges.</a:t>
                      </a:r>
                      <a:endParaRPr sz="1200"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26"/>
          <p:cNvSpPr txBox="1"/>
          <p:nvPr/>
        </p:nvSpPr>
        <p:spPr>
          <a:xfrm>
            <a:off x="1187460" y="0"/>
            <a:ext cx="3475500" cy="471600"/>
          </a:xfrm>
          <a:prstGeom prst="rect">
            <a:avLst/>
          </a:prstGeom>
          <a:noFill/>
          <a:ln>
            <a:noFill/>
          </a:ln>
        </p:spPr>
        <p:txBody>
          <a:bodyPr spcFirstLastPara="1" wrap="square" lIns="78000" tIns="78000" rIns="78000" bIns="78000" anchor="t" anchorCtr="0">
            <a:noAutofit/>
          </a:bodyPr>
          <a:lstStyle/>
          <a:p>
            <a:pPr marL="0" lvl="0" indent="0" algn="ctr" rtl="0">
              <a:spcBef>
                <a:spcPts val="0"/>
              </a:spcBef>
              <a:spcAft>
                <a:spcPts val="0"/>
              </a:spcAft>
              <a:buNone/>
            </a:pPr>
            <a:r>
              <a:rPr lang="en" sz="2000"/>
              <a:t>Molecular Scale Model</a:t>
            </a:r>
            <a:endParaRPr sz="2000"/>
          </a:p>
        </p:txBody>
      </p:sp>
      <p:cxnSp>
        <p:nvCxnSpPr>
          <p:cNvPr id="311" name="Google Shape;311;p26"/>
          <p:cNvCxnSpPr/>
          <p:nvPr/>
        </p:nvCxnSpPr>
        <p:spPr>
          <a:xfrm>
            <a:off x="35621" y="2800576"/>
            <a:ext cx="5742000" cy="13800"/>
          </a:xfrm>
          <a:prstGeom prst="straightConnector1">
            <a:avLst/>
          </a:prstGeom>
          <a:noFill/>
          <a:ln w="8125" cap="flat" cmpd="sng">
            <a:solidFill>
              <a:srgbClr val="000000"/>
            </a:solidFill>
            <a:prstDash val="solid"/>
            <a:round/>
            <a:headEnd type="none" w="med" len="med"/>
            <a:tailEnd type="none" w="med" len="med"/>
          </a:ln>
        </p:spPr>
      </p:cxnSp>
      <p:sp>
        <p:nvSpPr>
          <p:cNvPr id="312" name="Google Shape;312;p26"/>
          <p:cNvSpPr/>
          <p:nvPr/>
        </p:nvSpPr>
        <p:spPr>
          <a:xfrm rot="-5400000">
            <a:off x="-780000" y="1179510"/>
            <a:ext cx="2006700" cy="446700"/>
          </a:xfrm>
          <a:prstGeom prst="rect">
            <a:avLst/>
          </a:prstGeom>
          <a:solidFill>
            <a:srgbClr val="FFFFFF"/>
          </a:solidFill>
          <a:ln w="8125" cap="flat" cmpd="sng">
            <a:solidFill>
              <a:srgbClr val="FFFFFF"/>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r>
              <a:rPr lang="en" sz="2200"/>
              <a:t>Sugar</a:t>
            </a:r>
            <a:endParaRPr sz="2200"/>
          </a:p>
        </p:txBody>
      </p:sp>
      <p:sp>
        <p:nvSpPr>
          <p:cNvPr id="313" name="Google Shape;313;p26"/>
          <p:cNvSpPr/>
          <p:nvPr/>
        </p:nvSpPr>
        <p:spPr>
          <a:xfrm rot="-5400000">
            <a:off x="-780000" y="3765999"/>
            <a:ext cx="2006700" cy="446700"/>
          </a:xfrm>
          <a:prstGeom prst="rect">
            <a:avLst/>
          </a:prstGeom>
          <a:solidFill>
            <a:srgbClr val="FFFFFF"/>
          </a:solidFill>
          <a:ln w="8125" cap="flat" cmpd="sng">
            <a:solidFill>
              <a:srgbClr val="FFFFFF"/>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r>
              <a:rPr lang="en" sz="2200"/>
              <a:t>Salt</a:t>
            </a:r>
            <a:endParaRPr sz="2200"/>
          </a:p>
        </p:txBody>
      </p:sp>
      <p:cxnSp>
        <p:nvCxnSpPr>
          <p:cNvPr id="314" name="Google Shape;314;p26"/>
          <p:cNvCxnSpPr/>
          <p:nvPr/>
        </p:nvCxnSpPr>
        <p:spPr>
          <a:xfrm flipH="1">
            <a:off x="3796500" y="3321825"/>
            <a:ext cx="774000" cy="339600"/>
          </a:xfrm>
          <a:prstGeom prst="straightConnector1">
            <a:avLst/>
          </a:prstGeom>
          <a:noFill/>
          <a:ln w="8125" cap="flat" cmpd="sng">
            <a:solidFill>
              <a:srgbClr val="000000"/>
            </a:solidFill>
            <a:prstDash val="solid"/>
            <a:round/>
            <a:headEnd type="none" w="med" len="med"/>
            <a:tailEnd type="none" w="med" len="med"/>
          </a:ln>
        </p:spPr>
      </p:cxnSp>
      <p:sp>
        <p:nvSpPr>
          <p:cNvPr id="315" name="Google Shape;315;p26"/>
          <p:cNvSpPr/>
          <p:nvPr/>
        </p:nvSpPr>
        <p:spPr>
          <a:xfrm>
            <a:off x="4480657" y="3166381"/>
            <a:ext cx="72600" cy="84600"/>
          </a:xfrm>
          <a:prstGeom prst="ellipse">
            <a:avLst/>
          </a:prstGeom>
          <a:solidFill>
            <a:srgbClr val="FFFFFF"/>
          </a:solid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endParaRPr sz="1200"/>
          </a:p>
        </p:txBody>
      </p:sp>
      <p:sp>
        <p:nvSpPr>
          <p:cNvPr id="316" name="Google Shape;316;p26"/>
          <p:cNvSpPr/>
          <p:nvPr/>
        </p:nvSpPr>
        <p:spPr>
          <a:xfrm rot="4381256" flipH="1">
            <a:off x="4665542" y="2583456"/>
            <a:ext cx="194163" cy="662003"/>
          </a:xfrm>
          <a:prstGeom prst="curvedLeftArrow">
            <a:avLst>
              <a:gd name="adj1" fmla="val 25000"/>
              <a:gd name="adj2" fmla="val 50000"/>
              <a:gd name="adj3" fmla="val 25000"/>
            </a:avLst>
          </a:prstGeom>
          <a:solidFill>
            <a:srgbClr val="CFE2F3"/>
          </a:solid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endParaRPr sz="1200"/>
          </a:p>
        </p:txBody>
      </p:sp>
      <p:sp>
        <p:nvSpPr>
          <p:cNvPr id="317" name="Google Shape;317;p26"/>
          <p:cNvSpPr/>
          <p:nvPr/>
        </p:nvSpPr>
        <p:spPr>
          <a:xfrm rot="3502688" flipH="1">
            <a:off x="4504387" y="-62441"/>
            <a:ext cx="156777" cy="680822"/>
          </a:xfrm>
          <a:prstGeom prst="curvedLeftArrow">
            <a:avLst>
              <a:gd name="adj1" fmla="val 25000"/>
              <a:gd name="adj2" fmla="val 50000"/>
              <a:gd name="adj3" fmla="val 25000"/>
            </a:avLst>
          </a:prstGeom>
          <a:solidFill>
            <a:srgbClr val="CFE2F3"/>
          </a:solid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endParaRPr sz="1200"/>
          </a:p>
        </p:txBody>
      </p:sp>
      <p:cxnSp>
        <p:nvCxnSpPr>
          <p:cNvPr id="318" name="Google Shape;318;p26"/>
          <p:cNvCxnSpPr/>
          <p:nvPr/>
        </p:nvCxnSpPr>
        <p:spPr>
          <a:xfrm flipH="1">
            <a:off x="3717619" y="624350"/>
            <a:ext cx="631200" cy="408900"/>
          </a:xfrm>
          <a:prstGeom prst="straightConnector1">
            <a:avLst/>
          </a:prstGeom>
          <a:noFill/>
          <a:ln w="8125" cap="flat" cmpd="sng">
            <a:solidFill>
              <a:srgbClr val="000000"/>
            </a:solidFill>
            <a:prstDash val="solid"/>
            <a:round/>
            <a:headEnd type="none" w="med" len="med"/>
            <a:tailEnd type="none" w="med" len="med"/>
          </a:ln>
        </p:spPr>
      </p:cxnSp>
      <p:sp>
        <p:nvSpPr>
          <p:cNvPr id="319" name="Google Shape;319;p26"/>
          <p:cNvSpPr/>
          <p:nvPr/>
        </p:nvSpPr>
        <p:spPr>
          <a:xfrm>
            <a:off x="4314583" y="589448"/>
            <a:ext cx="72600" cy="84600"/>
          </a:xfrm>
          <a:prstGeom prst="ellipse">
            <a:avLst/>
          </a:prstGeom>
          <a:solidFill>
            <a:srgbClr val="FFFFFF"/>
          </a:solid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endParaRPr sz="1200"/>
          </a:p>
        </p:txBody>
      </p:sp>
      <p:sp>
        <p:nvSpPr>
          <p:cNvPr id="320" name="Google Shape;320;p26"/>
          <p:cNvSpPr/>
          <p:nvPr/>
        </p:nvSpPr>
        <p:spPr>
          <a:xfrm>
            <a:off x="1152681" y="471473"/>
            <a:ext cx="2748300" cy="2288400"/>
          </a:xfrm>
          <a:prstGeom prst="ellipse">
            <a:avLst/>
          </a:prstGeom>
          <a:no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endParaRPr sz="1200"/>
          </a:p>
        </p:txBody>
      </p:sp>
      <p:sp>
        <p:nvSpPr>
          <p:cNvPr id="321" name="Google Shape;321;p26"/>
          <p:cNvSpPr/>
          <p:nvPr/>
        </p:nvSpPr>
        <p:spPr>
          <a:xfrm>
            <a:off x="1089545" y="2855244"/>
            <a:ext cx="2748300" cy="2288400"/>
          </a:xfrm>
          <a:prstGeom prst="ellipse">
            <a:avLst/>
          </a:prstGeom>
          <a:no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endParaRPr sz="1200"/>
          </a:p>
        </p:txBody>
      </p:sp>
      <p:sp>
        <p:nvSpPr>
          <p:cNvPr id="322" name="Google Shape;322;p26"/>
          <p:cNvSpPr/>
          <p:nvPr/>
        </p:nvSpPr>
        <p:spPr>
          <a:xfrm>
            <a:off x="35625" y="112775"/>
            <a:ext cx="1513800" cy="318000"/>
          </a:xfrm>
          <a:prstGeom prst="wedgeRectCallout">
            <a:avLst>
              <a:gd name="adj1" fmla="val 52061"/>
              <a:gd name="adj2" fmla="val 151580"/>
            </a:avLst>
          </a:prstGeom>
          <a:solidFill>
            <a:srgbClr val="EFEFEF"/>
          </a:solidFill>
          <a:ln w="8125" cap="flat" cmpd="sng">
            <a:solidFill>
              <a:srgbClr val="000000"/>
            </a:solidFill>
            <a:prstDash val="solid"/>
            <a:round/>
            <a:headEnd type="none" w="sm" len="sm"/>
            <a:tailEnd type="none" w="sm" len="sm"/>
          </a:ln>
        </p:spPr>
        <p:txBody>
          <a:bodyPr spcFirstLastPara="1" wrap="square" lIns="78000" tIns="78000" rIns="78000" bIns="78000" anchor="ctr" anchorCtr="0">
            <a:noAutofit/>
          </a:bodyPr>
          <a:lstStyle/>
          <a:p>
            <a:pPr marL="0" lvl="0" indent="0" algn="ctr" rtl="0">
              <a:spcBef>
                <a:spcPts val="0"/>
              </a:spcBef>
              <a:spcAft>
                <a:spcPts val="0"/>
              </a:spcAft>
              <a:buNone/>
            </a:pPr>
            <a:r>
              <a:rPr lang="en" sz="1500" b="1"/>
              <a:t>Crystallization</a:t>
            </a:r>
            <a:endParaRPr sz="1500" b="1"/>
          </a:p>
        </p:txBody>
      </p:sp>
      <p:sp>
        <p:nvSpPr>
          <p:cNvPr id="327" name="Google Shape;327;p26"/>
          <p:cNvSpPr/>
          <p:nvPr/>
        </p:nvSpPr>
        <p:spPr>
          <a:xfrm>
            <a:off x="4553250" y="1208825"/>
            <a:ext cx="1809000" cy="1399500"/>
          </a:xfrm>
          <a:prstGeom prst="rect">
            <a:avLst/>
          </a:prstGeom>
          <a:solidFill>
            <a:srgbClr val="FFFFFF"/>
          </a:solidFill>
          <a:ln w="8175" cap="flat" cmpd="sng">
            <a:solidFill>
              <a:srgbClr val="000000"/>
            </a:solidFill>
            <a:prstDash val="solid"/>
            <a:round/>
            <a:headEnd type="none" w="sm" len="sm"/>
            <a:tailEnd type="none" w="sm" len="sm"/>
          </a:ln>
        </p:spPr>
        <p:txBody>
          <a:bodyPr spcFirstLastPara="1" wrap="square" lIns="78525" tIns="78525" rIns="78525" bIns="78525" anchor="t" anchorCtr="0">
            <a:noAutofit/>
          </a:bodyPr>
          <a:lstStyle/>
          <a:p>
            <a:pPr marL="0" lvl="0" indent="0" algn="ctr" rtl="0">
              <a:spcBef>
                <a:spcPts val="0"/>
              </a:spcBef>
              <a:spcAft>
                <a:spcPts val="0"/>
              </a:spcAft>
              <a:buNone/>
            </a:pPr>
            <a:r>
              <a:rPr lang="en" sz="1200"/>
              <a:t>Symbolic Structures</a:t>
            </a:r>
            <a:endParaRPr sz="1200"/>
          </a:p>
        </p:txBody>
      </p:sp>
      <p:sp>
        <p:nvSpPr>
          <p:cNvPr id="328" name="Google Shape;328;p26"/>
          <p:cNvSpPr/>
          <p:nvPr/>
        </p:nvSpPr>
        <p:spPr>
          <a:xfrm>
            <a:off x="4516000" y="3661425"/>
            <a:ext cx="1767000" cy="1399500"/>
          </a:xfrm>
          <a:prstGeom prst="rect">
            <a:avLst/>
          </a:prstGeom>
          <a:solidFill>
            <a:srgbClr val="FFFFFF"/>
          </a:solidFill>
          <a:ln w="8175" cap="flat" cmpd="sng">
            <a:solidFill>
              <a:srgbClr val="000000"/>
            </a:solidFill>
            <a:prstDash val="solid"/>
            <a:round/>
            <a:headEnd type="none" w="sm" len="sm"/>
            <a:tailEnd type="none" w="sm" len="sm"/>
          </a:ln>
        </p:spPr>
        <p:txBody>
          <a:bodyPr spcFirstLastPara="1" wrap="square" lIns="78525" tIns="78525" rIns="78525" bIns="78525" anchor="t" anchorCtr="0">
            <a:noAutofit/>
          </a:bodyPr>
          <a:lstStyle/>
          <a:p>
            <a:pPr marL="0" lvl="0" indent="0" algn="ctr" rtl="0">
              <a:spcBef>
                <a:spcPts val="0"/>
              </a:spcBef>
              <a:spcAft>
                <a:spcPts val="0"/>
              </a:spcAft>
              <a:buNone/>
            </a:pPr>
            <a:r>
              <a:rPr lang="en" sz="1200"/>
              <a:t>Symbolic Structures</a:t>
            </a:r>
            <a:endParaRPr sz="1200"/>
          </a:p>
        </p:txBody>
      </p:sp>
      <p:sp>
        <p:nvSpPr>
          <p:cNvPr id="329" name="Google Shape;329;p26"/>
          <p:cNvSpPr/>
          <p:nvPr/>
        </p:nvSpPr>
        <p:spPr>
          <a:xfrm>
            <a:off x="6668775" y="106275"/>
            <a:ext cx="2207400" cy="49209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500"/>
              <a:t>Large Scale</a:t>
            </a:r>
            <a:r>
              <a:rPr lang="en" sz="1300"/>
              <a:t> Observable Notes</a:t>
            </a:r>
            <a:endParaRPr sz="13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a:p>
            <a:pPr marL="0" lvl="0" indent="0" algn="ctr" rtl="0">
              <a:spcBef>
                <a:spcPts val="0"/>
              </a:spcBef>
              <a:spcAft>
                <a:spcPts val="0"/>
              </a:spcAft>
              <a:buNone/>
            </a:pPr>
            <a:endParaRPr sz="1400"/>
          </a:p>
        </p:txBody>
      </p:sp>
      <p:cxnSp>
        <p:nvCxnSpPr>
          <p:cNvPr id="330" name="Google Shape;330;p26"/>
          <p:cNvCxnSpPr/>
          <p:nvPr/>
        </p:nvCxnSpPr>
        <p:spPr>
          <a:xfrm rot="10800000">
            <a:off x="5770700" y="3155325"/>
            <a:ext cx="872100" cy="6900"/>
          </a:xfrm>
          <a:prstGeom prst="straightConnector1">
            <a:avLst/>
          </a:prstGeom>
          <a:noFill/>
          <a:ln w="9525" cap="flat" cmpd="sng">
            <a:solidFill>
              <a:schemeClr val="dk2"/>
            </a:solidFill>
            <a:prstDash val="solid"/>
            <a:round/>
            <a:headEnd type="none" w="med" len="med"/>
            <a:tailEnd type="triangle" w="med" len="med"/>
          </a:ln>
        </p:spPr>
      </p:cxnSp>
      <p:cxnSp>
        <p:nvCxnSpPr>
          <p:cNvPr id="331" name="Google Shape;331;p26"/>
          <p:cNvCxnSpPr/>
          <p:nvPr/>
        </p:nvCxnSpPr>
        <p:spPr>
          <a:xfrm rot="10800000">
            <a:off x="5770700" y="753025"/>
            <a:ext cx="872100" cy="6900"/>
          </a:xfrm>
          <a:prstGeom prst="straightConnector1">
            <a:avLst/>
          </a:prstGeom>
          <a:noFill/>
          <a:ln w="9525" cap="flat" cmpd="sng">
            <a:solidFill>
              <a:schemeClr val="dk2"/>
            </a:solidFill>
            <a:prstDash val="solid"/>
            <a:round/>
            <a:headEnd type="none" w="med" len="med"/>
            <a:tailEnd type="triangle" w="med" len="med"/>
          </a:ln>
        </p:spPr>
      </p:cxnSp>
      <p:cxnSp>
        <p:nvCxnSpPr>
          <p:cNvPr id="332" name="Google Shape;332;p26"/>
          <p:cNvCxnSpPr>
            <a:stCxn id="320" idx="2"/>
          </p:cNvCxnSpPr>
          <p:nvPr/>
        </p:nvCxnSpPr>
        <p:spPr>
          <a:xfrm>
            <a:off x="1152681" y="1615673"/>
            <a:ext cx="2748300" cy="0"/>
          </a:xfrm>
          <a:prstGeom prst="straightConnector1">
            <a:avLst/>
          </a:prstGeom>
          <a:noFill/>
          <a:ln w="4775" cap="flat" cmpd="sng">
            <a:solidFill>
              <a:schemeClr val="dk2"/>
            </a:solidFill>
            <a:prstDash val="solid"/>
            <a:round/>
            <a:headEnd type="none" w="med" len="med"/>
            <a:tailEnd type="none" w="med" len="med"/>
          </a:ln>
        </p:spPr>
      </p:cxnSp>
      <p:cxnSp>
        <p:nvCxnSpPr>
          <p:cNvPr id="333" name="Google Shape;333;p26"/>
          <p:cNvCxnSpPr>
            <a:stCxn id="321" idx="2"/>
            <a:endCxn id="321" idx="6"/>
          </p:cNvCxnSpPr>
          <p:nvPr/>
        </p:nvCxnSpPr>
        <p:spPr>
          <a:xfrm>
            <a:off x="1089545" y="3999444"/>
            <a:ext cx="2748300" cy="0"/>
          </a:xfrm>
          <a:prstGeom prst="straightConnector1">
            <a:avLst/>
          </a:prstGeom>
          <a:noFill/>
          <a:ln w="4775" cap="flat" cmpd="sng">
            <a:solidFill>
              <a:schemeClr val="dk2"/>
            </a:solidFill>
            <a:prstDash val="solid"/>
            <a:round/>
            <a:headEnd type="none" w="med" len="med"/>
            <a:tailEnd type="none" w="med" len="med"/>
          </a:ln>
        </p:spPr>
      </p:cxnSp>
      <p:sp>
        <p:nvSpPr>
          <p:cNvPr id="334" name="Google Shape;334;p26"/>
          <p:cNvSpPr txBox="1"/>
          <p:nvPr/>
        </p:nvSpPr>
        <p:spPr>
          <a:xfrm>
            <a:off x="2249300" y="503338"/>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Before</a:t>
            </a:r>
            <a:endParaRPr sz="1000">
              <a:solidFill>
                <a:schemeClr val="dk1"/>
              </a:solidFill>
              <a:latin typeface="Calibri"/>
              <a:ea typeface="Calibri"/>
              <a:cs typeface="Calibri"/>
              <a:sym typeface="Calibri"/>
            </a:endParaRPr>
          </a:p>
        </p:txBody>
      </p:sp>
      <p:sp>
        <p:nvSpPr>
          <p:cNvPr id="335" name="Google Shape;335;p26"/>
          <p:cNvSpPr txBox="1"/>
          <p:nvPr/>
        </p:nvSpPr>
        <p:spPr>
          <a:xfrm>
            <a:off x="2183575" y="2855075"/>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Before</a:t>
            </a:r>
            <a:endParaRPr sz="1000">
              <a:solidFill>
                <a:schemeClr val="dk1"/>
              </a:solidFill>
              <a:latin typeface="Calibri"/>
              <a:ea typeface="Calibri"/>
              <a:cs typeface="Calibri"/>
              <a:sym typeface="Calibri"/>
            </a:endParaRPr>
          </a:p>
        </p:txBody>
      </p:sp>
      <p:sp>
        <p:nvSpPr>
          <p:cNvPr id="336" name="Google Shape;336;p26"/>
          <p:cNvSpPr txBox="1"/>
          <p:nvPr/>
        </p:nvSpPr>
        <p:spPr>
          <a:xfrm>
            <a:off x="2144900" y="3999275"/>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After</a:t>
            </a:r>
            <a:endParaRPr sz="1000">
              <a:solidFill>
                <a:schemeClr val="dk1"/>
              </a:solidFill>
              <a:latin typeface="Calibri"/>
              <a:ea typeface="Calibri"/>
              <a:cs typeface="Calibri"/>
              <a:sym typeface="Calibri"/>
            </a:endParaRPr>
          </a:p>
        </p:txBody>
      </p:sp>
      <p:sp>
        <p:nvSpPr>
          <p:cNvPr id="337" name="Google Shape;337;p26"/>
          <p:cNvSpPr txBox="1"/>
          <p:nvPr/>
        </p:nvSpPr>
        <p:spPr>
          <a:xfrm>
            <a:off x="2249300" y="1623750"/>
            <a:ext cx="672900" cy="1815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1000">
                <a:solidFill>
                  <a:schemeClr val="dk1"/>
                </a:solidFill>
                <a:latin typeface="Calibri"/>
                <a:ea typeface="Calibri"/>
                <a:cs typeface="Calibri"/>
                <a:sym typeface="Calibri"/>
              </a:rPr>
              <a:t>After</a:t>
            </a:r>
            <a:endParaRPr sz="1000">
              <a:solidFill>
                <a:schemeClr val="dk1"/>
              </a:solidFill>
              <a:latin typeface="Calibri"/>
              <a:ea typeface="Calibri"/>
              <a:cs typeface="Calibri"/>
              <a:sym typeface="Calibri"/>
            </a:endParaRPr>
          </a:p>
        </p:txBody>
      </p:sp>
      <p:pic>
        <p:nvPicPr>
          <p:cNvPr id="2" name="Picture 1" descr="Glass beaker with water vector illustration 19548691 Vector ...">
            <a:extLst>
              <a:ext uri="{FF2B5EF4-FFF2-40B4-BE49-F238E27FC236}">
                <a16:creationId xmlns:a16="http://schemas.microsoft.com/office/drawing/2014/main" id="{9953786C-F49E-0A7C-E135-540A0C5BC7B9}"/>
              </a:ext>
            </a:extLst>
          </p:cNvPr>
          <p:cNvPicPr>
            <a:picLocks noChangeAspect="1"/>
          </p:cNvPicPr>
          <p:nvPr/>
        </p:nvPicPr>
        <p:blipFill>
          <a:blip r:embed="rId3"/>
          <a:stretch>
            <a:fillRect/>
          </a:stretch>
        </p:blipFill>
        <p:spPr>
          <a:xfrm>
            <a:off x="4914900" y="2806317"/>
            <a:ext cx="806450" cy="864363"/>
          </a:xfrm>
          <a:prstGeom prst="rect">
            <a:avLst/>
          </a:prstGeom>
        </p:spPr>
      </p:pic>
      <p:pic>
        <p:nvPicPr>
          <p:cNvPr id="3" name="Picture 2" descr="Glass beaker with water vector illustration 19548691 Vector ...">
            <a:extLst>
              <a:ext uri="{FF2B5EF4-FFF2-40B4-BE49-F238E27FC236}">
                <a16:creationId xmlns:a16="http://schemas.microsoft.com/office/drawing/2014/main" id="{EFD113E4-7C57-B745-B209-6D8D120A1857}"/>
              </a:ext>
            </a:extLst>
          </p:cNvPr>
          <p:cNvPicPr>
            <a:picLocks noChangeAspect="1"/>
          </p:cNvPicPr>
          <p:nvPr/>
        </p:nvPicPr>
        <p:blipFill>
          <a:blip r:embed="rId3"/>
          <a:stretch>
            <a:fillRect/>
          </a:stretch>
        </p:blipFill>
        <p:spPr>
          <a:xfrm>
            <a:off x="4962525" y="282192"/>
            <a:ext cx="806450" cy="864363"/>
          </a:xfrm>
          <a:prstGeom prst="rect">
            <a:avLst/>
          </a:prstGeom>
        </p:spPr>
      </p:pic>
      <p:sp>
        <p:nvSpPr>
          <p:cNvPr id="4" name="Flowchart: Data 3">
            <a:extLst>
              <a:ext uri="{FF2B5EF4-FFF2-40B4-BE49-F238E27FC236}">
                <a16:creationId xmlns:a16="http://schemas.microsoft.com/office/drawing/2014/main" id="{E573A475-704E-B326-C99C-BADCFAC4CAF4}"/>
              </a:ext>
            </a:extLst>
          </p:cNvPr>
          <p:cNvSpPr/>
          <p:nvPr/>
        </p:nvSpPr>
        <p:spPr>
          <a:xfrm>
            <a:off x="4119562" y="539749"/>
            <a:ext cx="619125" cy="492125"/>
          </a:xfrm>
          <a:prstGeom prst="flowChartInputOutput">
            <a:avLst/>
          </a:prstGeom>
          <a:solidFill>
            <a:schemeClr val="tx1"/>
          </a:solidFill>
          <a:ln>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lowchart: Data 4">
            <a:extLst>
              <a:ext uri="{FF2B5EF4-FFF2-40B4-BE49-F238E27FC236}">
                <a16:creationId xmlns:a16="http://schemas.microsoft.com/office/drawing/2014/main" id="{C05406F6-9B7A-1BF9-A15B-170BD5BD0DD4}"/>
              </a:ext>
            </a:extLst>
          </p:cNvPr>
          <p:cNvSpPr/>
          <p:nvPr/>
        </p:nvSpPr>
        <p:spPr>
          <a:xfrm>
            <a:off x="4341812" y="3103561"/>
            <a:ext cx="619125" cy="492125"/>
          </a:xfrm>
          <a:prstGeom prst="flowChartInputOutput">
            <a:avLst/>
          </a:prstGeom>
          <a:solidFill>
            <a:schemeClr val="tx1"/>
          </a:solidFill>
          <a:ln>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Eye dropper - Free healthcare and medical icons">
            <a:extLst>
              <a:ext uri="{FF2B5EF4-FFF2-40B4-BE49-F238E27FC236}">
                <a16:creationId xmlns:a16="http://schemas.microsoft.com/office/drawing/2014/main" id="{5BDB6C2E-7AE8-D8D5-21D0-861B2B032C5F}"/>
              </a:ext>
            </a:extLst>
          </p:cNvPr>
          <p:cNvPicPr>
            <a:picLocks noChangeAspect="1"/>
          </p:cNvPicPr>
          <p:nvPr/>
        </p:nvPicPr>
        <p:blipFill>
          <a:blip r:embed="rId4"/>
          <a:stretch>
            <a:fillRect/>
          </a:stretch>
        </p:blipFill>
        <p:spPr>
          <a:xfrm>
            <a:off x="4772025" y="136525"/>
            <a:ext cx="377825" cy="361950"/>
          </a:xfrm>
          <a:prstGeom prst="rect">
            <a:avLst/>
          </a:prstGeom>
        </p:spPr>
      </p:pic>
      <p:pic>
        <p:nvPicPr>
          <p:cNvPr id="7" name="Picture 6" descr="Eye dropper - Free healthcare and medical icons">
            <a:extLst>
              <a:ext uri="{FF2B5EF4-FFF2-40B4-BE49-F238E27FC236}">
                <a16:creationId xmlns:a16="http://schemas.microsoft.com/office/drawing/2014/main" id="{4EEA1D0C-84E9-8DED-026C-5DB21467B4C9}"/>
              </a:ext>
            </a:extLst>
          </p:cNvPr>
          <p:cNvPicPr>
            <a:picLocks noChangeAspect="1"/>
          </p:cNvPicPr>
          <p:nvPr/>
        </p:nvPicPr>
        <p:blipFill>
          <a:blip r:embed="rId4"/>
          <a:stretch>
            <a:fillRect/>
          </a:stretch>
        </p:blipFill>
        <p:spPr>
          <a:xfrm>
            <a:off x="4724400" y="2867025"/>
            <a:ext cx="377825" cy="3619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27"/>
          <p:cNvSpPr txBox="1"/>
          <p:nvPr/>
        </p:nvSpPr>
        <p:spPr>
          <a:xfrm>
            <a:off x="188750" y="212350"/>
            <a:ext cx="4577400" cy="833700"/>
          </a:xfrm>
          <a:prstGeom prst="rect">
            <a:avLst/>
          </a:prstGeom>
          <a:noFill/>
          <a:ln>
            <a:noFill/>
          </a:ln>
        </p:spPr>
        <p:txBody>
          <a:bodyPr spcFirstLastPara="1" wrap="square" lIns="45725" tIns="45725" rIns="45725" bIns="45725" anchor="t" anchorCtr="0">
            <a:noAutofit/>
          </a:bodyPr>
          <a:lstStyle/>
          <a:p>
            <a:pPr marL="0" lvl="0" indent="0" algn="l" rtl="0">
              <a:spcBef>
                <a:spcPts val="0"/>
              </a:spcBef>
              <a:spcAft>
                <a:spcPts val="0"/>
              </a:spcAft>
              <a:buNone/>
            </a:pPr>
            <a:r>
              <a:rPr lang="en" sz="2000" b="1">
                <a:solidFill>
                  <a:srgbClr val="1C4587"/>
                </a:solidFill>
                <a:latin typeface="Muli"/>
                <a:ea typeface="Muli"/>
                <a:cs typeface="Muli"/>
                <a:sym typeface="Muli"/>
              </a:rPr>
              <a:t>Crystallization Results and Meaning</a:t>
            </a:r>
            <a:endParaRPr sz="2000" b="1">
              <a:solidFill>
                <a:srgbClr val="1C4587"/>
              </a:solidFill>
              <a:latin typeface="Muli"/>
              <a:ea typeface="Muli"/>
              <a:cs typeface="Muli"/>
              <a:sym typeface="Muli"/>
            </a:endParaRPr>
          </a:p>
        </p:txBody>
      </p:sp>
      <p:graphicFrame>
        <p:nvGraphicFramePr>
          <p:cNvPr id="344" name="Google Shape;344;p27"/>
          <p:cNvGraphicFramePr/>
          <p:nvPr>
            <p:extLst>
              <p:ext uri="{D42A27DB-BD31-4B8C-83A1-F6EECF244321}">
                <p14:modId xmlns:p14="http://schemas.microsoft.com/office/powerpoint/2010/main" val="990274292"/>
              </p:ext>
            </p:extLst>
          </p:nvPr>
        </p:nvGraphicFramePr>
        <p:xfrm>
          <a:off x="188750" y="678250"/>
          <a:ext cx="8772625" cy="4243150"/>
        </p:xfrm>
        <a:graphic>
          <a:graphicData uri="http://schemas.openxmlformats.org/drawingml/2006/table">
            <a:tbl>
              <a:tblPr>
                <a:noFill/>
                <a:tableStyleId>{D1DAA450-2EA7-4218-8869-B1E3626CD56D}</a:tableStyleId>
              </a:tblPr>
              <a:tblGrid>
                <a:gridCol w="1628750">
                  <a:extLst>
                    <a:ext uri="{9D8B030D-6E8A-4147-A177-3AD203B41FA5}">
                      <a16:colId xmlns:a16="http://schemas.microsoft.com/office/drawing/2014/main" val="20000"/>
                    </a:ext>
                  </a:extLst>
                </a:gridCol>
                <a:gridCol w="2395450">
                  <a:extLst>
                    <a:ext uri="{9D8B030D-6E8A-4147-A177-3AD203B41FA5}">
                      <a16:colId xmlns:a16="http://schemas.microsoft.com/office/drawing/2014/main" val="20001"/>
                    </a:ext>
                  </a:extLst>
                </a:gridCol>
                <a:gridCol w="4748425">
                  <a:extLst>
                    <a:ext uri="{9D8B030D-6E8A-4147-A177-3AD203B41FA5}">
                      <a16:colId xmlns:a16="http://schemas.microsoft.com/office/drawing/2014/main" val="20002"/>
                    </a:ext>
                  </a:extLst>
                </a:gridCol>
              </a:tblGrid>
              <a:tr h="413175">
                <a:tc>
                  <a:txBody>
                    <a:bodyPr/>
                    <a:lstStyle/>
                    <a:p>
                      <a:pPr marL="0" lvl="0" indent="0" algn="l" rtl="0">
                        <a:lnSpc>
                          <a:spcPct val="115000"/>
                        </a:lnSpc>
                        <a:spcBef>
                          <a:spcPts val="0"/>
                        </a:spcBef>
                        <a:spcAft>
                          <a:spcPts val="0"/>
                        </a:spcAft>
                        <a:buNone/>
                      </a:pPr>
                      <a:r>
                        <a:rPr lang="en" sz="1100" b="1" dirty="0">
                          <a:solidFill>
                            <a:srgbClr val="1B1C1D"/>
                          </a:solidFill>
                        </a:rPr>
                        <a:t>Property</a:t>
                      </a:r>
                      <a:endParaRPr sz="1100" b="1"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solidFill>
                      <a:srgbClr val="EFEFEF"/>
                    </a:solidFill>
                  </a:tcPr>
                </a:tc>
                <a:tc>
                  <a:txBody>
                    <a:bodyPr/>
                    <a:lstStyle/>
                    <a:p>
                      <a:pPr marL="0" lvl="0" indent="0" algn="l" rtl="0">
                        <a:lnSpc>
                          <a:spcPct val="115000"/>
                        </a:lnSpc>
                        <a:spcBef>
                          <a:spcPts val="0"/>
                        </a:spcBef>
                        <a:spcAft>
                          <a:spcPts val="0"/>
                        </a:spcAft>
                        <a:buNone/>
                      </a:pPr>
                      <a:r>
                        <a:rPr lang="en" sz="1100" b="1" dirty="0">
                          <a:solidFill>
                            <a:srgbClr val="1B1C1D"/>
                          </a:solidFill>
                        </a:rPr>
                        <a:t>Observation</a:t>
                      </a:r>
                      <a:endParaRPr sz="1100" b="1"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solidFill>
                      <a:srgbClr val="EFEFEF"/>
                    </a:solidFill>
                  </a:tcPr>
                </a:tc>
                <a:tc>
                  <a:txBody>
                    <a:bodyPr/>
                    <a:lstStyle/>
                    <a:p>
                      <a:pPr marL="0" lvl="0" indent="0" algn="l" rtl="0">
                        <a:lnSpc>
                          <a:spcPct val="115000"/>
                        </a:lnSpc>
                        <a:spcBef>
                          <a:spcPts val="0"/>
                        </a:spcBef>
                        <a:spcAft>
                          <a:spcPts val="0"/>
                        </a:spcAft>
                        <a:buNone/>
                      </a:pPr>
                      <a:r>
                        <a:rPr lang="en" sz="1100" b="1" dirty="0">
                          <a:solidFill>
                            <a:srgbClr val="1B1C1D"/>
                          </a:solidFill>
                        </a:rPr>
                        <a:t>Molecular Attraction Revealed</a:t>
                      </a:r>
                      <a:endParaRPr sz="1100" b="1"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solidFill>
                      <a:srgbClr val="EFEFEF"/>
                    </a:solidFill>
                  </a:tcPr>
                </a:tc>
                <a:extLst>
                  <a:ext uri="{0D108BD9-81ED-4DB2-BD59-A6C34878D82A}">
                    <a16:rowId xmlns:a16="http://schemas.microsoft.com/office/drawing/2014/main" val="10000"/>
                  </a:ext>
                </a:extLst>
              </a:tr>
              <a:tr h="1810450">
                <a:tc>
                  <a:txBody>
                    <a:bodyPr/>
                    <a:lstStyle/>
                    <a:p>
                      <a:pPr marL="0" lvl="0" indent="0" algn="l" rtl="0">
                        <a:lnSpc>
                          <a:spcPct val="115000"/>
                        </a:lnSpc>
                        <a:spcBef>
                          <a:spcPts val="0"/>
                        </a:spcBef>
                        <a:spcAft>
                          <a:spcPts val="0"/>
                        </a:spcAft>
                        <a:buNone/>
                      </a:pPr>
                      <a:r>
                        <a:rPr lang="en" sz="1200" b="1" dirty="0">
                          <a:solidFill>
                            <a:srgbClr val="1B1C1D"/>
                          </a:solidFill>
                        </a:rPr>
                        <a:t>Salt (Defined Crystals)</a:t>
                      </a:r>
                      <a:endParaRPr sz="1200" b="1"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dirty="0">
                          <a:solidFill>
                            <a:srgbClr val="1B1C1D"/>
                          </a:solidFill>
                        </a:rPr>
                        <a:t>Forms clearly defined, symmetrical cubic crystals (or similar precise shapes) relatively quickly.</a:t>
                      </a:r>
                      <a:endParaRPr sz="1200"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b="1" dirty="0">
                          <a:solidFill>
                            <a:srgbClr val="1B1C1D"/>
                          </a:solidFill>
                        </a:rPr>
                        <a:t>Strong, Directional Ionic Forces:</a:t>
                      </a:r>
                      <a:r>
                        <a:rPr lang="en" sz="1200" dirty="0">
                          <a:solidFill>
                            <a:srgbClr val="1B1C1D"/>
                          </a:solidFill>
                        </a:rPr>
                        <a:t> The powerful, uniform electrostatic forces between the small, spherical Na+ and Cl- ions dictate a highly efficient and ordered arrangement. As the solvent leaves, the strong, predictable attraction pulls the ions instantly into a precise, repeating, three-dimensional geometry (the crystal lattice). The simple, strong nature of the ionic attraction leads to rapid, highly ordered crystallization.</a:t>
                      </a:r>
                      <a:endParaRPr sz="1200"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extLst>
                  <a:ext uri="{0D108BD9-81ED-4DB2-BD59-A6C34878D82A}">
                    <a16:rowId xmlns:a16="http://schemas.microsoft.com/office/drawing/2014/main" val="10001"/>
                  </a:ext>
                </a:extLst>
              </a:tr>
              <a:tr h="2019525">
                <a:tc>
                  <a:txBody>
                    <a:bodyPr/>
                    <a:lstStyle/>
                    <a:p>
                      <a:pPr marL="0" lvl="0" indent="0" algn="l" rtl="0">
                        <a:lnSpc>
                          <a:spcPct val="115000"/>
                        </a:lnSpc>
                        <a:spcBef>
                          <a:spcPts val="0"/>
                        </a:spcBef>
                        <a:spcAft>
                          <a:spcPts val="0"/>
                        </a:spcAft>
                        <a:buNone/>
                      </a:pPr>
                      <a:r>
                        <a:rPr lang="en" sz="1200" b="1" dirty="0">
                          <a:solidFill>
                            <a:srgbClr val="1B1C1D"/>
                          </a:solidFill>
                        </a:rPr>
                        <a:t>Sugar (Amorphous/Slow)</a:t>
                      </a:r>
                      <a:endParaRPr sz="1200" b="1"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dirty="0">
                          <a:solidFill>
                            <a:srgbClr val="1B1C1D"/>
                          </a:solidFill>
                        </a:rPr>
                        <a:t>Often forms a glass-like or waxy solid (amorphous) that lacks defined crystal faces in a short timeframe.</a:t>
                      </a:r>
                      <a:endParaRPr sz="1200"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b="1" dirty="0">
                          <a:solidFill>
                            <a:srgbClr val="1B1C1D"/>
                          </a:solidFill>
                        </a:rPr>
                        <a:t>Weak, Complex Intermolecular Forces:</a:t>
                      </a:r>
                      <a:r>
                        <a:rPr lang="en" sz="1200" dirty="0">
                          <a:solidFill>
                            <a:srgbClr val="1B1C1D"/>
                          </a:solidFill>
                        </a:rPr>
                        <a:t> Sugar molecules are large, complex, and asymmetrical. They are held together by weaker, less directional </a:t>
                      </a:r>
                      <a:r>
                        <a:rPr lang="en" sz="1200" b="1" dirty="0">
                          <a:solidFill>
                            <a:srgbClr val="1B1C1D"/>
                          </a:solidFill>
                        </a:rPr>
                        <a:t>intermolecular forces</a:t>
                      </a:r>
                      <a:r>
                        <a:rPr lang="en" sz="1200" dirty="0">
                          <a:solidFill>
                            <a:srgbClr val="1B1C1D"/>
                          </a:solidFill>
                        </a:rPr>
                        <a:t>. While these forces can eventually organize the molecules, the complexity of the molecular shape and the relative weakness of the forces make the self-assembly process slow and chaotic. Without precise, strong organizing forces, the structure often solidifies quickly into a disordered, non-crystalline (amorphous) state, like glass.</a:t>
                      </a:r>
                      <a:endParaRPr sz="1200" dirty="0">
                        <a:solidFill>
                          <a:srgbClr val="1B1C1D"/>
                        </a:solidFill>
                      </a:endParaRPr>
                    </a:p>
                  </a:txBody>
                  <a:tcPr marL="114300" marR="114300" marT="76200" marB="76200">
                    <a:lnL w="9525" cap="flat" cmpd="sng">
                      <a:solidFill>
                        <a:srgbClr val="1B1C1D"/>
                      </a:solidFill>
                      <a:prstDash val="solid"/>
                      <a:round/>
                      <a:headEnd type="none" w="sm" len="sm"/>
                      <a:tailEnd type="none" w="sm" len="sm"/>
                    </a:lnL>
                    <a:lnR w="9525" cap="flat" cmpd="sng">
                      <a:solidFill>
                        <a:srgbClr val="1B1C1D"/>
                      </a:solidFill>
                      <a:prstDash val="solid"/>
                      <a:round/>
                      <a:headEnd type="none" w="sm" len="sm"/>
                      <a:tailEnd type="none" w="sm" len="sm"/>
                    </a:lnR>
                    <a:lnT w="9525" cap="flat" cmpd="sng">
                      <a:solidFill>
                        <a:srgbClr val="1B1C1D"/>
                      </a:solidFill>
                      <a:prstDash val="solid"/>
                      <a:round/>
                      <a:headEnd type="none" w="sm" len="sm"/>
                      <a:tailEnd type="none" w="sm" len="sm"/>
                    </a:lnT>
                    <a:lnB w="9525" cap="flat" cmpd="sng">
                      <a:solidFill>
                        <a:srgbClr val="1B1C1D"/>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1290</Words>
  <Application>Microsoft Office PowerPoint</Application>
  <PresentationFormat>On-screen Show (16:9)</PresentationFormat>
  <Paragraphs>213</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Oswald</vt:lpstr>
      <vt:lpstr>Muli</vt:lpstr>
      <vt:lpstr>Simple Light</vt:lpstr>
      <vt:lpstr>PowerPoint Presentation</vt:lpstr>
      <vt:lpstr>PowerPoint Presentation</vt:lpstr>
      <vt:lpstr>How to Print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Michelle Hudson</cp:lastModifiedBy>
  <cp:revision>13</cp:revision>
  <dcterms:modified xsi:type="dcterms:W3CDTF">2026-03-02T22:30:13Z</dcterms:modified>
</cp:coreProperties>
</file>