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7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5DB26A-387A-4A8A-A8A4-FFC7E3A0D2B4}" v="1" dt="2026-01-23T23:25:58.391"/>
  </p1510:revLst>
</p1510:revInfo>
</file>

<file path=ppt/tableStyles.xml><?xml version="1.0" encoding="utf-8"?>
<a:tblStyleLst xmlns:a="http://schemas.openxmlformats.org/drawingml/2006/main" def="{F722B539-B68F-415D-9EA3-63C94469673C}">
  <a:tblStyle styleId="{F722B539-B68F-415D-9EA3-63C94469673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283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elle Hudson" userId="20193871399_tp_box_2" providerId="OAuth2" clId="{6FB3403A-7E74-4A97-AF60-ADC2623B4E69}"/>
    <pc:docChg chg="addSld modSld">
      <pc:chgData name="Michelle Hudson" userId="20193871399_tp_box_2" providerId="OAuth2" clId="{6FB3403A-7E74-4A97-AF60-ADC2623B4E69}" dt="2026-01-23T23:25:58.387" v="2"/>
      <pc:docMkLst>
        <pc:docMk/>
      </pc:docMkLst>
      <pc:sldChg chg="modSp mod">
        <pc:chgData name="Michelle Hudson" userId="20193871399_tp_box_2" providerId="OAuth2" clId="{6FB3403A-7E74-4A97-AF60-ADC2623B4E69}" dt="2026-01-23T23:24:07.402" v="1" actId="1035"/>
        <pc:sldMkLst>
          <pc:docMk/>
          <pc:sldMk cId="0" sldId="258"/>
        </pc:sldMkLst>
        <pc:picChg chg="mod">
          <ac:chgData name="Michelle Hudson" userId="20193871399_tp_box_2" providerId="OAuth2" clId="{6FB3403A-7E74-4A97-AF60-ADC2623B4E69}" dt="2026-01-23T23:24:07.402" v="1" actId="1035"/>
          <ac:picMkLst>
            <pc:docMk/>
            <pc:sldMk cId="0" sldId="258"/>
            <ac:picMk id="106" creationId="{00000000-0000-0000-0000-000000000000}"/>
          </ac:picMkLst>
        </pc:picChg>
      </pc:sldChg>
      <pc:sldChg chg="add">
        <pc:chgData name="Michelle Hudson" userId="20193871399_tp_box_2" providerId="OAuth2" clId="{6FB3403A-7E74-4A97-AF60-ADC2623B4E69}" dt="2026-01-23T23:25:58.387" v="2"/>
        <pc:sldMkLst>
          <pc:docMk/>
          <pc:sldMk cId="3494905289" sldId="26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a2d5ef801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a2d5ef8015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g3a2d5ef8015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a6ab7b4a58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a6ab7b4a58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a6ab7b4a58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a6ab7b4a58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a6ab7b4a58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a6ab7b4a58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a31539396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a315393967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g3a315393967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a315393967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a315393967_0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g3a315393967_0_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a315393967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a315393967_0_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g3a315393967_0_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a315393967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a315393967_0_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g3a315393967_0_3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a315393967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a315393967_0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g3a315393967_0_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a315393967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a315393967_0_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g3a315393967_0_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a27d962f02_0_7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a27d962f02_0_7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g3a27d962f02_0_77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a2d5ef801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a2d5ef8015_0_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g3a2d5ef8015_0_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>
            <a:off x="623400" y="2304950"/>
            <a:ext cx="17041200" cy="6832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>
              <a:spcBef>
                <a:spcPts val="640"/>
              </a:spcBef>
              <a:spcAft>
                <a:spcPts val="0"/>
              </a:spcAft>
              <a:buSzPts val="3200"/>
              <a:buChar char="•"/>
              <a:defRPr/>
            </a:lvl1pPr>
            <a:lvl2pPr marL="914400" lvl="1" indent="-406400">
              <a:spcBef>
                <a:spcPts val="560"/>
              </a:spcBef>
              <a:spcAft>
                <a:spcPts val="0"/>
              </a:spcAft>
              <a:buSzPts val="2800"/>
              <a:buChar char="–"/>
              <a:defRPr/>
            </a:lvl2pPr>
            <a:lvl3pPr marL="1371600" lvl="2" indent="-381000">
              <a:spcBef>
                <a:spcPts val="480"/>
              </a:spcBef>
              <a:spcAft>
                <a:spcPts val="0"/>
              </a:spcAft>
              <a:buSzPts val="2400"/>
              <a:buChar char="•"/>
              <a:defRPr/>
            </a:lvl3pPr>
            <a:lvl4pPr marL="1828800" lvl="3" indent="-355600">
              <a:spcBef>
                <a:spcPts val="400"/>
              </a:spcBef>
              <a:spcAft>
                <a:spcPts val="0"/>
              </a:spcAft>
              <a:buSzPts val="2000"/>
              <a:buChar char="–"/>
              <a:defRPr/>
            </a:lvl4pPr>
            <a:lvl5pPr marL="2286000" lvl="4" indent="-355600">
              <a:spcBef>
                <a:spcPts val="400"/>
              </a:spcBef>
              <a:spcAft>
                <a:spcPts val="0"/>
              </a:spcAft>
              <a:buSzPts val="2000"/>
              <a:buChar char="»"/>
              <a:defRPr/>
            </a:lvl5pPr>
            <a:lvl6pPr marL="2743200" lvl="5" indent="-35560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6pPr>
            <a:lvl7pPr marL="3200400" lvl="6" indent="-35560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7pPr>
            <a:lvl8pPr marL="3657600" lvl="7" indent="-35560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8pPr>
            <a:lvl9pPr marL="4114800" lvl="8" indent="-355600"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creativecommons.org/licenses/by-nc-sa/4.0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hyperlink" Target="https://3drst.byu.ed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4" title="naclcho.png"/>
          <p:cNvPicPr preferRelativeResize="0"/>
          <p:nvPr/>
        </p:nvPicPr>
        <p:blipFill rotWithShape="1">
          <a:blip r:embed="rId3">
            <a:alphaModFix/>
          </a:blip>
          <a:srcRect t="24939" b="11228"/>
          <a:stretch/>
        </p:blipFill>
        <p:spPr>
          <a:xfrm>
            <a:off x="727350" y="295250"/>
            <a:ext cx="16428274" cy="593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89950" y="0"/>
            <a:ext cx="10225271" cy="1028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" y="304800"/>
            <a:ext cx="17294341" cy="967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" y="304800"/>
            <a:ext cx="17678403" cy="96588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D16D721-C087-6883-E4AC-D1C61C1A44CE}"/>
              </a:ext>
            </a:extLst>
          </p:cNvPr>
          <p:cNvGrpSpPr/>
          <p:nvPr/>
        </p:nvGrpSpPr>
        <p:grpSpPr>
          <a:xfrm>
            <a:off x="5517566" y="7616616"/>
            <a:ext cx="7252871" cy="666390"/>
            <a:chOff x="671219" y="4716141"/>
            <a:chExt cx="4750382" cy="444884"/>
          </a:xfrm>
        </p:grpSpPr>
        <p:sp>
          <p:nvSpPr>
            <p:cNvPr id="7" name="Text Box 2">
              <a:extLst>
                <a:ext uri="{FF2B5EF4-FFF2-40B4-BE49-F238E27FC236}">
                  <a16:creationId xmlns:a16="http://schemas.microsoft.com/office/drawing/2014/main" id="{CC5A7BBD-7EF7-387F-70A5-F004F7D916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1219" y="4716141"/>
              <a:ext cx="4750382" cy="19973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87440" tIns="43719" rIns="87440" bIns="43719" anchor="t" anchorCtr="0">
              <a:spAutoFit/>
            </a:bodyPr>
            <a:lstStyle/>
            <a:p>
              <a:pPr algn="ctr">
                <a:lnSpc>
                  <a:spcPct val="107000"/>
                </a:lnSpc>
              </a:pPr>
              <a:r>
                <a:rPr lang="en-US" sz="134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3D-RST is supported by the NSF under grant number #DRL-2101383</a:t>
              </a:r>
            </a:p>
          </p:txBody>
        </p:sp>
        <p:pic>
          <p:nvPicPr>
            <p:cNvPr id="6" name="Picture 5" descr="A picture containing text, clipart&#10;&#10;Description automatically generated">
              <a:hlinkClick r:id="rId2"/>
              <a:extLst>
                <a:ext uri="{FF2B5EF4-FFF2-40B4-BE49-F238E27FC236}">
                  <a16:creationId xmlns:a16="http://schemas.microsoft.com/office/drawing/2014/main" id="{3E40D356-E546-DB4B-FCD0-FC399D190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4395" y="4928615"/>
              <a:ext cx="664029" cy="232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9" name="Picture 18" descr="Logo&#10;&#10;Description automatically generated">
            <a:hlinkClick r:id="rId4"/>
            <a:extLst>
              <a:ext uri="{FF2B5EF4-FFF2-40B4-BE49-F238E27FC236}">
                <a16:creationId xmlns:a16="http://schemas.microsoft.com/office/drawing/2014/main" id="{5B3888CB-E9F6-2E0A-8627-3AABF23BEB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5019" y="1864519"/>
            <a:ext cx="6557963" cy="6557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905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950" y="828775"/>
            <a:ext cx="17774249" cy="9222299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5"/>
          <p:cNvSpPr txBox="1"/>
          <p:nvPr/>
        </p:nvSpPr>
        <p:spPr>
          <a:xfrm>
            <a:off x="2674000" y="78650"/>
            <a:ext cx="9154500" cy="16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 b="1">
                <a:solidFill>
                  <a:srgbClr val="1C4587"/>
                </a:solidFill>
                <a:latin typeface="Muli"/>
                <a:ea typeface="Muli"/>
                <a:cs typeface="Muli"/>
                <a:sym typeface="Muli"/>
              </a:rPr>
              <a:t>Conductivity Results and Meaning</a:t>
            </a:r>
            <a:endParaRPr sz="3900" b="1">
              <a:solidFill>
                <a:srgbClr val="1C4587"/>
              </a:solidFill>
              <a:latin typeface="Muli"/>
              <a:ea typeface="Muli"/>
              <a:cs typeface="Muli"/>
              <a:sym typeface="Mul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3825" y="2385975"/>
            <a:ext cx="17980350" cy="678425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6"/>
          <p:cNvSpPr txBox="1"/>
          <p:nvPr/>
        </p:nvSpPr>
        <p:spPr>
          <a:xfrm>
            <a:off x="377500" y="424700"/>
            <a:ext cx="9154500" cy="16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 b="1">
                <a:solidFill>
                  <a:srgbClr val="1C4587"/>
                </a:solidFill>
                <a:latin typeface="Muli"/>
                <a:ea typeface="Muli"/>
                <a:cs typeface="Muli"/>
                <a:sym typeface="Muli"/>
              </a:rPr>
              <a:t>Solubility Results and Meaning</a:t>
            </a:r>
            <a:endParaRPr sz="3900" b="1">
              <a:solidFill>
                <a:srgbClr val="1C4587"/>
              </a:solidFill>
              <a:latin typeface="Muli"/>
              <a:ea typeface="Muli"/>
              <a:cs typeface="Muli"/>
              <a:sym typeface="Mul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7"/>
          <p:cNvSpPr txBox="1"/>
          <p:nvPr/>
        </p:nvSpPr>
        <p:spPr>
          <a:xfrm>
            <a:off x="377500" y="424700"/>
            <a:ext cx="9154500" cy="16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 b="1">
                <a:solidFill>
                  <a:srgbClr val="1C4587"/>
                </a:solidFill>
                <a:latin typeface="Muli"/>
                <a:ea typeface="Muli"/>
                <a:cs typeface="Muli"/>
                <a:sym typeface="Muli"/>
              </a:rPr>
              <a:t>Melting Point Results and Meaning</a:t>
            </a:r>
            <a:endParaRPr sz="3900" b="1">
              <a:solidFill>
                <a:srgbClr val="1C4587"/>
              </a:solidFill>
              <a:latin typeface="Muli"/>
              <a:ea typeface="Muli"/>
              <a:cs typeface="Muli"/>
              <a:sym typeface="Muli"/>
            </a:endParaRPr>
          </a:p>
        </p:txBody>
      </p:sp>
      <p:pic>
        <p:nvPicPr>
          <p:cNvPr id="114" name="Google Shape;114;p17"/>
          <p:cNvPicPr preferRelativeResize="0"/>
          <p:nvPr/>
        </p:nvPicPr>
        <p:blipFill rotWithShape="1">
          <a:blip r:embed="rId3">
            <a:alphaModFix/>
          </a:blip>
          <a:srcRect l="12770" b="13562"/>
          <a:stretch/>
        </p:blipFill>
        <p:spPr>
          <a:xfrm>
            <a:off x="233425" y="1777525"/>
            <a:ext cx="18407276" cy="7534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8"/>
          <p:cNvSpPr txBox="1"/>
          <p:nvPr/>
        </p:nvSpPr>
        <p:spPr>
          <a:xfrm>
            <a:off x="377500" y="424700"/>
            <a:ext cx="9154500" cy="16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 b="1">
                <a:solidFill>
                  <a:srgbClr val="1C4587"/>
                </a:solidFill>
                <a:latin typeface="Muli"/>
                <a:ea typeface="Muli"/>
                <a:cs typeface="Muli"/>
                <a:sym typeface="Muli"/>
              </a:rPr>
              <a:t>Boiling Point Results and Meaning</a:t>
            </a:r>
            <a:endParaRPr sz="3900" b="1">
              <a:solidFill>
                <a:srgbClr val="1C4587"/>
              </a:solidFill>
              <a:latin typeface="Muli"/>
              <a:ea typeface="Muli"/>
              <a:cs typeface="Muli"/>
              <a:sym typeface="Muli"/>
            </a:endParaRPr>
          </a:p>
        </p:txBody>
      </p:sp>
      <p:pic>
        <p:nvPicPr>
          <p:cNvPr id="121" name="Google Shape;12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244500"/>
            <a:ext cx="17218425" cy="7900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9275" y="1018725"/>
            <a:ext cx="17223874" cy="9268275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9"/>
          <p:cNvSpPr txBox="1"/>
          <p:nvPr/>
        </p:nvSpPr>
        <p:spPr>
          <a:xfrm>
            <a:off x="377500" y="188775"/>
            <a:ext cx="9154500" cy="16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 b="1">
                <a:solidFill>
                  <a:srgbClr val="1C4587"/>
                </a:solidFill>
                <a:latin typeface="Muli"/>
                <a:ea typeface="Muli"/>
                <a:cs typeface="Muli"/>
                <a:sym typeface="Muli"/>
              </a:rPr>
              <a:t>Brittleness Results and Meaning</a:t>
            </a:r>
            <a:endParaRPr sz="3900" b="1">
              <a:solidFill>
                <a:srgbClr val="1C4587"/>
              </a:solidFill>
              <a:latin typeface="Muli"/>
              <a:ea typeface="Muli"/>
              <a:cs typeface="Muli"/>
              <a:sym typeface="Mul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8850" y="1321275"/>
            <a:ext cx="17097826" cy="8965725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0"/>
          <p:cNvSpPr txBox="1"/>
          <p:nvPr/>
        </p:nvSpPr>
        <p:spPr>
          <a:xfrm>
            <a:off x="377500" y="424700"/>
            <a:ext cx="9154500" cy="16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900" b="1">
                <a:solidFill>
                  <a:srgbClr val="1C4587"/>
                </a:solidFill>
                <a:latin typeface="Muli"/>
                <a:ea typeface="Muli"/>
                <a:cs typeface="Muli"/>
                <a:sym typeface="Muli"/>
              </a:rPr>
              <a:t>Crystallization Results and Meaning</a:t>
            </a:r>
            <a:endParaRPr sz="3900" b="1">
              <a:solidFill>
                <a:srgbClr val="1C4587"/>
              </a:solidFill>
              <a:latin typeface="Muli"/>
              <a:ea typeface="Muli"/>
              <a:cs typeface="Muli"/>
              <a:sym typeface="Mul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1" name="Google Shape;141;p21"/>
          <p:cNvGraphicFramePr/>
          <p:nvPr/>
        </p:nvGraphicFramePr>
        <p:xfrm>
          <a:off x="215000" y="312350"/>
          <a:ext cx="17870500" cy="9809050"/>
        </p:xfrm>
        <a:graphic>
          <a:graphicData uri="http://schemas.openxmlformats.org/drawingml/2006/table">
            <a:tbl>
              <a:tblPr>
                <a:noFill/>
                <a:tableStyleId>{F722B539-B68F-415D-9EA3-63C94469673C}</a:tableStyleId>
              </a:tblPr>
              <a:tblGrid>
                <a:gridCol w="4467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67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67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676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82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269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2" name="Google Shape;142;p21"/>
          <p:cNvSpPr txBox="1"/>
          <p:nvPr/>
        </p:nvSpPr>
        <p:spPr>
          <a:xfrm>
            <a:off x="386175" y="312350"/>
            <a:ext cx="4000200" cy="6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Solubility Tests</a:t>
            </a:r>
            <a:endParaRPr sz="3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21"/>
          <p:cNvSpPr txBox="1"/>
          <p:nvPr/>
        </p:nvSpPr>
        <p:spPr>
          <a:xfrm>
            <a:off x="348675" y="1320100"/>
            <a:ext cx="4075200" cy="83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Observe- 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Electrical Forces</a:t>
            </a:r>
            <a:endParaRPr sz="3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Solubility occurs when attractions between solvent particles and solute particles are stronger than the attractions holding the solute (salt/sugar) particles 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together.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Soluble</a:t>
            </a: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substance is attracted by electrical forces to the liquid more than itself.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21"/>
          <p:cNvSpPr txBox="1"/>
          <p:nvPr/>
        </p:nvSpPr>
        <p:spPr>
          <a:xfrm>
            <a:off x="4876200" y="389750"/>
            <a:ext cx="4000200" cy="6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Conductivity Tests</a:t>
            </a:r>
            <a:endParaRPr sz="3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21"/>
          <p:cNvSpPr txBox="1"/>
          <p:nvPr/>
        </p:nvSpPr>
        <p:spPr>
          <a:xfrm>
            <a:off x="4838700" y="1320100"/>
            <a:ext cx="4075200" cy="787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Observe- 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Electrical Forces</a:t>
            </a:r>
            <a:endParaRPr sz="3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Detects presences of mobile charged particles like “+” or “-” .  If there is a current then we know the molecule/compound has either broken down to an atomic level and now is charged or has a charged end. 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Conducts</a:t>
            </a: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substance is held by </a:t>
            </a:r>
            <a:r>
              <a:rPr lang="en-US" sz="3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Strong </a:t>
            </a: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electrostatic forces. 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21"/>
          <p:cNvSpPr txBox="1"/>
          <p:nvPr/>
        </p:nvSpPr>
        <p:spPr>
          <a:xfrm>
            <a:off x="9366225" y="389750"/>
            <a:ext cx="4000200" cy="6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Melting Point</a:t>
            </a:r>
            <a:endParaRPr sz="3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21"/>
          <p:cNvSpPr txBox="1"/>
          <p:nvPr/>
        </p:nvSpPr>
        <p:spPr>
          <a:xfrm>
            <a:off x="9328725" y="1320100"/>
            <a:ext cx="4075200" cy="79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Observe- 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Electrical Forces</a:t>
            </a:r>
            <a:endParaRPr sz="3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Melting is the process of transitioning a substance from a rigid solid phase to a fluid liquid phase. For this to occur, enough thermal energy must be added to overcome the attractive forces holding the particles in their fixed positions.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Melts fast</a:t>
            </a: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en-US" sz="3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Weak </a:t>
            </a: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intermolecular forces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21"/>
          <p:cNvSpPr txBox="1"/>
          <p:nvPr/>
        </p:nvSpPr>
        <p:spPr>
          <a:xfrm>
            <a:off x="13768725" y="389750"/>
            <a:ext cx="4000200" cy="6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Bulk Structures</a:t>
            </a:r>
            <a:endParaRPr sz="3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21"/>
          <p:cNvSpPr txBox="1"/>
          <p:nvPr/>
        </p:nvSpPr>
        <p:spPr>
          <a:xfrm>
            <a:off x="13731225" y="1320100"/>
            <a:ext cx="4075200" cy="81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Observe- 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Electrical Forces</a:t>
            </a:r>
            <a:endParaRPr sz="3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Breaking (brittleness) or Crystallizing both show how eager the substance is to break or reform.  If it crystallizes in uniform repeating patterns it shows </a:t>
            </a:r>
            <a:r>
              <a:rPr lang="en-US" sz="3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strong</a:t>
            </a: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forces. If it breaks easy and takes longer to reform it shows </a:t>
            </a:r>
            <a:r>
              <a:rPr lang="en-US" sz="3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weaker </a:t>
            </a: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intermolecular forces. 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22" title="Infographic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0800" y="-108275"/>
            <a:ext cx="8943600" cy="1107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2" title="saltvssugar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907225" y="-519050"/>
            <a:ext cx="8025075" cy="1132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249</Words>
  <Application>Microsoft Office PowerPoint</Application>
  <PresentationFormat>Custom</PresentationFormat>
  <Paragraphs>42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Muli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Michelle Hudson</cp:lastModifiedBy>
  <cp:revision>1</cp:revision>
  <dcterms:modified xsi:type="dcterms:W3CDTF">2026-01-23T23:26:01Z</dcterms:modified>
</cp:coreProperties>
</file>