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Lst>
  <p:sldSz cx="9144000" cy="5143500" type="screen16x9"/>
  <p:notesSz cx="6858000" cy="9144000"/>
  <p:embeddedFontLst>
    <p:embeddedFont>
      <p:font typeface="Amethysta" panose="020B0604020202020204" charset="0"/>
      <p:regular r:id="rId26"/>
    </p:embeddedFont>
    <p:embeddedFont>
      <p:font typeface="Century Gothic" panose="020B0502020202020204" pitchFamily="34" charset="0"/>
      <p:regular r:id="rId27"/>
      <p:bold r:id="rId28"/>
      <p:italic r:id="rId29"/>
      <p:boldItalic r:id="rId30"/>
    </p:embeddedFont>
    <p:embeddedFont>
      <p:font typeface="Pacifico" panose="00000500000000000000" pitchFamily="2" charset="0"/>
      <p:regular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33FF98-8AAA-4B9D-B81D-F5962B440C66}" v="9" dt="2025-07-07T21:54:37.837"/>
  </p1510:revLst>
</p1510:revInfo>
</file>

<file path=ppt/tableStyles.xml><?xml version="1.0" encoding="utf-8"?>
<a:tblStyleLst xmlns:a="http://schemas.openxmlformats.org/drawingml/2006/main" def="{CB60678D-5360-4DD8-BF1D-F54DBEF76F03}">
  <a:tblStyle styleId="{CB60678D-5360-4DD8-BF1D-F54DBEF76F03}"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DFD"/>
          </a:solidFill>
        </a:fill>
      </a:tcStyle>
    </a:wholeTbl>
    <a:band1H>
      <a:tcTxStyle/>
      <a:tcStyle>
        <a:tcBdr/>
        <a:fill>
          <a:solidFill>
            <a:srgbClr val="CDD8FB"/>
          </a:solidFill>
        </a:fill>
      </a:tcStyle>
    </a:band1H>
    <a:band2H>
      <a:tcTxStyle/>
      <a:tcStyle>
        <a:tcBdr/>
      </a:tcStyle>
    </a:band2H>
    <a:band1V>
      <a:tcTxStyle/>
      <a:tcStyle>
        <a:tcBdr/>
        <a:fill>
          <a:solidFill>
            <a:srgbClr val="CDD8FB"/>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94" d="100"/>
          <a:sy n="194" d="100"/>
        </p:scale>
        <p:origin x="306" y="13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Castellon" userId="xUd6+ExYTON0QJBbRhUueBy2+RKUp8wZoRJ8XEUZx64=" providerId="None" clId="Web-{C756B433-2868-47F2-B8E8-E1655129D1C6}"/>
    <pc:docChg chg="addSld delSld modSld">
      <pc:chgData name="Julie Castellon" userId="xUd6+ExYTON0QJBbRhUueBy2+RKUp8wZoRJ8XEUZx64=" providerId="None" clId="Web-{C756B433-2868-47F2-B8E8-E1655129D1C6}" dt="2025-04-11T15:24:39.916" v="4"/>
      <pc:docMkLst>
        <pc:docMk/>
      </pc:docMkLst>
      <pc:sldChg chg="delSp new del">
        <pc:chgData name="Julie Castellon" userId="xUd6+ExYTON0QJBbRhUueBy2+RKUp8wZoRJ8XEUZx64=" providerId="None" clId="Web-{C756B433-2868-47F2-B8E8-E1655129D1C6}" dt="2025-04-11T15:24:39.916" v="4"/>
        <pc:sldMkLst>
          <pc:docMk/>
          <pc:sldMk cId="3907831830" sldId="278"/>
        </pc:sldMkLst>
      </pc:sldChg>
      <pc:sldChg chg="add">
        <pc:chgData name="Julie Castellon" userId="xUd6+ExYTON0QJBbRhUueBy2+RKUp8wZoRJ8XEUZx64=" providerId="None" clId="Web-{C756B433-2868-47F2-B8E8-E1655129D1C6}" dt="2025-04-11T15:24:35.963" v="3"/>
        <pc:sldMkLst>
          <pc:docMk/>
          <pc:sldMk cId="3158123192" sldId="279"/>
        </pc:sldMkLst>
      </pc:sldChg>
    </pc:docChg>
  </pc:docChgLst>
  <pc:docChgLst>
    <pc:chgData name="Julie Castellon" userId="xUd6+ExYTON0QJBbRhUueBy2+RKUp8wZoRJ8XEUZx64=" providerId="None" clId="Web-{7B18B4BD-9037-467B-80B8-0FBAB755138F}"/>
    <pc:docChg chg="modSld">
      <pc:chgData name="Julie Castellon" userId="xUd6+ExYTON0QJBbRhUueBy2+RKUp8wZoRJ8XEUZx64=" providerId="None" clId="Web-{7B18B4BD-9037-467B-80B8-0FBAB755138F}" dt="2025-04-09T00:40:48.231" v="17"/>
      <pc:docMkLst>
        <pc:docMk/>
      </pc:docMkLst>
      <pc:sldChg chg="modSp">
        <pc:chgData name="Julie Castellon" userId="xUd6+ExYTON0QJBbRhUueBy2+RKUp8wZoRJ8XEUZx64=" providerId="None" clId="Web-{7B18B4BD-9037-467B-80B8-0FBAB755138F}" dt="2025-04-09T00:40:19.606" v="16" actId="14100"/>
        <pc:sldMkLst>
          <pc:docMk/>
          <pc:sldMk cId="0" sldId="260"/>
        </pc:sldMkLst>
        <pc:spChg chg="mod">
          <ac:chgData name="Julie Castellon" userId="xUd6+ExYTON0QJBbRhUueBy2+RKUp8wZoRJ8XEUZx64=" providerId="None" clId="Web-{7B18B4BD-9037-467B-80B8-0FBAB755138F}" dt="2025-04-09T00:40:19.606" v="16" actId="14100"/>
          <ac:spMkLst>
            <pc:docMk/>
            <pc:sldMk cId="0" sldId="260"/>
            <ac:spMk id="86" creationId="{00000000-0000-0000-0000-000000000000}"/>
          </ac:spMkLst>
        </pc:spChg>
      </pc:sldChg>
      <pc:sldChg chg="delSp">
        <pc:chgData name="Julie Castellon" userId="xUd6+ExYTON0QJBbRhUueBy2+RKUp8wZoRJ8XEUZx64=" providerId="None" clId="Web-{7B18B4BD-9037-467B-80B8-0FBAB755138F}" dt="2025-04-09T00:40:48.231" v="17"/>
        <pc:sldMkLst>
          <pc:docMk/>
          <pc:sldMk cId="0" sldId="263"/>
        </pc:sldMkLst>
      </pc:sldChg>
    </pc:docChg>
  </pc:docChgLst>
  <pc:docChgLst>
    <pc:chgData name="Jami Slack" userId="c1VpkF7YlkSz9nMuWpVw0DEa7RhJxFoxDl6GQGXxPcc=" providerId="None" clId="Web-{3EBDB7C2-1309-425C-B834-66C3328678A1}"/>
    <pc:docChg chg="modSld">
      <pc:chgData name="Jami Slack" userId="c1VpkF7YlkSz9nMuWpVw0DEa7RhJxFoxDl6GQGXxPcc=" providerId="None" clId="Web-{3EBDB7C2-1309-425C-B834-66C3328678A1}" dt="2025-04-09T00:42:05.120" v="27" actId="1076"/>
      <pc:docMkLst>
        <pc:docMk/>
      </pc:docMkLst>
      <pc:sldChg chg="modSp">
        <pc:chgData name="Jami Slack" userId="c1VpkF7YlkSz9nMuWpVw0DEa7RhJxFoxDl6GQGXxPcc=" providerId="None" clId="Web-{3EBDB7C2-1309-425C-B834-66C3328678A1}" dt="2025-04-09T00:38:31.198" v="11" actId="1076"/>
        <pc:sldMkLst>
          <pc:docMk/>
          <pc:sldMk cId="0" sldId="268"/>
        </pc:sldMkLst>
        <pc:spChg chg="mod">
          <ac:chgData name="Jami Slack" userId="c1VpkF7YlkSz9nMuWpVw0DEa7RhJxFoxDl6GQGXxPcc=" providerId="None" clId="Web-{3EBDB7C2-1309-425C-B834-66C3328678A1}" dt="2025-04-09T00:35:59.026" v="4" actId="14100"/>
          <ac:spMkLst>
            <pc:docMk/>
            <pc:sldMk cId="0" sldId="268"/>
            <ac:spMk id="147" creationId="{00000000-0000-0000-0000-000000000000}"/>
          </ac:spMkLst>
        </pc:spChg>
        <pc:spChg chg="mod">
          <ac:chgData name="Jami Slack" userId="c1VpkF7YlkSz9nMuWpVw0DEa7RhJxFoxDl6GQGXxPcc=" providerId="None" clId="Web-{3EBDB7C2-1309-425C-B834-66C3328678A1}" dt="2025-04-09T00:38:26.245" v="10" actId="14100"/>
          <ac:spMkLst>
            <pc:docMk/>
            <pc:sldMk cId="0" sldId="268"/>
            <ac:spMk id="148" creationId="{00000000-0000-0000-0000-000000000000}"/>
          </ac:spMkLst>
        </pc:spChg>
        <pc:picChg chg="mod">
          <ac:chgData name="Jami Slack" userId="c1VpkF7YlkSz9nMuWpVw0DEa7RhJxFoxDl6GQGXxPcc=" providerId="None" clId="Web-{3EBDB7C2-1309-425C-B834-66C3328678A1}" dt="2025-04-09T00:38:31.198" v="11" actId="1076"/>
          <ac:picMkLst>
            <pc:docMk/>
            <pc:sldMk cId="0" sldId="268"/>
            <ac:picMk id="149" creationId="{00000000-0000-0000-0000-000000000000}"/>
          </ac:picMkLst>
        </pc:picChg>
      </pc:sldChg>
      <pc:sldChg chg="addSp modSp">
        <pc:chgData name="Jami Slack" userId="c1VpkF7YlkSz9nMuWpVw0DEa7RhJxFoxDl6GQGXxPcc=" providerId="None" clId="Web-{3EBDB7C2-1309-425C-B834-66C3328678A1}" dt="2025-04-09T00:42:05.120" v="27" actId="1076"/>
        <pc:sldMkLst>
          <pc:docMk/>
          <pc:sldMk cId="0" sldId="270"/>
        </pc:sldMkLst>
        <pc:spChg chg="add mod">
          <ac:chgData name="Jami Slack" userId="c1VpkF7YlkSz9nMuWpVw0DEa7RhJxFoxDl6GQGXxPcc=" providerId="None" clId="Web-{3EBDB7C2-1309-425C-B834-66C3328678A1}" dt="2025-04-09T00:42:05.120" v="27" actId="1076"/>
          <ac:spMkLst>
            <pc:docMk/>
            <pc:sldMk cId="0" sldId="270"/>
            <ac:spMk id="2" creationId="{63207F9A-94EB-FC9E-DC91-B4219C5FDC30}"/>
          </ac:spMkLst>
        </pc:spChg>
        <pc:picChg chg="mod">
          <ac:chgData name="Jami Slack" userId="c1VpkF7YlkSz9nMuWpVw0DEa7RhJxFoxDl6GQGXxPcc=" providerId="None" clId="Web-{3EBDB7C2-1309-425C-B834-66C3328678A1}" dt="2025-04-09T00:40:50.448" v="17" actId="1076"/>
          <ac:picMkLst>
            <pc:docMk/>
            <pc:sldMk cId="0" sldId="270"/>
            <ac:picMk id="163" creationId="{00000000-0000-0000-0000-000000000000}"/>
          </ac:picMkLst>
        </pc:picChg>
      </pc:sldChg>
      <pc:sldChg chg="modSp">
        <pc:chgData name="Jami Slack" userId="c1VpkF7YlkSz9nMuWpVw0DEa7RhJxFoxDl6GQGXxPcc=" providerId="None" clId="Web-{3EBDB7C2-1309-425C-B834-66C3328678A1}" dt="2025-04-09T00:40:06.917" v="15" actId="20577"/>
        <pc:sldMkLst>
          <pc:docMk/>
          <pc:sldMk cId="0" sldId="272"/>
        </pc:sldMkLst>
        <pc:spChg chg="mod">
          <ac:chgData name="Jami Slack" userId="c1VpkF7YlkSz9nMuWpVw0DEa7RhJxFoxDl6GQGXxPcc=" providerId="None" clId="Web-{3EBDB7C2-1309-425C-B834-66C3328678A1}" dt="2025-04-09T00:40:06.917" v="15" actId="20577"/>
          <ac:spMkLst>
            <pc:docMk/>
            <pc:sldMk cId="0" sldId="272"/>
            <ac:spMk id="175" creationId="{00000000-0000-0000-0000-000000000000}"/>
          </ac:spMkLst>
        </pc:spChg>
      </pc:sldChg>
    </pc:docChg>
  </pc:docChgLst>
  <pc:docChgLst>
    <pc:chgData name="Jami Slack" userId="c1VpkF7YlkSz9nMuWpVw0DEa7RhJxFoxDl6GQGXxPcc=" providerId="None" clId="Web-{C01CC238-326E-479F-AB56-3B895E151B54}"/>
    <pc:docChg chg="modSld">
      <pc:chgData name="Jami Slack" userId="c1VpkF7YlkSz9nMuWpVw0DEa7RhJxFoxDl6GQGXxPcc=" providerId="None" clId="Web-{C01CC238-326E-479F-AB56-3B895E151B54}" dt="2025-04-11T16:01:55.164" v="27" actId="1076"/>
      <pc:docMkLst>
        <pc:docMk/>
      </pc:docMkLst>
      <pc:sldChg chg="modSp">
        <pc:chgData name="Jami Slack" userId="c1VpkF7YlkSz9nMuWpVw0DEa7RhJxFoxDl6GQGXxPcc=" providerId="None" clId="Web-{C01CC238-326E-479F-AB56-3B895E151B54}" dt="2025-04-11T15:56:46.741" v="0"/>
        <pc:sldMkLst>
          <pc:docMk/>
          <pc:sldMk cId="0" sldId="276"/>
        </pc:sldMkLst>
        <pc:picChg chg="mod">
          <ac:chgData name="Jami Slack" userId="c1VpkF7YlkSz9nMuWpVw0DEa7RhJxFoxDl6GQGXxPcc=" providerId="None" clId="Web-{C01CC238-326E-479F-AB56-3B895E151B54}" dt="2025-04-11T15:56:46.741" v="0"/>
          <ac:picMkLst>
            <pc:docMk/>
            <pc:sldMk cId="0" sldId="276"/>
            <ac:picMk id="209" creationId="{00000000-0000-0000-0000-000000000000}"/>
          </ac:picMkLst>
        </pc:picChg>
      </pc:sldChg>
      <pc:sldChg chg="modSp">
        <pc:chgData name="Jami Slack" userId="c1VpkF7YlkSz9nMuWpVw0DEa7RhJxFoxDl6GQGXxPcc=" providerId="None" clId="Web-{C01CC238-326E-479F-AB56-3B895E151B54}" dt="2025-04-11T16:01:55.164" v="27" actId="1076"/>
        <pc:sldMkLst>
          <pc:docMk/>
          <pc:sldMk cId="0" sldId="277"/>
        </pc:sldMkLst>
        <pc:spChg chg="mod">
          <ac:chgData name="Jami Slack" userId="c1VpkF7YlkSz9nMuWpVw0DEa7RhJxFoxDl6GQGXxPcc=" providerId="None" clId="Web-{C01CC238-326E-479F-AB56-3B895E151B54}" dt="2025-04-11T16:01:55.164" v="27" actId="1076"/>
          <ac:spMkLst>
            <pc:docMk/>
            <pc:sldMk cId="0" sldId="277"/>
            <ac:spMk id="214" creationId="{00000000-0000-0000-0000-000000000000}"/>
          </ac:spMkLst>
        </pc:spChg>
        <pc:spChg chg="mod">
          <ac:chgData name="Jami Slack" userId="c1VpkF7YlkSz9nMuWpVw0DEa7RhJxFoxDl6GQGXxPcc=" providerId="None" clId="Web-{C01CC238-326E-479F-AB56-3B895E151B54}" dt="2025-04-11T16:01:28.366" v="22" actId="1076"/>
          <ac:spMkLst>
            <pc:docMk/>
            <pc:sldMk cId="0" sldId="277"/>
            <ac:spMk id="215" creationId="{00000000-0000-0000-0000-000000000000}"/>
          </ac:spMkLst>
        </pc:spChg>
        <pc:spChg chg="mod">
          <ac:chgData name="Jami Slack" userId="c1VpkF7YlkSz9nMuWpVw0DEa7RhJxFoxDl6GQGXxPcc=" providerId="None" clId="Web-{C01CC238-326E-479F-AB56-3B895E151B54}" dt="2025-04-11T16:00:59.773" v="16" actId="1076"/>
          <ac:spMkLst>
            <pc:docMk/>
            <pc:sldMk cId="0" sldId="277"/>
            <ac:spMk id="220" creationId="{00000000-0000-0000-0000-000000000000}"/>
          </ac:spMkLst>
        </pc:spChg>
        <pc:picChg chg="mod modCrop">
          <ac:chgData name="Jami Slack" userId="c1VpkF7YlkSz9nMuWpVw0DEa7RhJxFoxDl6GQGXxPcc=" providerId="None" clId="Web-{C01CC238-326E-479F-AB56-3B895E151B54}" dt="2025-04-11T15:58:22.428" v="8"/>
          <ac:picMkLst>
            <pc:docMk/>
            <pc:sldMk cId="0" sldId="277"/>
            <ac:picMk id="216" creationId="{00000000-0000-0000-0000-000000000000}"/>
          </ac:picMkLst>
        </pc:picChg>
        <pc:picChg chg="mod">
          <ac:chgData name="Jami Slack" userId="c1VpkF7YlkSz9nMuWpVw0DEa7RhJxFoxDl6GQGXxPcc=" providerId="None" clId="Web-{C01CC238-326E-479F-AB56-3B895E151B54}" dt="2025-04-11T16:01:24.179" v="21" actId="1076"/>
          <ac:picMkLst>
            <pc:docMk/>
            <pc:sldMk cId="0" sldId="277"/>
            <ac:picMk id="217" creationId="{00000000-0000-0000-0000-000000000000}"/>
          </ac:picMkLst>
        </pc:picChg>
        <pc:picChg chg="mod">
          <ac:chgData name="Jami Slack" userId="c1VpkF7YlkSz9nMuWpVw0DEa7RhJxFoxDl6GQGXxPcc=" providerId="None" clId="Web-{C01CC238-326E-479F-AB56-3B895E151B54}" dt="2025-04-11T15:59:58.257" v="13" actId="1076"/>
          <ac:picMkLst>
            <pc:docMk/>
            <pc:sldMk cId="0" sldId="277"/>
            <ac:picMk id="221" creationId="{00000000-0000-0000-0000-000000000000}"/>
          </ac:picMkLst>
        </pc:picChg>
      </pc:sldChg>
    </pc:docChg>
  </pc:docChgLst>
  <pc:docChgLst>
    <pc:chgData name="Michelle Hudson" userId="20193871399_tp_box_2" providerId="OAuth2" clId="{7B33FF98-8AAA-4B9D-B81D-F5962B440C66}"/>
    <pc:docChg chg="custSel modSld">
      <pc:chgData name="Michelle Hudson" userId="20193871399_tp_box_2" providerId="OAuth2" clId="{7B33FF98-8AAA-4B9D-B81D-F5962B440C66}" dt="2025-07-07T21:55:51.431" v="84" actId="1076"/>
      <pc:docMkLst>
        <pc:docMk/>
      </pc:docMkLst>
      <pc:sldChg chg="delSp mod">
        <pc:chgData name="Michelle Hudson" userId="20193871399_tp_box_2" providerId="OAuth2" clId="{7B33FF98-8AAA-4B9D-B81D-F5962B440C66}" dt="2025-07-07T21:51:19.499" v="1" actId="478"/>
        <pc:sldMkLst>
          <pc:docMk/>
          <pc:sldMk cId="0" sldId="261"/>
        </pc:sldMkLst>
        <pc:spChg chg="del">
          <ac:chgData name="Michelle Hudson" userId="20193871399_tp_box_2" providerId="OAuth2" clId="{7B33FF98-8AAA-4B9D-B81D-F5962B440C66}" dt="2025-07-07T21:51:17.156" v="0" actId="478"/>
          <ac:spMkLst>
            <pc:docMk/>
            <pc:sldMk cId="0" sldId="261"/>
            <ac:spMk id="91" creationId="{00000000-0000-0000-0000-000000000000}"/>
          </ac:spMkLst>
        </pc:spChg>
        <pc:spChg chg="del">
          <ac:chgData name="Michelle Hudson" userId="20193871399_tp_box_2" providerId="OAuth2" clId="{7B33FF98-8AAA-4B9D-B81D-F5962B440C66}" dt="2025-07-07T21:51:19.499" v="1" actId="478"/>
          <ac:spMkLst>
            <pc:docMk/>
            <pc:sldMk cId="0" sldId="261"/>
            <ac:spMk id="92" creationId="{00000000-0000-0000-0000-000000000000}"/>
          </ac:spMkLst>
        </pc:spChg>
      </pc:sldChg>
      <pc:sldChg chg="modSp mod">
        <pc:chgData name="Michelle Hudson" userId="20193871399_tp_box_2" providerId="OAuth2" clId="{7B33FF98-8AAA-4B9D-B81D-F5962B440C66}" dt="2025-07-07T21:52:01.937" v="10" actId="20577"/>
        <pc:sldMkLst>
          <pc:docMk/>
          <pc:sldMk cId="0" sldId="262"/>
        </pc:sldMkLst>
        <pc:spChg chg="mod">
          <ac:chgData name="Michelle Hudson" userId="20193871399_tp_box_2" providerId="OAuth2" clId="{7B33FF98-8AAA-4B9D-B81D-F5962B440C66}" dt="2025-07-07T21:52:01.937" v="10" actId="20577"/>
          <ac:spMkLst>
            <pc:docMk/>
            <pc:sldMk cId="0" sldId="262"/>
            <ac:spMk id="99" creationId="{00000000-0000-0000-0000-000000000000}"/>
          </ac:spMkLst>
        </pc:spChg>
        <pc:spChg chg="mod">
          <ac:chgData name="Michelle Hudson" userId="20193871399_tp_box_2" providerId="OAuth2" clId="{7B33FF98-8AAA-4B9D-B81D-F5962B440C66}" dt="2025-07-07T21:51:42.316" v="3" actId="1076"/>
          <ac:spMkLst>
            <pc:docMk/>
            <pc:sldMk cId="0" sldId="262"/>
            <ac:spMk id="102" creationId="{00000000-0000-0000-0000-000000000000}"/>
          </ac:spMkLst>
        </pc:spChg>
      </pc:sldChg>
      <pc:sldChg chg="modSp mod">
        <pc:chgData name="Michelle Hudson" userId="20193871399_tp_box_2" providerId="OAuth2" clId="{7B33FF98-8AAA-4B9D-B81D-F5962B440C66}" dt="2025-07-07T21:52:38.420" v="19" actId="20577"/>
        <pc:sldMkLst>
          <pc:docMk/>
          <pc:sldMk cId="0" sldId="268"/>
        </pc:sldMkLst>
        <pc:spChg chg="mod">
          <ac:chgData name="Michelle Hudson" userId="20193871399_tp_box_2" providerId="OAuth2" clId="{7B33FF98-8AAA-4B9D-B81D-F5962B440C66}" dt="2025-07-07T21:52:38.420" v="19" actId="20577"/>
          <ac:spMkLst>
            <pc:docMk/>
            <pc:sldMk cId="0" sldId="268"/>
            <ac:spMk id="148" creationId="{00000000-0000-0000-0000-000000000000}"/>
          </ac:spMkLst>
        </pc:spChg>
      </pc:sldChg>
      <pc:sldChg chg="modSp mod">
        <pc:chgData name="Michelle Hudson" userId="20193871399_tp_box_2" providerId="OAuth2" clId="{7B33FF98-8AAA-4B9D-B81D-F5962B440C66}" dt="2025-07-07T21:53:12.715" v="35" actId="20577"/>
        <pc:sldMkLst>
          <pc:docMk/>
          <pc:sldMk cId="0" sldId="269"/>
        </pc:sldMkLst>
        <pc:spChg chg="mod">
          <ac:chgData name="Michelle Hudson" userId="20193871399_tp_box_2" providerId="OAuth2" clId="{7B33FF98-8AAA-4B9D-B81D-F5962B440C66}" dt="2025-07-07T21:53:12.715" v="35" actId="20577"/>
          <ac:spMkLst>
            <pc:docMk/>
            <pc:sldMk cId="0" sldId="269"/>
            <ac:spMk id="156" creationId="{00000000-0000-0000-0000-000000000000}"/>
          </ac:spMkLst>
        </pc:spChg>
      </pc:sldChg>
      <pc:sldChg chg="modSp mod">
        <pc:chgData name="Michelle Hudson" userId="20193871399_tp_box_2" providerId="OAuth2" clId="{7B33FF98-8AAA-4B9D-B81D-F5962B440C66}" dt="2025-07-07T21:54:16.977" v="60" actId="20577"/>
        <pc:sldMkLst>
          <pc:docMk/>
          <pc:sldMk cId="0" sldId="271"/>
        </pc:sldMkLst>
        <pc:spChg chg="mod">
          <ac:chgData name="Michelle Hudson" userId="20193871399_tp_box_2" providerId="OAuth2" clId="{7B33FF98-8AAA-4B9D-B81D-F5962B440C66}" dt="2025-07-07T21:54:16.977" v="60" actId="20577"/>
          <ac:spMkLst>
            <pc:docMk/>
            <pc:sldMk cId="0" sldId="271"/>
            <ac:spMk id="168" creationId="{00000000-0000-0000-0000-000000000000}"/>
          </ac:spMkLst>
        </pc:spChg>
      </pc:sldChg>
      <pc:sldChg chg="modSp mod">
        <pc:chgData name="Michelle Hudson" userId="20193871399_tp_box_2" providerId="OAuth2" clId="{7B33FF98-8AAA-4B9D-B81D-F5962B440C66}" dt="2025-07-07T21:55:00.708" v="75" actId="6549"/>
        <pc:sldMkLst>
          <pc:docMk/>
          <pc:sldMk cId="0" sldId="272"/>
        </pc:sldMkLst>
        <pc:spChg chg="mod">
          <ac:chgData name="Michelle Hudson" userId="20193871399_tp_box_2" providerId="OAuth2" clId="{7B33FF98-8AAA-4B9D-B81D-F5962B440C66}" dt="2025-07-07T21:55:00.708" v="75" actId="6549"/>
          <ac:spMkLst>
            <pc:docMk/>
            <pc:sldMk cId="0" sldId="272"/>
            <ac:spMk id="175" creationId="{00000000-0000-0000-0000-000000000000}"/>
          </ac:spMkLst>
        </pc:spChg>
      </pc:sldChg>
      <pc:sldChg chg="modSp mod">
        <pc:chgData name="Michelle Hudson" userId="20193871399_tp_box_2" providerId="OAuth2" clId="{7B33FF98-8AAA-4B9D-B81D-F5962B440C66}" dt="2025-07-07T21:55:29.566" v="82" actId="27636"/>
        <pc:sldMkLst>
          <pc:docMk/>
          <pc:sldMk cId="0" sldId="273"/>
        </pc:sldMkLst>
        <pc:spChg chg="mod">
          <ac:chgData name="Michelle Hudson" userId="20193871399_tp_box_2" providerId="OAuth2" clId="{7B33FF98-8AAA-4B9D-B81D-F5962B440C66}" dt="2025-07-07T21:55:29.566" v="82" actId="27636"/>
          <ac:spMkLst>
            <pc:docMk/>
            <pc:sldMk cId="0" sldId="273"/>
            <ac:spMk id="181" creationId="{00000000-0000-0000-0000-000000000000}"/>
          </ac:spMkLst>
        </pc:spChg>
      </pc:sldChg>
      <pc:sldChg chg="modSp mod">
        <pc:chgData name="Michelle Hudson" userId="20193871399_tp_box_2" providerId="OAuth2" clId="{7B33FF98-8AAA-4B9D-B81D-F5962B440C66}" dt="2025-07-07T21:55:51.431" v="84" actId="1076"/>
        <pc:sldMkLst>
          <pc:docMk/>
          <pc:sldMk cId="0" sldId="275"/>
        </pc:sldMkLst>
        <pc:spChg chg="mod">
          <ac:chgData name="Michelle Hudson" userId="20193871399_tp_box_2" providerId="OAuth2" clId="{7B33FF98-8AAA-4B9D-B81D-F5962B440C66}" dt="2025-07-07T21:55:51.431" v="84" actId="1076"/>
          <ac:spMkLst>
            <pc:docMk/>
            <pc:sldMk cId="0" sldId="275"/>
            <ac:spMk id="196" creationId="{00000000-0000-0000-0000-000000000000}"/>
          </ac:spMkLst>
        </pc:spChg>
        <pc:spChg chg="mod">
          <ac:chgData name="Michelle Hudson" userId="20193871399_tp_box_2" providerId="OAuth2" clId="{7B33FF98-8AAA-4B9D-B81D-F5962B440C66}" dt="2025-07-07T21:55:48.687" v="83" actId="1076"/>
          <ac:spMkLst>
            <pc:docMk/>
            <pc:sldMk cId="0" sldId="275"/>
            <ac:spMk id="19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 name="Google Shape;5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475f99c72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475f99c72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 name="Google Shape;15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This is a resource slide if necessary</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475f99c72a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3475f99c72a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475f99c72a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475f99c72a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1" name="Google Shape;17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8" name="Google Shape;17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3475f99c72a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3475f99c72a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475f99c72a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2" name="Google Shape;212;g3475f99c72a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Question on bottom could help with a discussion on being able to argue from evidence. A good example.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345ee68dfd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345ee68dfd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45ee68dfdd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45ee68dfdd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345ee68dfdd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g345ee68dfdd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Question on bottom could help with a discussion on being able to argue from evidence. A good example.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345ee68dfdd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345ee68dfd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345ee68dfd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345ee68dfd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0" name="Google Shape;50;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1" name="Google Shape;51;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Font typeface="Amethysta"/>
              <a:buNone/>
              <a:defRPr>
                <a:latin typeface="Amethysta"/>
                <a:ea typeface="Amethysta"/>
                <a:cs typeface="Amethysta"/>
                <a:sym typeface="Amethysta"/>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Font typeface="Amethysta"/>
              <a:buChar char="●"/>
              <a:defRPr>
                <a:latin typeface="Amethysta"/>
                <a:ea typeface="Amethysta"/>
                <a:cs typeface="Amethysta"/>
                <a:sym typeface="Amethysta"/>
              </a:defRPr>
            </a:lvl1pPr>
            <a:lvl2pPr marL="914400" lvl="1" indent="-317500" algn="l">
              <a:lnSpc>
                <a:spcPct val="115000"/>
              </a:lnSpc>
              <a:spcBef>
                <a:spcPts val="0"/>
              </a:spcBef>
              <a:spcAft>
                <a:spcPts val="0"/>
              </a:spcAft>
              <a:buSzPts val="1400"/>
              <a:buFont typeface="Amethysta"/>
              <a:buChar char="○"/>
              <a:defRPr>
                <a:latin typeface="Amethysta"/>
                <a:ea typeface="Amethysta"/>
                <a:cs typeface="Amethysta"/>
                <a:sym typeface="Amethysta"/>
              </a:defRPr>
            </a:lvl2pPr>
            <a:lvl3pPr marL="1371600" lvl="2" indent="-317500" algn="l">
              <a:lnSpc>
                <a:spcPct val="115000"/>
              </a:lnSpc>
              <a:spcBef>
                <a:spcPts val="0"/>
              </a:spcBef>
              <a:spcAft>
                <a:spcPts val="0"/>
              </a:spcAft>
              <a:buSzPts val="1400"/>
              <a:buFont typeface="Amethysta"/>
              <a:buChar char="■"/>
              <a:defRPr>
                <a:latin typeface="Amethysta"/>
                <a:ea typeface="Amethysta"/>
                <a:cs typeface="Amethysta"/>
                <a:sym typeface="Amethysta"/>
              </a:defRPr>
            </a:lvl3pPr>
            <a:lvl4pPr marL="1828800" lvl="3" indent="-317500" algn="l">
              <a:lnSpc>
                <a:spcPct val="115000"/>
              </a:lnSpc>
              <a:spcBef>
                <a:spcPts val="0"/>
              </a:spcBef>
              <a:spcAft>
                <a:spcPts val="0"/>
              </a:spcAft>
              <a:buSzPts val="1400"/>
              <a:buFont typeface="Amethysta"/>
              <a:buChar char="●"/>
              <a:defRPr>
                <a:latin typeface="Amethysta"/>
                <a:ea typeface="Amethysta"/>
                <a:cs typeface="Amethysta"/>
                <a:sym typeface="Amethysta"/>
              </a:defRPr>
            </a:lvl4pPr>
            <a:lvl5pPr marL="2286000" lvl="4" indent="-317500" algn="l">
              <a:lnSpc>
                <a:spcPct val="115000"/>
              </a:lnSpc>
              <a:spcBef>
                <a:spcPts val="0"/>
              </a:spcBef>
              <a:spcAft>
                <a:spcPts val="0"/>
              </a:spcAft>
              <a:buSzPts val="1400"/>
              <a:buFont typeface="Amethysta"/>
              <a:buChar char="○"/>
              <a:defRPr>
                <a:latin typeface="Amethysta"/>
                <a:ea typeface="Amethysta"/>
                <a:cs typeface="Amethysta"/>
                <a:sym typeface="Amethysta"/>
              </a:defRPr>
            </a:lvl5pPr>
            <a:lvl6pPr marL="2743200" lvl="5" indent="-317500" algn="l">
              <a:lnSpc>
                <a:spcPct val="115000"/>
              </a:lnSpc>
              <a:spcBef>
                <a:spcPts val="0"/>
              </a:spcBef>
              <a:spcAft>
                <a:spcPts val="0"/>
              </a:spcAft>
              <a:buSzPts val="1400"/>
              <a:buFont typeface="Amethysta"/>
              <a:buChar char="■"/>
              <a:defRPr>
                <a:latin typeface="Amethysta"/>
                <a:ea typeface="Amethysta"/>
                <a:cs typeface="Amethysta"/>
                <a:sym typeface="Amethysta"/>
              </a:defRPr>
            </a:lvl6pPr>
            <a:lvl7pPr marL="3200400" lvl="6" indent="-317500" algn="l">
              <a:lnSpc>
                <a:spcPct val="115000"/>
              </a:lnSpc>
              <a:spcBef>
                <a:spcPts val="0"/>
              </a:spcBef>
              <a:spcAft>
                <a:spcPts val="0"/>
              </a:spcAft>
              <a:buSzPts val="1400"/>
              <a:buFont typeface="Amethysta"/>
              <a:buChar char="●"/>
              <a:defRPr>
                <a:latin typeface="Amethysta"/>
                <a:ea typeface="Amethysta"/>
                <a:cs typeface="Amethysta"/>
                <a:sym typeface="Amethysta"/>
              </a:defRPr>
            </a:lvl7pPr>
            <a:lvl8pPr marL="3657600" lvl="7" indent="-317500" algn="l">
              <a:lnSpc>
                <a:spcPct val="115000"/>
              </a:lnSpc>
              <a:spcBef>
                <a:spcPts val="0"/>
              </a:spcBef>
              <a:spcAft>
                <a:spcPts val="0"/>
              </a:spcAft>
              <a:buSzPts val="1400"/>
              <a:buFont typeface="Amethysta"/>
              <a:buChar char="○"/>
              <a:defRPr>
                <a:latin typeface="Amethysta"/>
                <a:ea typeface="Amethysta"/>
                <a:cs typeface="Amethysta"/>
                <a:sym typeface="Amethysta"/>
              </a:defRPr>
            </a:lvl8pPr>
            <a:lvl9pPr marL="4114800" lvl="8" indent="-317500" algn="l">
              <a:lnSpc>
                <a:spcPct val="115000"/>
              </a:lnSpc>
              <a:spcBef>
                <a:spcPts val="0"/>
              </a:spcBef>
              <a:spcAft>
                <a:spcPts val="0"/>
              </a:spcAft>
              <a:buSzPts val="1400"/>
              <a:buFont typeface="Amethysta"/>
              <a:buChar char="■"/>
              <a:defRPr>
                <a:latin typeface="Amethysta"/>
                <a:ea typeface="Amethysta"/>
                <a:cs typeface="Amethysta"/>
                <a:sym typeface="Amethysta"/>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3" name="Google Shape;23;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6" name="Google Shape;26;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7" name="Google Shape;27;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8" name="Google Shape;28;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4" name="Google Shape;34;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5" name="Google Shape;35;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8" name="Google Shape;3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Font typeface="Amethysta"/>
              <a:buNone/>
              <a:defRPr sz="4200">
                <a:latin typeface="Amethysta"/>
                <a:ea typeface="Amethysta"/>
                <a:cs typeface="Amethysta"/>
                <a:sym typeface="Amethysta"/>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2" name="Google Shape;42;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Font typeface="Amethysta"/>
              <a:buNone/>
              <a:defRPr sz="2100">
                <a:latin typeface="Amethysta"/>
                <a:ea typeface="Amethysta"/>
                <a:cs typeface="Amethysta"/>
                <a:sym typeface="Amethysta"/>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Font typeface="Amethysta"/>
              <a:buChar char="●"/>
              <a:defRPr>
                <a:latin typeface="Amethysta"/>
                <a:ea typeface="Amethysta"/>
                <a:cs typeface="Amethysta"/>
                <a:sym typeface="Amethysta"/>
              </a:defRPr>
            </a:lvl1pPr>
            <a:lvl2pPr marL="914400" lvl="1" indent="-317500" algn="l">
              <a:lnSpc>
                <a:spcPct val="115000"/>
              </a:lnSpc>
              <a:spcBef>
                <a:spcPts val="0"/>
              </a:spcBef>
              <a:spcAft>
                <a:spcPts val="0"/>
              </a:spcAft>
              <a:buSzPts val="1400"/>
              <a:buFont typeface="Amethysta"/>
              <a:buChar char="○"/>
              <a:defRPr>
                <a:latin typeface="Amethysta"/>
                <a:ea typeface="Amethysta"/>
                <a:cs typeface="Amethysta"/>
                <a:sym typeface="Amethysta"/>
              </a:defRPr>
            </a:lvl2pPr>
            <a:lvl3pPr marL="1371600" lvl="2" indent="-317500" algn="l">
              <a:lnSpc>
                <a:spcPct val="115000"/>
              </a:lnSpc>
              <a:spcBef>
                <a:spcPts val="0"/>
              </a:spcBef>
              <a:spcAft>
                <a:spcPts val="0"/>
              </a:spcAft>
              <a:buSzPts val="1400"/>
              <a:buFont typeface="Amethysta"/>
              <a:buChar char="■"/>
              <a:defRPr>
                <a:latin typeface="Amethysta"/>
                <a:ea typeface="Amethysta"/>
                <a:cs typeface="Amethysta"/>
                <a:sym typeface="Amethysta"/>
              </a:defRPr>
            </a:lvl3pPr>
            <a:lvl4pPr marL="1828800" lvl="3" indent="-317500" algn="l">
              <a:lnSpc>
                <a:spcPct val="115000"/>
              </a:lnSpc>
              <a:spcBef>
                <a:spcPts val="0"/>
              </a:spcBef>
              <a:spcAft>
                <a:spcPts val="0"/>
              </a:spcAft>
              <a:buSzPts val="1400"/>
              <a:buFont typeface="Amethysta"/>
              <a:buChar char="●"/>
              <a:defRPr>
                <a:latin typeface="Amethysta"/>
                <a:ea typeface="Amethysta"/>
                <a:cs typeface="Amethysta"/>
                <a:sym typeface="Amethysta"/>
              </a:defRPr>
            </a:lvl4pPr>
            <a:lvl5pPr marL="2286000" lvl="4" indent="-317500" algn="l">
              <a:lnSpc>
                <a:spcPct val="115000"/>
              </a:lnSpc>
              <a:spcBef>
                <a:spcPts val="0"/>
              </a:spcBef>
              <a:spcAft>
                <a:spcPts val="0"/>
              </a:spcAft>
              <a:buSzPts val="1400"/>
              <a:buFont typeface="Amethysta"/>
              <a:buChar char="○"/>
              <a:defRPr>
                <a:latin typeface="Amethysta"/>
                <a:ea typeface="Amethysta"/>
                <a:cs typeface="Amethysta"/>
                <a:sym typeface="Amethysta"/>
              </a:defRPr>
            </a:lvl5pPr>
            <a:lvl6pPr marL="2743200" lvl="5" indent="-317500" algn="l">
              <a:lnSpc>
                <a:spcPct val="115000"/>
              </a:lnSpc>
              <a:spcBef>
                <a:spcPts val="0"/>
              </a:spcBef>
              <a:spcAft>
                <a:spcPts val="0"/>
              </a:spcAft>
              <a:buSzPts val="1400"/>
              <a:buFont typeface="Amethysta"/>
              <a:buChar char="■"/>
              <a:defRPr>
                <a:latin typeface="Amethysta"/>
                <a:ea typeface="Amethysta"/>
                <a:cs typeface="Amethysta"/>
                <a:sym typeface="Amethysta"/>
              </a:defRPr>
            </a:lvl6pPr>
            <a:lvl7pPr marL="3200400" lvl="6" indent="-317500" algn="l">
              <a:lnSpc>
                <a:spcPct val="115000"/>
              </a:lnSpc>
              <a:spcBef>
                <a:spcPts val="0"/>
              </a:spcBef>
              <a:spcAft>
                <a:spcPts val="0"/>
              </a:spcAft>
              <a:buSzPts val="1400"/>
              <a:buFont typeface="Amethysta"/>
              <a:buChar char="●"/>
              <a:defRPr>
                <a:latin typeface="Amethysta"/>
                <a:ea typeface="Amethysta"/>
                <a:cs typeface="Amethysta"/>
                <a:sym typeface="Amethysta"/>
              </a:defRPr>
            </a:lvl7pPr>
            <a:lvl8pPr marL="3657600" lvl="7" indent="-317500" algn="l">
              <a:lnSpc>
                <a:spcPct val="115000"/>
              </a:lnSpc>
              <a:spcBef>
                <a:spcPts val="0"/>
              </a:spcBef>
              <a:spcAft>
                <a:spcPts val="0"/>
              </a:spcAft>
              <a:buSzPts val="1400"/>
              <a:buFont typeface="Amethysta"/>
              <a:buChar char="○"/>
              <a:defRPr>
                <a:latin typeface="Amethysta"/>
                <a:ea typeface="Amethysta"/>
                <a:cs typeface="Amethysta"/>
                <a:sym typeface="Amethysta"/>
              </a:defRPr>
            </a:lvl8pPr>
            <a:lvl9pPr marL="4114800" lvl="8" indent="-317500" algn="l">
              <a:lnSpc>
                <a:spcPct val="115000"/>
              </a:lnSpc>
              <a:spcBef>
                <a:spcPts val="0"/>
              </a:spcBef>
              <a:spcAft>
                <a:spcPts val="0"/>
              </a:spcAft>
              <a:buSzPts val="1400"/>
              <a:buFont typeface="Amethysta"/>
              <a:buChar char="■"/>
              <a:defRPr>
                <a:latin typeface="Amethysta"/>
                <a:ea typeface="Amethysta"/>
                <a:cs typeface="Amethysta"/>
                <a:sym typeface="Amethysta"/>
              </a:defRPr>
            </a:lvl9pPr>
          </a:lstStyle>
          <a:p>
            <a:endParaRPr/>
          </a:p>
        </p:txBody>
      </p:sp>
      <p:sp>
        <p:nvSpPr>
          <p:cNvPr id="44" name="Google Shape;44;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methysta"/>
              <a:buNone/>
              <a:defRPr sz="2800" b="0" i="0" u="none" strike="noStrike" cap="none">
                <a:solidFill>
                  <a:schemeClr val="dk1"/>
                </a:solidFill>
                <a:latin typeface="Amethysta"/>
                <a:ea typeface="Amethysta"/>
                <a:cs typeface="Amethysta"/>
                <a:sym typeface="Amethysta"/>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methysta"/>
              <a:buChar char="●"/>
              <a:defRPr sz="1800" b="0" i="0" u="none" strike="noStrike" cap="none">
                <a:solidFill>
                  <a:schemeClr val="dk2"/>
                </a:solidFill>
                <a:latin typeface="Amethysta"/>
                <a:ea typeface="Amethysta"/>
                <a:cs typeface="Amethysta"/>
                <a:sym typeface="Amethysta"/>
              </a:defRPr>
            </a:lvl1pPr>
            <a:lvl2pPr marL="914400" marR="0" lvl="1" indent="-317500" algn="l" rtl="0">
              <a:lnSpc>
                <a:spcPct val="115000"/>
              </a:lnSpc>
              <a:spcBef>
                <a:spcPts val="0"/>
              </a:spcBef>
              <a:spcAft>
                <a:spcPts val="0"/>
              </a:spcAft>
              <a:buClr>
                <a:schemeClr val="dk2"/>
              </a:buClr>
              <a:buSzPts val="1400"/>
              <a:buFont typeface="Amethysta"/>
              <a:buChar char="○"/>
              <a:defRPr sz="1400" b="0" i="0" u="none" strike="noStrike" cap="none">
                <a:solidFill>
                  <a:schemeClr val="dk2"/>
                </a:solidFill>
                <a:latin typeface="Amethysta"/>
                <a:ea typeface="Amethysta"/>
                <a:cs typeface="Amethysta"/>
                <a:sym typeface="Amethysta"/>
              </a:defRPr>
            </a:lvl2pPr>
            <a:lvl3pPr marL="1371600" marR="0" lvl="2" indent="-317500" algn="l" rtl="0">
              <a:lnSpc>
                <a:spcPct val="115000"/>
              </a:lnSpc>
              <a:spcBef>
                <a:spcPts val="0"/>
              </a:spcBef>
              <a:spcAft>
                <a:spcPts val="0"/>
              </a:spcAft>
              <a:buClr>
                <a:schemeClr val="dk2"/>
              </a:buClr>
              <a:buSzPts val="1400"/>
              <a:buFont typeface="Amethysta"/>
              <a:buChar char="■"/>
              <a:defRPr sz="1400" b="0" i="0" u="none" strike="noStrike" cap="none">
                <a:solidFill>
                  <a:schemeClr val="dk2"/>
                </a:solidFill>
                <a:latin typeface="Amethysta"/>
                <a:ea typeface="Amethysta"/>
                <a:cs typeface="Amethysta"/>
                <a:sym typeface="Amethysta"/>
              </a:defRPr>
            </a:lvl3pPr>
            <a:lvl4pPr marL="1828800" marR="0" lvl="3" indent="-317500" algn="l" rtl="0">
              <a:lnSpc>
                <a:spcPct val="115000"/>
              </a:lnSpc>
              <a:spcBef>
                <a:spcPts val="0"/>
              </a:spcBef>
              <a:spcAft>
                <a:spcPts val="0"/>
              </a:spcAft>
              <a:buClr>
                <a:schemeClr val="dk2"/>
              </a:buClr>
              <a:buSzPts val="1400"/>
              <a:buFont typeface="Amethysta"/>
              <a:buChar char="●"/>
              <a:defRPr sz="1400" b="0" i="0" u="none" strike="noStrike" cap="none">
                <a:solidFill>
                  <a:schemeClr val="dk2"/>
                </a:solidFill>
                <a:latin typeface="Amethysta"/>
                <a:ea typeface="Amethysta"/>
                <a:cs typeface="Amethysta"/>
                <a:sym typeface="Amethysta"/>
              </a:defRPr>
            </a:lvl4pPr>
            <a:lvl5pPr marL="2286000" marR="0" lvl="4" indent="-317500" algn="l" rtl="0">
              <a:lnSpc>
                <a:spcPct val="115000"/>
              </a:lnSpc>
              <a:spcBef>
                <a:spcPts val="0"/>
              </a:spcBef>
              <a:spcAft>
                <a:spcPts val="0"/>
              </a:spcAft>
              <a:buClr>
                <a:schemeClr val="dk2"/>
              </a:buClr>
              <a:buSzPts val="1400"/>
              <a:buFont typeface="Amethysta"/>
              <a:buChar char="○"/>
              <a:defRPr sz="1400" b="0" i="0" u="none" strike="noStrike" cap="none">
                <a:solidFill>
                  <a:schemeClr val="dk2"/>
                </a:solidFill>
                <a:latin typeface="Amethysta"/>
                <a:ea typeface="Amethysta"/>
                <a:cs typeface="Amethysta"/>
                <a:sym typeface="Amethysta"/>
              </a:defRPr>
            </a:lvl5pPr>
            <a:lvl6pPr marL="2743200" marR="0" lvl="5" indent="-317500" algn="l" rtl="0">
              <a:lnSpc>
                <a:spcPct val="115000"/>
              </a:lnSpc>
              <a:spcBef>
                <a:spcPts val="0"/>
              </a:spcBef>
              <a:spcAft>
                <a:spcPts val="0"/>
              </a:spcAft>
              <a:buClr>
                <a:schemeClr val="dk2"/>
              </a:buClr>
              <a:buSzPts val="1400"/>
              <a:buFont typeface="Amethysta"/>
              <a:buChar char="■"/>
              <a:defRPr sz="1400" b="0" i="0" u="none" strike="noStrike" cap="none">
                <a:solidFill>
                  <a:schemeClr val="dk2"/>
                </a:solidFill>
                <a:latin typeface="Amethysta"/>
                <a:ea typeface="Amethysta"/>
                <a:cs typeface="Amethysta"/>
                <a:sym typeface="Amethysta"/>
              </a:defRPr>
            </a:lvl6pPr>
            <a:lvl7pPr marL="3200400" marR="0" lvl="6" indent="-317500" algn="l" rtl="0">
              <a:lnSpc>
                <a:spcPct val="115000"/>
              </a:lnSpc>
              <a:spcBef>
                <a:spcPts val="0"/>
              </a:spcBef>
              <a:spcAft>
                <a:spcPts val="0"/>
              </a:spcAft>
              <a:buClr>
                <a:schemeClr val="dk2"/>
              </a:buClr>
              <a:buSzPts val="1400"/>
              <a:buFont typeface="Amethysta"/>
              <a:buChar char="●"/>
              <a:defRPr sz="1400" b="0" i="0" u="none" strike="noStrike" cap="none">
                <a:solidFill>
                  <a:schemeClr val="dk2"/>
                </a:solidFill>
                <a:latin typeface="Amethysta"/>
                <a:ea typeface="Amethysta"/>
                <a:cs typeface="Amethysta"/>
                <a:sym typeface="Amethysta"/>
              </a:defRPr>
            </a:lvl7pPr>
            <a:lvl8pPr marL="3657600" marR="0" lvl="7" indent="-317500" algn="l" rtl="0">
              <a:lnSpc>
                <a:spcPct val="115000"/>
              </a:lnSpc>
              <a:spcBef>
                <a:spcPts val="0"/>
              </a:spcBef>
              <a:spcAft>
                <a:spcPts val="0"/>
              </a:spcAft>
              <a:buClr>
                <a:schemeClr val="dk2"/>
              </a:buClr>
              <a:buSzPts val="1400"/>
              <a:buFont typeface="Amethysta"/>
              <a:buChar char="○"/>
              <a:defRPr sz="1400" b="0" i="0" u="none" strike="noStrike" cap="none">
                <a:solidFill>
                  <a:schemeClr val="dk2"/>
                </a:solidFill>
                <a:latin typeface="Amethysta"/>
                <a:ea typeface="Amethysta"/>
                <a:cs typeface="Amethysta"/>
                <a:sym typeface="Amethysta"/>
              </a:defRPr>
            </a:lvl8pPr>
            <a:lvl9pPr marL="4114800" marR="0" lvl="8" indent="-317500" algn="l" rtl="0">
              <a:lnSpc>
                <a:spcPct val="115000"/>
              </a:lnSpc>
              <a:spcBef>
                <a:spcPts val="0"/>
              </a:spcBef>
              <a:spcAft>
                <a:spcPts val="0"/>
              </a:spcAft>
              <a:buClr>
                <a:schemeClr val="dk2"/>
              </a:buClr>
              <a:buSzPts val="1400"/>
              <a:buFont typeface="Amethysta"/>
              <a:buChar char="■"/>
              <a:defRPr sz="1400" b="0" i="0" u="none" strike="noStrike" cap="none">
                <a:solidFill>
                  <a:schemeClr val="dk2"/>
                </a:solidFill>
                <a:latin typeface="Amethysta"/>
                <a:ea typeface="Amethysta"/>
                <a:cs typeface="Amethysta"/>
                <a:sym typeface="Amethyst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drive.google.com/file/d/1ZPapwCyw-26h0kkD0yrqB2dm0imKXwyz/view"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phys.org/news/2023-08-melanin-genes-responsible-pigmentation.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3drst.byu.edu"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nature.com/articles/s41431-023-01303-1"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google.com/search?q=autria+map&amp;rlz=1C1GCCB_en&amp;oq=autria+map&amp;gs_lcrp=EgZjaHJvbWUyBggAEEUYOTIMCAEQABgKGLEDGIAEMgkIAhAAGAoYgAQyCQgDEAAYChiABDIJCAQQABgKGIAEMgkIBRAAGAoYgAQyCQgGEAAYChiABDIGCAcQRRhA0gEIMjI3OWowajeoAgiwAgHxBfHfE9-HZcn6&amp;sourceid=chrome&amp;ie=UTF-8&amp;safe=active&amp;ssui=on"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nature.com/articles/s41431-023-01303-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pic>
        <p:nvPicPr>
          <p:cNvPr id="58" name="Google Shape;58;p14"/>
          <p:cNvPicPr preferRelativeResize="0"/>
          <p:nvPr/>
        </p:nvPicPr>
        <p:blipFill rotWithShape="1">
          <a:blip r:embed="rId3">
            <a:alphaModFix/>
          </a:blip>
          <a:srcRect l="50000" b="33043"/>
          <a:stretch/>
        </p:blipFill>
        <p:spPr>
          <a:xfrm>
            <a:off x="4572000" y="0"/>
            <a:ext cx="3429000" cy="3697350"/>
          </a:xfrm>
          <a:prstGeom prst="rect">
            <a:avLst/>
          </a:prstGeom>
          <a:noFill/>
          <a:ln>
            <a:noFill/>
          </a:ln>
        </p:spPr>
      </p:pic>
      <p:sp>
        <p:nvSpPr>
          <p:cNvPr id="59" name="Google Shape;59;p14"/>
          <p:cNvSpPr txBox="1"/>
          <p:nvPr/>
        </p:nvSpPr>
        <p:spPr>
          <a:xfrm>
            <a:off x="213600" y="3906100"/>
            <a:ext cx="89304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chemeClr val="dk2"/>
                </a:solidFill>
                <a:latin typeface="Arial"/>
                <a:ea typeface="Arial"/>
                <a:cs typeface="Arial"/>
                <a:sym typeface="Arial"/>
              </a:rPr>
              <a:t>What did we learn in the previous lesson about why siblings can have such distinct traits?</a:t>
            </a:r>
            <a:endParaRPr sz="1800" b="1" i="0" u="none" strike="noStrike" cap="none">
              <a:solidFill>
                <a:schemeClr val="dk2"/>
              </a:solidFill>
              <a:latin typeface="Arial"/>
              <a:ea typeface="Arial"/>
              <a:cs typeface="Arial"/>
              <a:sym typeface="Arial"/>
            </a:endParaRPr>
          </a:p>
        </p:txBody>
      </p:sp>
      <p:pic>
        <p:nvPicPr>
          <p:cNvPr id="60" name="Google Shape;60;p14"/>
          <p:cNvPicPr preferRelativeResize="0"/>
          <p:nvPr/>
        </p:nvPicPr>
        <p:blipFill rotWithShape="1">
          <a:blip r:embed="rId4">
            <a:alphaModFix/>
          </a:blip>
          <a:srcRect/>
          <a:stretch/>
        </p:blipFill>
        <p:spPr>
          <a:xfrm>
            <a:off x="1674150" y="48025"/>
            <a:ext cx="2400867" cy="3601300"/>
          </a:xfrm>
          <a:prstGeom prst="rect">
            <a:avLst/>
          </a:prstGeom>
          <a:noFill/>
          <a:ln>
            <a:noFill/>
          </a:ln>
        </p:spPr>
      </p:pic>
      <p:sp>
        <p:nvSpPr>
          <p:cNvPr id="61" name="Google Shape;61;p14"/>
          <p:cNvSpPr txBox="1"/>
          <p:nvPr/>
        </p:nvSpPr>
        <p:spPr>
          <a:xfrm>
            <a:off x="152175" y="243475"/>
            <a:ext cx="1369500" cy="2206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2"/>
                </a:solidFill>
                <a:latin typeface="Pacifico"/>
                <a:ea typeface="Pacifico"/>
                <a:cs typeface="Pacifico"/>
                <a:sym typeface="Pacifico"/>
              </a:rPr>
              <a:t>Maria and Lucy Aylmer and family</a:t>
            </a:r>
            <a:endParaRPr sz="2200" b="0" i="0" u="none" strike="noStrike" cap="none">
              <a:solidFill>
                <a:schemeClr val="dk2"/>
              </a:solidFill>
              <a:latin typeface="Pacifico"/>
              <a:ea typeface="Pacifico"/>
              <a:cs typeface="Pacifico"/>
              <a:sym typeface="Pacific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endParaRPr/>
          </a:p>
        </p:txBody>
      </p:sp>
      <p:sp>
        <p:nvSpPr>
          <p:cNvPr id="122" name="Google Shape;122;p2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endParaRPr/>
          </a:p>
        </p:txBody>
      </p:sp>
      <p:pic>
        <p:nvPicPr>
          <p:cNvPr id="123" name="Google Shape;123;p23"/>
          <p:cNvPicPr preferRelativeResize="0"/>
          <p:nvPr/>
        </p:nvPicPr>
        <p:blipFill rotWithShape="1">
          <a:blip r:embed="rId3">
            <a:alphaModFix/>
          </a:blip>
          <a:srcRect/>
          <a:stretch/>
        </p:blipFill>
        <p:spPr>
          <a:xfrm>
            <a:off x="0" y="332184"/>
            <a:ext cx="9144000" cy="4479131"/>
          </a:xfrm>
          <a:prstGeom prst="rect">
            <a:avLst/>
          </a:prstGeom>
          <a:noFill/>
          <a:ln>
            <a:noFill/>
          </a:ln>
        </p:spPr>
      </p:pic>
      <p:sp>
        <p:nvSpPr>
          <p:cNvPr id="124" name="Google Shape;124;p23"/>
          <p:cNvSpPr/>
          <p:nvPr/>
        </p:nvSpPr>
        <p:spPr>
          <a:xfrm>
            <a:off x="152175" y="1734800"/>
            <a:ext cx="989100" cy="2739000"/>
          </a:xfrm>
          <a:prstGeom prst="roundRect">
            <a:avLst>
              <a:gd name="adj" fmla="val 16667"/>
            </a:avLst>
          </a:prstGeom>
          <a:noFill/>
          <a:ln w="762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methysta"/>
              <a:ea typeface="Amethysta"/>
              <a:cs typeface="Amethysta"/>
              <a:sym typeface="Amethysta"/>
            </a:endParaRPr>
          </a:p>
        </p:txBody>
      </p:sp>
      <p:sp>
        <p:nvSpPr>
          <p:cNvPr id="125" name="Google Shape;125;p23"/>
          <p:cNvSpPr/>
          <p:nvPr/>
        </p:nvSpPr>
        <p:spPr>
          <a:xfrm>
            <a:off x="2678500" y="1734800"/>
            <a:ext cx="989100" cy="2739000"/>
          </a:xfrm>
          <a:prstGeom prst="roundRect">
            <a:avLst>
              <a:gd name="adj" fmla="val 16667"/>
            </a:avLst>
          </a:prstGeom>
          <a:noFill/>
          <a:ln w="762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methysta"/>
              <a:ea typeface="Amethysta"/>
              <a:cs typeface="Amethysta"/>
              <a:sym typeface="Amethysta"/>
            </a:endParaRPr>
          </a:p>
        </p:txBody>
      </p:sp>
      <p:sp>
        <p:nvSpPr>
          <p:cNvPr id="126" name="Google Shape;126;p23"/>
          <p:cNvSpPr/>
          <p:nvPr/>
        </p:nvSpPr>
        <p:spPr>
          <a:xfrm>
            <a:off x="8004850" y="1628725"/>
            <a:ext cx="989100" cy="2739000"/>
          </a:xfrm>
          <a:prstGeom prst="roundRect">
            <a:avLst>
              <a:gd name="adj" fmla="val 16667"/>
            </a:avLst>
          </a:prstGeom>
          <a:noFill/>
          <a:ln w="762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methysta"/>
              <a:ea typeface="Amethysta"/>
              <a:cs typeface="Amethysta"/>
              <a:sym typeface="Amethyst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000"/>
                                        <p:tgtEl>
                                          <p:spTgt spid="124"/>
                                        </p:tgtEl>
                                        <p:attrNameLst>
                                          <p:attrName>ppt_w</p:attrName>
                                        </p:attrNameLst>
                                      </p:cBhvr>
                                      <p:tavLst>
                                        <p:tav tm="0">
                                          <p:val>
                                            <p:strVal val="0"/>
                                          </p:val>
                                        </p:tav>
                                        <p:tav tm="100000">
                                          <p:val>
                                            <p:strVal val="#ppt_w"/>
                                          </p:val>
                                        </p:tav>
                                      </p:tavLst>
                                    </p:anim>
                                    <p:anim calcmode="lin" valueType="num">
                                      <p:cBhvr additive="base">
                                        <p:cTn id="8" dur="1000"/>
                                        <p:tgtEl>
                                          <p:spTgt spid="124"/>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25"/>
                                        </p:tgtEl>
                                        <p:attrNameLst>
                                          <p:attrName>style.visibility</p:attrName>
                                        </p:attrNameLst>
                                      </p:cBhvr>
                                      <p:to>
                                        <p:strVal val="visible"/>
                                      </p:to>
                                    </p:set>
                                    <p:anim calcmode="lin" valueType="num">
                                      <p:cBhvr additive="base">
                                        <p:cTn id="13" dur="1000"/>
                                        <p:tgtEl>
                                          <p:spTgt spid="125"/>
                                        </p:tgtEl>
                                        <p:attrNameLst>
                                          <p:attrName>ppt_w</p:attrName>
                                        </p:attrNameLst>
                                      </p:cBhvr>
                                      <p:tavLst>
                                        <p:tav tm="0">
                                          <p:val>
                                            <p:strVal val="0"/>
                                          </p:val>
                                        </p:tav>
                                        <p:tav tm="100000">
                                          <p:val>
                                            <p:strVal val="#ppt_w"/>
                                          </p:val>
                                        </p:tav>
                                      </p:tavLst>
                                    </p:anim>
                                    <p:anim calcmode="lin" valueType="num">
                                      <p:cBhvr additive="base">
                                        <p:cTn id="14" dur="1000"/>
                                        <p:tgtEl>
                                          <p:spTgt spid="125"/>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26"/>
                                        </p:tgtEl>
                                        <p:attrNameLst>
                                          <p:attrName>style.visibility</p:attrName>
                                        </p:attrNameLst>
                                      </p:cBhvr>
                                      <p:to>
                                        <p:strVal val="visible"/>
                                      </p:to>
                                    </p:set>
                                    <p:anim calcmode="lin" valueType="num">
                                      <p:cBhvr additive="base">
                                        <p:cTn id="19" dur="1000"/>
                                        <p:tgtEl>
                                          <p:spTgt spid="126"/>
                                        </p:tgtEl>
                                        <p:attrNameLst>
                                          <p:attrName>ppt_w</p:attrName>
                                        </p:attrNameLst>
                                      </p:cBhvr>
                                      <p:tavLst>
                                        <p:tav tm="0">
                                          <p:val>
                                            <p:strVal val="0"/>
                                          </p:val>
                                        </p:tav>
                                        <p:tav tm="100000">
                                          <p:val>
                                            <p:strVal val="#ppt_w"/>
                                          </p:val>
                                        </p:tav>
                                      </p:tavLst>
                                    </p:anim>
                                    <p:anim calcmode="lin" valueType="num">
                                      <p:cBhvr additive="base">
                                        <p:cTn id="20" dur="1000"/>
                                        <p:tgtEl>
                                          <p:spTgt spid="12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4"/>
          <p:cNvSpPr txBox="1">
            <a:spLocks noGrp="1"/>
          </p:cNvSpPr>
          <p:nvPr>
            <p:ph type="ctrTitle"/>
          </p:nvPr>
        </p:nvSpPr>
        <p:spPr>
          <a:xfrm>
            <a:off x="159525" y="304475"/>
            <a:ext cx="3066600" cy="19782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US">
                <a:latin typeface="Pacifico"/>
                <a:ea typeface="Pacifico"/>
                <a:cs typeface="Pacifico"/>
                <a:sym typeface="Pacifico"/>
              </a:rPr>
              <a:t>Crossing Over</a:t>
            </a:r>
            <a:endParaRPr>
              <a:latin typeface="Pacifico"/>
              <a:ea typeface="Pacifico"/>
              <a:cs typeface="Pacifico"/>
              <a:sym typeface="Pacifico"/>
            </a:endParaRPr>
          </a:p>
        </p:txBody>
      </p:sp>
      <p:pic>
        <p:nvPicPr>
          <p:cNvPr id="132" name="Google Shape;132;p24" title="Crossing Over.mov">
            <a:hlinkClick r:id="rId3"/>
          </p:cNvPr>
          <p:cNvPicPr preferRelativeResize="0"/>
          <p:nvPr/>
        </p:nvPicPr>
        <p:blipFill rotWithShape="1">
          <a:blip r:embed="rId4">
            <a:alphaModFix/>
          </a:blip>
          <a:srcRect/>
          <a:stretch/>
        </p:blipFill>
        <p:spPr>
          <a:xfrm>
            <a:off x="3833501" y="304475"/>
            <a:ext cx="3759650" cy="3750400"/>
          </a:xfrm>
          <a:prstGeom prst="rect">
            <a:avLst/>
          </a:prstGeom>
          <a:noFill/>
          <a:ln>
            <a:noFill/>
          </a:ln>
        </p:spPr>
      </p:pic>
      <p:sp>
        <p:nvSpPr>
          <p:cNvPr id="133" name="Google Shape;133;p24"/>
          <p:cNvSpPr txBox="1"/>
          <p:nvPr/>
        </p:nvSpPr>
        <p:spPr>
          <a:xfrm>
            <a:off x="1628275" y="4306550"/>
            <a:ext cx="6452100" cy="730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2"/>
                </a:solidFill>
                <a:latin typeface="Amethysta"/>
                <a:ea typeface="Amethysta"/>
                <a:cs typeface="Amethysta"/>
                <a:sym typeface="Amethysta"/>
              </a:rPr>
              <a:t>What is different about the structure of the chromosomes before and after the dance?</a:t>
            </a:r>
            <a:endParaRPr sz="1800" b="0" i="0" u="none" strike="noStrike" cap="none">
              <a:solidFill>
                <a:schemeClr val="dk2"/>
              </a:solidFill>
              <a:latin typeface="Amethysta"/>
              <a:ea typeface="Amethysta"/>
              <a:cs typeface="Amethysta"/>
              <a:sym typeface="Amethyst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p25" descr="A blue and white balloon animal&#10;&#10;AI-generated content may be incorrect."/>
          <p:cNvPicPr preferRelativeResize="0"/>
          <p:nvPr/>
        </p:nvPicPr>
        <p:blipFill rotWithShape="1">
          <a:blip r:embed="rId3">
            <a:alphaModFix/>
          </a:blip>
          <a:srcRect/>
          <a:stretch/>
        </p:blipFill>
        <p:spPr>
          <a:xfrm>
            <a:off x="4807197" y="1762737"/>
            <a:ext cx="3944313" cy="3086100"/>
          </a:xfrm>
          <a:prstGeom prst="rect">
            <a:avLst/>
          </a:prstGeom>
          <a:noFill/>
          <a:ln>
            <a:noFill/>
          </a:ln>
        </p:spPr>
      </p:pic>
      <p:sp>
        <p:nvSpPr>
          <p:cNvPr id="139" name="Google Shape;139;p25"/>
          <p:cNvSpPr txBox="1"/>
          <p:nvPr/>
        </p:nvSpPr>
        <p:spPr>
          <a:xfrm>
            <a:off x="180363" y="109581"/>
            <a:ext cx="8751814"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0" u="none" strike="noStrike" cap="none">
                <a:solidFill>
                  <a:srgbClr val="595959"/>
                </a:solidFill>
                <a:latin typeface="Amethysta"/>
                <a:ea typeface="Amethysta"/>
                <a:cs typeface="Amethysta"/>
                <a:sym typeface="Amethysta"/>
              </a:rPr>
              <a:t>What is different about the structure of the chromosomes before and after the dance?</a:t>
            </a:r>
            <a:r>
              <a:rPr lang="en-US" sz="2800" b="0" i="0" u="none" strike="noStrike" cap="none">
                <a:solidFill>
                  <a:srgbClr val="000000"/>
                </a:solidFill>
                <a:latin typeface="Amethysta"/>
                <a:ea typeface="Amethysta"/>
                <a:cs typeface="Amethysta"/>
                <a:sym typeface="Amethysta"/>
              </a:rPr>
              <a:t>​</a:t>
            </a:r>
            <a:endParaRPr/>
          </a:p>
        </p:txBody>
      </p:sp>
      <p:pic>
        <p:nvPicPr>
          <p:cNvPr id="140" name="Google Shape;140;p25" descr="A blue and pink balloons&#10;&#10;AI-generated content may be incorrect."/>
          <p:cNvPicPr preferRelativeResize="0"/>
          <p:nvPr/>
        </p:nvPicPr>
        <p:blipFill rotWithShape="1">
          <a:blip r:embed="rId4">
            <a:alphaModFix/>
          </a:blip>
          <a:srcRect/>
          <a:stretch/>
        </p:blipFill>
        <p:spPr>
          <a:xfrm>
            <a:off x="366922" y="1762737"/>
            <a:ext cx="3984964" cy="3086100"/>
          </a:xfrm>
          <a:prstGeom prst="rect">
            <a:avLst/>
          </a:prstGeom>
          <a:noFill/>
          <a:ln>
            <a:noFill/>
          </a:ln>
        </p:spPr>
      </p:pic>
      <p:sp>
        <p:nvSpPr>
          <p:cNvPr id="141" name="Google Shape;141;p25"/>
          <p:cNvSpPr txBox="1"/>
          <p:nvPr/>
        </p:nvSpPr>
        <p:spPr>
          <a:xfrm>
            <a:off x="398477" y="1342238"/>
            <a:ext cx="3607266"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a:solidFill>
                  <a:srgbClr val="000000"/>
                </a:solidFill>
                <a:latin typeface="Amethysta"/>
                <a:ea typeface="Amethysta"/>
                <a:cs typeface="Amethysta"/>
                <a:sym typeface="Amethysta"/>
              </a:rPr>
              <a:t>Before</a:t>
            </a:r>
            <a:endParaRPr/>
          </a:p>
        </p:txBody>
      </p:sp>
      <p:sp>
        <p:nvSpPr>
          <p:cNvPr id="142" name="Google Shape;142;p25"/>
          <p:cNvSpPr txBox="1"/>
          <p:nvPr/>
        </p:nvSpPr>
        <p:spPr>
          <a:xfrm>
            <a:off x="4930629" y="1341714"/>
            <a:ext cx="2743200"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a:solidFill>
                  <a:srgbClr val="000000"/>
                </a:solidFill>
                <a:latin typeface="Amethysta"/>
                <a:ea typeface="Amethysta"/>
                <a:cs typeface="Amethysta"/>
                <a:sym typeface="Amethysta"/>
              </a:rPr>
              <a:t>After</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6"/>
          <p:cNvSpPr txBox="1">
            <a:spLocks noGrp="1"/>
          </p:cNvSpPr>
          <p:nvPr>
            <p:ph type="title"/>
          </p:nvPr>
        </p:nvSpPr>
        <p:spPr>
          <a:xfrm>
            <a:off x="311700" y="57719"/>
            <a:ext cx="8520600" cy="1006106"/>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sz="2400"/>
              <a:t>Chromosome Crossover Simulation: Pea Plant Traits</a:t>
            </a:r>
            <a:endParaRPr sz="2400"/>
          </a:p>
        </p:txBody>
      </p:sp>
      <p:sp>
        <p:nvSpPr>
          <p:cNvPr id="148" name="Google Shape;148;p26"/>
          <p:cNvSpPr txBox="1"/>
          <p:nvPr/>
        </p:nvSpPr>
        <p:spPr>
          <a:xfrm>
            <a:off x="451125" y="979781"/>
            <a:ext cx="3549300" cy="3786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800" dirty="0"/>
              <a:t>Roll the dice, cut, and swap according to the table.  Each student will roll the die 3 times.</a:t>
            </a:r>
            <a:endParaRPr sz="1800" dirty="0"/>
          </a:p>
          <a:p>
            <a:pPr marL="0" lvl="0" indent="0" algn="l" rtl="0">
              <a:spcBef>
                <a:spcPts val="0"/>
              </a:spcBef>
              <a:spcAft>
                <a:spcPts val="0"/>
              </a:spcAft>
              <a:buNone/>
            </a:pPr>
            <a:endParaRPr sz="1800" dirty="0"/>
          </a:p>
          <a:p>
            <a:pPr lvl="0"/>
            <a:r>
              <a:rPr lang="en-US" sz="1800" dirty="0"/>
              <a:t>After you’ve performed the crossovers, you will now cut apart your chromosomes so that you have four separate chromatids. Glue or tape them into the spaces below. Then fill out the table, using the information about plant height, flower color, and seed covering.                  </a:t>
            </a:r>
            <a:endParaRPr sz="1800" dirty="0"/>
          </a:p>
        </p:txBody>
      </p:sp>
      <p:pic>
        <p:nvPicPr>
          <p:cNvPr id="149" name="Google Shape;149;p26" descr="A white rectangular box with black text&#10;&#10;AI-generated content may be incorrect."/>
          <p:cNvPicPr preferRelativeResize="0"/>
          <p:nvPr/>
        </p:nvPicPr>
        <p:blipFill>
          <a:blip r:embed="rId3"/>
          <a:stretch>
            <a:fillRect/>
          </a:stretch>
        </p:blipFill>
        <p:spPr>
          <a:xfrm>
            <a:off x="4815445" y="1073850"/>
            <a:ext cx="3709042" cy="359806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7"/>
          <p:cNvSpPr txBox="1">
            <a:spLocks noGrp="1"/>
          </p:cNvSpPr>
          <p:nvPr>
            <p:ph type="title"/>
          </p:nvPr>
        </p:nvSpPr>
        <p:spPr>
          <a:xfrm>
            <a:off x="122738" y="-1047"/>
            <a:ext cx="8341312"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a:t>Chromosome Crossover Activity: Pea Plant Traits</a:t>
            </a:r>
            <a:endParaRPr/>
          </a:p>
        </p:txBody>
      </p:sp>
      <p:pic>
        <p:nvPicPr>
          <p:cNvPr id="155" name="Google Shape;155;p27"/>
          <p:cNvPicPr preferRelativeResize="0"/>
          <p:nvPr/>
        </p:nvPicPr>
        <p:blipFill rotWithShape="1">
          <a:blip r:embed="rId3">
            <a:alphaModFix/>
          </a:blip>
          <a:srcRect/>
          <a:stretch/>
        </p:blipFill>
        <p:spPr>
          <a:xfrm>
            <a:off x="246777" y="568928"/>
            <a:ext cx="3486501" cy="4371501"/>
          </a:xfrm>
          <a:prstGeom prst="rect">
            <a:avLst/>
          </a:prstGeom>
          <a:noFill/>
          <a:ln>
            <a:noFill/>
          </a:ln>
        </p:spPr>
      </p:pic>
      <p:sp>
        <p:nvSpPr>
          <p:cNvPr id="156" name="Google Shape;156;p27"/>
          <p:cNvSpPr txBox="1"/>
          <p:nvPr/>
        </p:nvSpPr>
        <p:spPr>
          <a:xfrm>
            <a:off x="3936206" y="485775"/>
            <a:ext cx="4965000" cy="4278900"/>
          </a:xfrm>
          <a:prstGeom prst="rect">
            <a:avLst/>
          </a:prstGeom>
          <a:noFill/>
          <a:ln>
            <a:noFill/>
          </a:ln>
        </p:spPr>
        <p:txBody>
          <a:bodyPr spcFirstLastPara="1" wrap="square" lIns="91425" tIns="45700" rIns="91425" bIns="45700" anchor="t" anchorCtr="0">
            <a:spAutoFit/>
          </a:bodyPr>
          <a:lstStyle/>
          <a:p>
            <a:pPr marL="228600" lvl="0" indent="-228600">
              <a:buSzPts val="1600"/>
              <a:buFont typeface="Arial"/>
              <a:buAutoNum type="arabicPeriod"/>
            </a:pPr>
            <a:r>
              <a:rPr lang="en-US" sz="1600" dirty="0">
                <a:solidFill>
                  <a:srgbClr val="8E7CC3"/>
                </a:solidFill>
                <a:latin typeface="Century Gothic"/>
                <a:ea typeface="Century Gothic"/>
                <a:cs typeface="Century Gothic"/>
                <a:sym typeface="Century Gothic"/>
              </a:rPr>
              <a:t>. Color each entire chromosome a different color - pick your 2 favorites.</a:t>
            </a:r>
            <a:r>
              <a:rPr lang="en-US" sz="1600" b="0" i="0" u="none" strike="noStrike" cap="none" dirty="0">
                <a:solidFill>
                  <a:srgbClr val="8E7CC3"/>
                </a:solidFill>
                <a:latin typeface="Century Gothic"/>
                <a:ea typeface="Century Gothic"/>
                <a:cs typeface="Century Gothic"/>
                <a:sym typeface="Century Gothic"/>
              </a:rPr>
              <a:t> Cut them out. </a:t>
            </a:r>
            <a:endParaRPr sz="1400" b="0" i="0" u="none" strike="noStrike" cap="none" dirty="0">
              <a:solidFill>
                <a:srgbClr val="000000"/>
              </a:solidFill>
              <a:latin typeface="Arial"/>
              <a:ea typeface="Arial"/>
              <a:cs typeface="Arial"/>
              <a:sym typeface="Arial"/>
            </a:endParaRPr>
          </a:p>
          <a:p>
            <a:pPr marL="228600" marR="0" lvl="0" indent="-228600" algn="l" rtl="0">
              <a:lnSpc>
                <a:spcPct val="100000"/>
              </a:lnSpc>
              <a:spcBef>
                <a:spcPts val="0"/>
              </a:spcBef>
              <a:spcAft>
                <a:spcPts val="0"/>
              </a:spcAft>
              <a:buClr>
                <a:srgbClr val="000000"/>
              </a:buClr>
              <a:buSzPts val="1600"/>
              <a:buFont typeface="Arial"/>
              <a:buAutoNum type="arabicPeriod"/>
            </a:pPr>
            <a:r>
              <a:rPr lang="en-US" sz="1600" b="0" i="0" u="none" strike="noStrike" cap="none" dirty="0">
                <a:solidFill>
                  <a:srgbClr val="6AA84F"/>
                </a:solidFill>
                <a:latin typeface="Century Gothic"/>
                <a:ea typeface="Century Gothic"/>
                <a:cs typeface="Century Gothic"/>
                <a:sym typeface="Century Gothic"/>
              </a:rPr>
              <a:t>Roll </a:t>
            </a:r>
            <a:r>
              <a:rPr lang="en-US" sz="1600" b="1" i="0" u="none" strike="noStrike" cap="none" dirty="0">
                <a:solidFill>
                  <a:srgbClr val="6AA84F"/>
                </a:solidFill>
                <a:latin typeface="Century Gothic"/>
                <a:ea typeface="Century Gothic"/>
                <a:cs typeface="Century Gothic"/>
                <a:sym typeface="Century Gothic"/>
              </a:rPr>
              <a:t>ONE</a:t>
            </a:r>
            <a:r>
              <a:rPr lang="en-US" sz="1600" b="0" i="0" u="none" strike="noStrike" cap="none" dirty="0">
                <a:solidFill>
                  <a:srgbClr val="6AA84F"/>
                </a:solidFill>
                <a:latin typeface="Century Gothic"/>
                <a:ea typeface="Century Gothic"/>
                <a:cs typeface="Century Gothic"/>
                <a:sym typeface="Century Gothic"/>
              </a:rPr>
              <a:t> die 3 times, record your results on your paper. Roll the same number twice? Roll again.</a:t>
            </a:r>
            <a:endParaRPr dirty="0"/>
          </a:p>
          <a:p>
            <a:pPr marL="228600" marR="0" lvl="0" indent="-228600" algn="l" rtl="0">
              <a:lnSpc>
                <a:spcPct val="100000"/>
              </a:lnSpc>
              <a:spcBef>
                <a:spcPts val="0"/>
              </a:spcBef>
              <a:spcAft>
                <a:spcPts val="0"/>
              </a:spcAft>
              <a:buClr>
                <a:srgbClr val="000000"/>
              </a:buClr>
              <a:buSzPts val="1600"/>
              <a:buFont typeface="Arial"/>
              <a:buAutoNum type="arabicPeriod"/>
            </a:pPr>
            <a:r>
              <a:rPr lang="en-US" sz="1600" b="0" i="0" u="none" strike="noStrike" cap="none" dirty="0">
                <a:solidFill>
                  <a:srgbClr val="6D9EEB"/>
                </a:solidFill>
                <a:latin typeface="Century Gothic"/>
                <a:ea typeface="Century Gothic"/>
                <a:cs typeface="Century Gothic"/>
                <a:sym typeface="Century Gothic"/>
              </a:rPr>
              <a:t>Rolled a </a:t>
            </a:r>
            <a:r>
              <a:rPr lang="en-US" sz="1600" b="1" i="0" u="none" strike="noStrike" cap="none" dirty="0">
                <a:solidFill>
                  <a:srgbClr val="6D9EEB"/>
                </a:solidFill>
                <a:latin typeface="Century Gothic"/>
                <a:ea typeface="Century Gothic"/>
                <a:cs typeface="Century Gothic"/>
                <a:sym typeface="Century Gothic"/>
              </a:rPr>
              <a:t>6</a:t>
            </a:r>
            <a:r>
              <a:rPr lang="en-US" sz="1600" b="0" i="0" u="none" strike="noStrike" cap="none" dirty="0">
                <a:solidFill>
                  <a:srgbClr val="6D9EEB"/>
                </a:solidFill>
                <a:latin typeface="Century Gothic"/>
                <a:ea typeface="Century Gothic"/>
                <a:cs typeface="Century Gothic"/>
                <a:sym typeface="Century Gothic"/>
              </a:rPr>
              <a:t>? In the table below, write “</a:t>
            </a:r>
            <a:r>
              <a:rPr lang="en-US" sz="1600" b="1" i="0" u="none" strike="noStrike" cap="none" dirty="0">
                <a:solidFill>
                  <a:srgbClr val="6D9EEB"/>
                </a:solidFill>
                <a:latin typeface="Century Gothic"/>
                <a:ea typeface="Century Gothic"/>
                <a:cs typeface="Century Gothic"/>
                <a:sym typeface="Century Gothic"/>
              </a:rPr>
              <a:t>yellow</a:t>
            </a:r>
            <a:r>
              <a:rPr lang="en-US" sz="1600" b="0" i="0" u="none" strike="noStrike" cap="none" dirty="0">
                <a:solidFill>
                  <a:srgbClr val="6D9EEB"/>
                </a:solidFill>
                <a:latin typeface="Century Gothic"/>
                <a:ea typeface="Century Gothic"/>
                <a:cs typeface="Century Gothic"/>
                <a:sym typeface="Century Gothic"/>
              </a:rPr>
              <a:t>” for flower color, and change all the Fs to Ys on your chromatids.</a:t>
            </a:r>
            <a:endParaRPr dirty="0"/>
          </a:p>
          <a:p>
            <a:pPr marL="228600" marR="0" lvl="0" indent="-228600" algn="l" rtl="0">
              <a:lnSpc>
                <a:spcPct val="100000"/>
              </a:lnSpc>
              <a:spcBef>
                <a:spcPts val="0"/>
              </a:spcBef>
              <a:spcAft>
                <a:spcPts val="0"/>
              </a:spcAft>
              <a:buClr>
                <a:srgbClr val="000000"/>
              </a:buClr>
              <a:buSzPts val="1600"/>
              <a:buFont typeface="Arial"/>
              <a:buAutoNum type="arabicPeriod"/>
            </a:pPr>
            <a:r>
              <a:rPr lang="en-US" sz="1600" b="0" i="0" u="none" strike="noStrike" cap="none" dirty="0">
                <a:solidFill>
                  <a:srgbClr val="E69138"/>
                </a:solidFill>
                <a:latin typeface="Century Gothic"/>
                <a:ea typeface="Century Gothic"/>
                <a:cs typeface="Century Gothic"/>
                <a:sym typeface="Century Gothic"/>
              </a:rPr>
              <a:t>Make your cuts and swap, according to what you rolled.  </a:t>
            </a:r>
            <a:r>
              <a:rPr lang="en-US" sz="1600" b="1" i="0" u="none" strike="noStrike" cap="none" dirty="0">
                <a:solidFill>
                  <a:srgbClr val="E69138"/>
                </a:solidFill>
                <a:latin typeface="Century Gothic"/>
                <a:ea typeface="Century Gothic"/>
                <a:cs typeface="Century Gothic"/>
                <a:sym typeface="Century Gothic"/>
              </a:rPr>
              <a:t>The swap is between </a:t>
            </a:r>
            <a:r>
              <a:rPr lang="en-US" sz="1600" b="1" i="0" u="sng" strike="noStrike" cap="none" dirty="0">
                <a:solidFill>
                  <a:srgbClr val="E69138"/>
                </a:solidFill>
                <a:latin typeface="Century Gothic"/>
                <a:ea typeface="Century Gothic"/>
                <a:cs typeface="Century Gothic"/>
                <a:sym typeface="Century Gothic"/>
              </a:rPr>
              <a:t>your own two chromosomes,</a:t>
            </a:r>
            <a:r>
              <a:rPr lang="en-US" sz="1600" b="1" i="0" u="none" strike="noStrike" cap="none" dirty="0">
                <a:solidFill>
                  <a:srgbClr val="E69138"/>
                </a:solidFill>
                <a:latin typeface="Century Gothic"/>
                <a:ea typeface="Century Gothic"/>
                <a:cs typeface="Century Gothic"/>
                <a:sym typeface="Century Gothic"/>
              </a:rPr>
              <a:t> NOT between male and female.</a:t>
            </a:r>
            <a:r>
              <a:rPr lang="en-US" sz="1600" b="0" i="0" u="none" strike="noStrike" cap="none" dirty="0">
                <a:solidFill>
                  <a:srgbClr val="E69138"/>
                </a:solidFill>
                <a:latin typeface="Century Gothic"/>
                <a:ea typeface="Century Gothic"/>
                <a:cs typeface="Century Gothic"/>
                <a:sym typeface="Century Gothic"/>
              </a:rPr>
              <a:t>  Crossover happens during Prophase I of meiosis - the process to FORM GAMETES. Fertilization comes later!</a:t>
            </a:r>
            <a:endParaRPr dirty="0"/>
          </a:p>
          <a:p>
            <a:pPr marL="228600" marR="0" lvl="0" indent="-228600" algn="l" rtl="0">
              <a:lnSpc>
                <a:spcPct val="100000"/>
              </a:lnSpc>
              <a:spcBef>
                <a:spcPts val="0"/>
              </a:spcBef>
              <a:spcAft>
                <a:spcPts val="0"/>
              </a:spcAft>
              <a:buClr>
                <a:srgbClr val="000000"/>
              </a:buClr>
              <a:buSzPts val="1600"/>
              <a:buFont typeface="Arial"/>
              <a:buAutoNum type="arabicPeriod"/>
            </a:pPr>
            <a:r>
              <a:rPr lang="en-US" sz="1600" b="0" i="0" u="none" strike="noStrike" cap="none" dirty="0">
                <a:solidFill>
                  <a:srgbClr val="C27BA0"/>
                </a:solidFill>
                <a:latin typeface="Century Gothic"/>
                <a:ea typeface="Century Gothic"/>
                <a:cs typeface="Century Gothic"/>
                <a:sym typeface="Century Gothic"/>
              </a:rPr>
              <a:t>Once you’ve completed your crossovers, cut the chromosome to separate the chromatids, and glue them to your paper. </a:t>
            </a:r>
            <a:endParaRPr dirty="0"/>
          </a:p>
        </p:txBody>
      </p:sp>
      <p:sp>
        <p:nvSpPr>
          <p:cNvPr id="157" name="Google Shape;157;p27"/>
          <p:cNvSpPr txBox="1"/>
          <p:nvPr/>
        </p:nvSpPr>
        <p:spPr>
          <a:xfrm rot="-5400000">
            <a:off x="-1121569" y="557213"/>
            <a:ext cx="27432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595959"/>
                </a:solidFill>
                <a:highlight>
                  <a:srgbClr val="FFFF00"/>
                </a:highlight>
                <a:latin typeface="Century Gothic"/>
                <a:ea typeface="Century Gothic"/>
                <a:cs typeface="Century Gothic"/>
                <a:sym typeface="Century Gothic"/>
              </a:rPr>
              <a:t>Student 1</a:t>
            </a:r>
            <a:endParaRPr sz="1400" b="0" i="0" u="none" strike="noStrike" cap="none">
              <a:solidFill>
                <a:srgbClr val="000000"/>
              </a:solidFill>
              <a:highlight>
                <a:srgbClr val="FFFF00"/>
              </a:highlight>
              <a:latin typeface="Arial"/>
              <a:ea typeface="Arial"/>
              <a:cs typeface="Arial"/>
              <a:sym typeface="Arial"/>
            </a:endParaRPr>
          </a:p>
        </p:txBody>
      </p:sp>
      <p:sp>
        <p:nvSpPr>
          <p:cNvPr id="158" name="Google Shape;158;p27"/>
          <p:cNvSpPr txBox="1"/>
          <p:nvPr/>
        </p:nvSpPr>
        <p:spPr>
          <a:xfrm rot="-5400000">
            <a:off x="-1121569" y="2571750"/>
            <a:ext cx="274320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rgbClr val="595959"/>
                </a:solidFill>
                <a:highlight>
                  <a:srgbClr val="FFFF00"/>
                </a:highlight>
                <a:latin typeface="Century Gothic"/>
                <a:ea typeface="Century Gothic"/>
                <a:cs typeface="Century Gothic"/>
                <a:sym typeface="Century Gothic"/>
              </a:rPr>
              <a:t>Student 2</a:t>
            </a:r>
            <a:endParaRPr sz="18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Google Shape;163;p28"/>
          <p:cNvPicPr preferRelativeResize="0"/>
          <p:nvPr/>
        </p:nvPicPr>
        <p:blipFill rotWithShape="1">
          <a:blip r:embed="rId3">
            <a:alphaModFix/>
          </a:blip>
          <a:srcRect t="2152"/>
          <a:stretch/>
        </p:blipFill>
        <p:spPr>
          <a:xfrm>
            <a:off x="1306803" y="0"/>
            <a:ext cx="6532486" cy="5143499"/>
          </a:xfrm>
          <a:prstGeom prst="rect">
            <a:avLst/>
          </a:prstGeom>
          <a:noFill/>
          <a:ln>
            <a:noFill/>
          </a:ln>
        </p:spPr>
      </p:pic>
      <p:sp>
        <p:nvSpPr>
          <p:cNvPr id="2" name="Oval 1">
            <a:extLst>
              <a:ext uri="{FF2B5EF4-FFF2-40B4-BE49-F238E27FC236}">
                <a16:creationId xmlns:a16="http://schemas.microsoft.com/office/drawing/2014/main" id="{63207F9A-94EB-FC9E-DC91-B4219C5FDC30}"/>
              </a:ext>
            </a:extLst>
          </p:cNvPr>
          <p:cNvSpPr/>
          <p:nvPr/>
        </p:nvSpPr>
        <p:spPr>
          <a:xfrm>
            <a:off x="1446212" y="1853405"/>
            <a:ext cx="408781" cy="626270"/>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342900" lvl="0" algn="l" rtl="0">
              <a:spcBef>
                <a:spcPts val="0"/>
              </a:spcBef>
              <a:spcAft>
                <a:spcPts val="0"/>
              </a:spcAft>
              <a:buFont typeface="+mj-lt"/>
              <a:buAutoNum type="arabicPeriod" startAt="2"/>
            </a:pPr>
            <a:r>
              <a:rPr lang="en-US" dirty="0"/>
              <a:t>Compare your 4 chromatids with at least three other students. What do you notice?</a:t>
            </a:r>
            <a:endParaRPr dirty="0"/>
          </a:p>
          <a:p>
            <a:pPr marL="342900" lvl="0" algn="l" rtl="0">
              <a:spcBef>
                <a:spcPts val="0"/>
              </a:spcBef>
              <a:spcAft>
                <a:spcPts val="0"/>
              </a:spcAft>
              <a:buFont typeface="+mj-lt"/>
              <a:buAutoNum type="arabicPeriod" startAt="2"/>
            </a:pPr>
            <a:endParaRPr dirty="0"/>
          </a:p>
          <a:p>
            <a:pPr marL="342900" lvl="0" algn="l" rtl="0">
              <a:spcBef>
                <a:spcPts val="0"/>
              </a:spcBef>
              <a:spcAft>
                <a:spcPts val="0"/>
              </a:spcAft>
              <a:buFont typeface="+mj-lt"/>
              <a:buAutoNum type="arabicPeriod" startAt="2"/>
            </a:pPr>
            <a:endParaRPr dirty="0"/>
          </a:p>
          <a:p>
            <a:pPr marL="342900" lvl="0">
              <a:buFont typeface="+mj-lt"/>
              <a:buAutoNum type="arabicPeriod" startAt="2"/>
            </a:pPr>
            <a:r>
              <a:rPr lang="en-US" dirty="0"/>
              <a:t>How is rolling the dice to determine crossover locations related to the actual determination of crossover location during prophase I of meiosis? Hint: Consider what role the dice played in the simulation</a:t>
            </a:r>
            <a:endParaRPr dirty="0"/>
          </a:p>
          <a:p>
            <a:pPr marL="342900" lvl="0" algn="l" rtl="0">
              <a:spcBef>
                <a:spcPts val="0"/>
              </a:spcBef>
              <a:spcAft>
                <a:spcPts val="0"/>
              </a:spcAft>
              <a:buFont typeface="+mj-lt"/>
              <a:buAutoNum type="arabicPeriod" startAt="2"/>
            </a:pPr>
            <a:endParaRPr dirty="0"/>
          </a:p>
          <a:p>
            <a:pPr marL="342900" lvl="0" algn="l" rtl="0">
              <a:spcBef>
                <a:spcPts val="0"/>
              </a:spcBef>
              <a:spcAft>
                <a:spcPts val="0"/>
              </a:spcAft>
              <a:buFont typeface="+mj-lt"/>
              <a:buAutoNum type="arabicPeriod" startAt="2"/>
            </a:pPr>
            <a:endParaRPr dirty="0"/>
          </a:p>
          <a:p>
            <a:pPr marL="342900" lvl="0" algn="l" rtl="0">
              <a:spcBef>
                <a:spcPts val="0"/>
              </a:spcBef>
              <a:spcAft>
                <a:spcPts val="0"/>
              </a:spcAft>
              <a:buFont typeface="+mj-lt"/>
              <a:buAutoNum type="arabicPeriod" startAt="2"/>
            </a:pPr>
            <a:r>
              <a:rPr lang="en-US" dirty="0"/>
              <a:t>What is the result of crossover locations being random?</a:t>
            </a:r>
            <a:endParaRPr dirty="0"/>
          </a:p>
          <a:p>
            <a:pPr marL="0" lvl="0" indent="0" algn="l" rtl="0">
              <a:spcBef>
                <a:spcPts val="0"/>
              </a:spcBef>
              <a:spcAft>
                <a:spcPts val="0"/>
              </a:spcAft>
              <a:buNone/>
            </a:pP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graphicFrame>
        <p:nvGraphicFramePr>
          <p:cNvPr id="173" name="Google Shape;173;p30"/>
          <p:cNvGraphicFramePr/>
          <p:nvPr/>
        </p:nvGraphicFramePr>
        <p:xfrm>
          <a:off x="4995900" y="123925"/>
          <a:ext cx="4035975" cy="1257300"/>
        </p:xfrm>
        <a:graphic>
          <a:graphicData uri="http://schemas.openxmlformats.org/drawingml/2006/table">
            <a:tbl>
              <a:tblPr bandRow="1">
                <a:noFill/>
                <a:tableStyleId>{CB60678D-5360-4DD8-BF1D-F54DBEF76F03}</a:tableStyleId>
              </a:tblPr>
              <a:tblGrid>
                <a:gridCol w="1345325">
                  <a:extLst>
                    <a:ext uri="{9D8B030D-6E8A-4147-A177-3AD203B41FA5}">
                      <a16:colId xmlns:a16="http://schemas.microsoft.com/office/drawing/2014/main" val="20000"/>
                    </a:ext>
                  </a:extLst>
                </a:gridCol>
                <a:gridCol w="1345325">
                  <a:extLst>
                    <a:ext uri="{9D8B030D-6E8A-4147-A177-3AD203B41FA5}">
                      <a16:colId xmlns:a16="http://schemas.microsoft.com/office/drawing/2014/main" val="20001"/>
                    </a:ext>
                  </a:extLst>
                </a:gridCol>
                <a:gridCol w="1345325">
                  <a:extLst>
                    <a:ext uri="{9D8B030D-6E8A-4147-A177-3AD203B41FA5}">
                      <a16:colId xmlns:a16="http://schemas.microsoft.com/office/drawing/2014/main" val="20002"/>
                    </a:ext>
                  </a:extLst>
                </a:gridCol>
              </a:tblGrid>
              <a:tr h="353250">
                <a:tc>
                  <a:txBody>
                    <a:bodyPr/>
                    <a:lstStyle/>
                    <a:p>
                      <a:pPr marL="0" marR="0" lvl="0" indent="0" algn="l" rtl="0">
                        <a:lnSpc>
                          <a:spcPct val="100000"/>
                        </a:lnSpc>
                        <a:spcBef>
                          <a:spcPts val="0"/>
                        </a:spcBef>
                        <a:spcAft>
                          <a:spcPts val="0"/>
                        </a:spcAft>
                        <a:buNone/>
                      </a:pPr>
                      <a:endParaRPr sz="1000"/>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900"/>
                        <a:buFont typeface="Arial"/>
                        <a:buNone/>
                      </a:pPr>
                      <a:r>
                        <a:rPr lang="en-US" sz="1500" b="1" u="none" strike="noStrike" cap="none">
                          <a:latin typeface="Century Gothic"/>
                          <a:ea typeface="Century Gothic"/>
                          <a:cs typeface="Century Gothic"/>
                          <a:sym typeface="Century Gothic"/>
                        </a:rPr>
                        <a:t>Animals</a:t>
                      </a:r>
                      <a:endParaRPr sz="10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FEFEF"/>
                    </a:solidFill>
                  </a:tcPr>
                </a:tc>
                <a:tc>
                  <a:txBody>
                    <a:bodyPr/>
                    <a:lstStyle/>
                    <a:p>
                      <a:pPr marL="0" marR="0" lvl="0" indent="0" algn="l" rtl="0">
                        <a:lnSpc>
                          <a:spcPct val="100000"/>
                        </a:lnSpc>
                        <a:spcBef>
                          <a:spcPts val="0"/>
                        </a:spcBef>
                        <a:spcAft>
                          <a:spcPts val="0"/>
                        </a:spcAft>
                        <a:buClr>
                          <a:srgbClr val="000000"/>
                        </a:buClr>
                        <a:buSzPts val="1900"/>
                        <a:buFont typeface="Arial"/>
                        <a:buNone/>
                      </a:pPr>
                      <a:r>
                        <a:rPr lang="en-US" sz="1500" b="1" u="none" strike="noStrike" cap="none">
                          <a:latin typeface="Century Gothic"/>
                          <a:ea typeface="Century Gothic"/>
                          <a:cs typeface="Century Gothic"/>
                          <a:sym typeface="Century Gothic"/>
                        </a:rPr>
                        <a:t>Plants</a:t>
                      </a:r>
                      <a:endParaRPr sz="10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D9EAD3"/>
                    </a:solidFill>
                  </a:tcPr>
                </a:tc>
                <a:extLst>
                  <a:ext uri="{0D108BD9-81ED-4DB2-BD59-A6C34878D82A}">
                    <a16:rowId xmlns:a16="http://schemas.microsoft.com/office/drawing/2014/main" val="10000"/>
                  </a:ext>
                </a:extLst>
              </a:tr>
              <a:tr h="353250">
                <a:tc>
                  <a:txBody>
                    <a:bodyPr/>
                    <a:lstStyle/>
                    <a:p>
                      <a:pPr marL="0" marR="0" lvl="0" indent="0" algn="l" rtl="0">
                        <a:lnSpc>
                          <a:spcPct val="100000"/>
                        </a:lnSpc>
                        <a:spcBef>
                          <a:spcPts val="0"/>
                        </a:spcBef>
                        <a:spcAft>
                          <a:spcPts val="0"/>
                        </a:spcAft>
                        <a:buClr>
                          <a:srgbClr val="000000"/>
                        </a:buClr>
                        <a:buSzPts val="1900"/>
                        <a:buFont typeface="Arial"/>
                        <a:buNone/>
                      </a:pPr>
                      <a:r>
                        <a:rPr lang="en-US" sz="1500" b="1" u="none" strike="noStrike" cap="none">
                          <a:latin typeface="Century Gothic"/>
                          <a:ea typeface="Century Gothic"/>
                          <a:cs typeface="Century Gothic"/>
                          <a:sym typeface="Century Gothic"/>
                        </a:rPr>
                        <a:t>Male</a:t>
                      </a:r>
                      <a:endParaRPr sz="10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900"/>
                        <a:buFont typeface="Arial"/>
                        <a:buNone/>
                      </a:pPr>
                      <a:r>
                        <a:rPr lang="en-US" sz="1500" b="1" u="none" strike="noStrike" cap="none">
                          <a:latin typeface="Century Gothic"/>
                          <a:ea typeface="Century Gothic"/>
                          <a:cs typeface="Century Gothic"/>
                          <a:sym typeface="Century Gothic"/>
                        </a:rPr>
                        <a:t>Sperm</a:t>
                      </a:r>
                      <a:endParaRPr sz="10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FEFEF"/>
                    </a:solidFill>
                  </a:tcPr>
                </a:tc>
                <a:tc>
                  <a:txBody>
                    <a:bodyPr/>
                    <a:lstStyle/>
                    <a:p>
                      <a:pPr marL="0" marR="0" lvl="0" indent="0" algn="l" rtl="0">
                        <a:lnSpc>
                          <a:spcPct val="100000"/>
                        </a:lnSpc>
                        <a:spcBef>
                          <a:spcPts val="0"/>
                        </a:spcBef>
                        <a:spcAft>
                          <a:spcPts val="0"/>
                        </a:spcAft>
                        <a:buClr>
                          <a:srgbClr val="000000"/>
                        </a:buClr>
                        <a:buSzPts val="1900"/>
                        <a:buFont typeface="Arial"/>
                        <a:buNone/>
                      </a:pPr>
                      <a:r>
                        <a:rPr lang="en-US" sz="1500" b="1" u="none" strike="noStrike" cap="none">
                          <a:latin typeface="Century Gothic"/>
                          <a:ea typeface="Century Gothic"/>
                          <a:cs typeface="Century Gothic"/>
                          <a:sym typeface="Century Gothic"/>
                        </a:rPr>
                        <a:t>Pollen</a:t>
                      </a:r>
                      <a:endParaRPr sz="10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D9EAD3"/>
                    </a:solidFill>
                  </a:tcPr>
                </a:tc>
                <a:extLst>
                  <a:ext uri="{0D108BD9-81ED-4DB2-BD59-A6C34878D82A}">
                    <a16:rowId xmlns:a16="http://schemas.microsoft.com/office/drawing/2014/main" val="10001"/>
                  </a:ext>
                </a:extLst>
              </a:tr>
              <a:tr h="353250">
                <a:tc>
                  <a:txBody>
                    <a:bodyPr/>
                    <a:lstStyle/>
                    <a:p>
                      <a:pPr marL="0" marR="0" lvl="0" indent="0" algn="l" rtl="0">
                        <a:lnSpc>
                          <a:spcPct val="100000"/>
                        </a:lnSpc>
                        <a:spcBef>
                          <a:spcPts val="0"/>
                        </a:spcBef>
                        <a:spcAft>
                          <a:spcPts val="0"/>
                        </a:spcAft>
                        <a:buClr>
                          <a:srgbClr val="000000"/>
                        </a:buClr>
                        <a:buSzPts val="1900"/>
                        <a:buFont typeface="Arial"/>
                        <a:buNone/>
                      </a:pPr>
                      <a:r>
                        <a:rPr lang="en-US" sz="1500" b="1" u="none" strike="noStrike" cap="none">
                          <a:latin typeface="Century Gothic"/>
                          <a:ea typeface="Century Gothic"/>
                          <a:cs typeface="Century Gothic"/>
                          <a:sym typeface="Century Gothic"/>
                        </a:rPr>
                        <a:t>Female</a:t>
                      </a:r>
                      <a:endParaRPr sz="10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900"/>
                        <a:buFont typeface="Arial"/>
                        <a:buNone/>
                      </a:pPr>
                      <a:r>
                        <a:rPr lang="en-US" sz="1500" b="1" u="none" strike="noStrike" cap="none">
                          <a:latin typeface="Century Gothic"/>
                          <a:ea typeface="Century Gothic"/>
                          <a:cs typeface="Century Gothic"/>
                          <a:sym typeface="Century Gothic"/>
                        </a:rPr>
                        <a:t>Egg</a:t>
                      </a:r>
                      <a:endParaRPr sz="10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FEFEF"/>
                    </a:solidFill>
                  </a:tcPr>
                </a:tc>
                <a:tc>
                  <a:txBody>
                    <a:bodyPr/>
                    <a:lstStyle/>
                    <a:p>
                      <a:pPr marL="0" marR="0" lvl="0" indent="0" algn="l" rtl="0">
                        <a:lnSpc>
                          <a:spcPct val="100000"/>
                        </a:lnSpc>
                        <a:spcBef>
                          <a:spcPts val="0"/>
                        </a:spcBef>
                        <a:spcAft>
                          <a:spcPts val="0"/>
                        </a:spcAft>
                        <a:buClr>
                          <a:srgbClr val="000000"/>
                        </a:buClr>
                        <a:buSzPts val="1900"/>
                        <a:buFont typeface="Arial"/>
                        <a:buNone/>
                      </a:pPr>
                      <a:r>
                        <a:rPr lang="en-US" sz="1500" b="1" u="none" strike="noStrike" cap="none">
                          <a:latin typeface="Century Gothic"/>
                          <a:ea typeface="Century Gothic"/>
                          <a:cs typeface="Century Gothic"/>
                          <a:sym typeface="Century Gothic"/>
                        </a:rPr>
                        <a:t>Ovum</a:t>
                      </a:r>
                      <a:endParaRPr sz="10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D9EAD3"/>
                    </a:solidFill>
                  </a:tcPr>
                </a:tc>
                <a:extLst>
                  <a:ext uri="{0D108BD9-81ED-4DB2-BD59-A6C34878D82A}">
                    <a16:rowId xmlns:a16="http://schemas.microsoft.com/office/drawing/2014/main" val="10002"/>
                  </a:ext>
                </a:extLst>
              </a:tr>
            </a:tbl>
          </a:graphicData>
        </a:graphic>
      </p:graphicFrame>
      <p:sp>
        <p:nvSpPr>
          <p:cNvPr id="174" name="Google Shape;174;p30"/>
          <p:cNvSpPr txBox="1"/>
          <p:nvPr/>
        </p:nvSpPr>
        <p:spPr>
          <a:xfrm>
            <a:off x="221457" y="664369"/>
            <a:ext cx="432911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0" u="none" strike="noStrike" cap="none">
                <a:solidFill>
                  <a:srgbClr val="000000"/>
                </a:solidFill>
                <a:latin typeface="Century Gothic"/>
                <a:ea typeface="Century Gothic"/>
                <a:cs typeface="Century Gothic"/>
                <a:sym typeface="Century Gothic"/>
              </a:rPr>
              <a:t>Gametes in Plants</a:t>
            </a:r>
            <a:endParaRPr sz="1400" b="0" i="0" u="none" strike="noStrike" cap="none">
              <a:solidFill>
                <a:srgbClr val="000000"/>
              </a:solidFill>
              <a:latin typeface="Century Gothic"/>
              <a:ea typeface="Century Gothic"/>
              <a:cs typeface="Century Gothic"/>
              <a:sym typeface="Century Gothic"/>
            </a:endParaRPr>
          </a:p>
        </p:txBody>
      </p:sp>
      <p:sp>
        <p:nvSpPr>
          <p:cNvPr id="175" name="Google Shape;175;p30"/>
          <p:cNvSpPr txBox="1"/>
          <p:nvPr/>
        </p:nvSpPr>
        <p:spPr>
          <a:xfrm>
            <a:off x="78658" y="1521750"/>
            <a:ext cx="8953217" cy="3416279"/>
          </a:xfrm>
          <a:prstGeom prst="rect">
            <a:avLst/>
          </a:prstGeom>
          <a:noFill/>
          <a:ln>
            <a:noFill/>
          </a:ln>
        </p:spPr>
        <p:txBody>
          <a:bodyPr spcFirstLastPara="1" wrap="square" lIns="91425" tIns="45700" rIns="91425" bIns="45700" anchor="t" anchorCtr="0">
            <a:spAutoFit/>
          </a:bodyPr>
          <a:lstStyle/>
          <a:p>
            <a:pPr lvl="0">
              <a:lnSpc>
                <a:spcPct val="150000"/>
              </a:lnSpc>
            </a:pPr>
            <a:r>
              <a:rPr lang="en-US" sz="1600" dirty="0">
                <a:solidFill>
                  <a:srgbClr val="595959"/>
                </a:solidFill>
                <a:latin typeface="Century Gothic"/>
                <a:ea typeface="Century Gothic"/>
                <a:cs typeface="Century Gothic"/>
                <a:sym typeface="Century Gothic"/>
              </a:rPr>
              <a:t>In animals, gametes are sperm and egg cells. In pollinating plants, gametes are pollen and ovum cells. Each pollen and ovum cell contains chromatids that have undergone crossover during prophase I and are therefore unique.  Every time meiosis occurs, 4 haploid gametes are formed from one original diploid cell.  Pea plants have a haploid number of 7 and a diploid number of 14.</a:t>
            </a:r>
            <a:endParaRPr lang="en-US" sz="1600" dirty="0"/>
          </a:p>
          <a:p>
            <a:pPr marL="800100" marR="0" lvl="0" indent="-342900" algn="l" rtl="0">
              <a:lnSpc>
                <a:spcPct val="150000"/>
              </a:lnSpc>
              <a:spcBef>
                <a:spcPts val="0"/>
              </a:spcBef>
              <a:spcAft>
                <a:spcPts val="0"/>
              </a:spcAft>
              <a:buFont typeface="+mj-lt"/>
              <a:buAutoNum type="arabicPeriod" startAt="5"/>
            </a:pPr>
            <a:r>
              <a:rPr lang="en-US" sz="1600" b="0" i="0" u="none" strike="noStrike" cap="none" dirty="0">
                <a:solidFill>
                  <a:srgbClr val="595959"/>
                </a:solidFill>
                <a:latin typeface="Century Gothic"/>
                <a:ea typeface="Century Gothic"/>
                <a:cs typeface="Century Gothic"/>
                <a:sym typeface="Century Gothic"/>
              </a:rPr>
              <a:t>How many chromatids will be in each pea </a:t>
            </a:r>
            <a:r>
              <a:rPr lang="en-US" sz="1600" b="0" i="0" u="sng" strike="noStrike" cap="none" dirty="0">
                <a:solidFill>
                  <a:srgbClr val="595959"/>
                </a:solidFill>
                <a:latin typeface="Century Gothic"/>
                <a:ea typeface="Century Gothic"/>
                <a:cs typeface="Century Gothic"/>
                <a:sym typeface="Century Gothic"/>
              </a:rPr>
              <a:t>pollen</a:t>
            </a:r>
            <a:r>
              <a:rPr lang="en-US" sz="1600" b="0" i="0" u="none" strike="noStrike" cap="none" dirty="0">
                <a:solidFill>
                  <a:srgbClr val="595959"/>
                </a:solidFill>
                <a:latin typeface="Century Gothic"/>
                <a:ea typeface="Century Gothic"/>
                <a:cs typeface="Century Gothic"/>
                <a:sym typeface="Century Gothic"/>
              </a:rPr>
              <a:t> cell?</a:t>
            </a:r>
            <a:endParaRPr lang="en-US" sz="1600" b="0" i="0" u="none" strike="noStrike" cap="none" dirty="0">
              <a:solidFill>
                <a:srgbClr val="000000"/>
              </a:solidFill>
              <a:latin typeface="Arial"/>
              <a:ea typeface="Arial"/>
              <a:cs typeface="Arial"/>
            </a:endParaRPr>
          </a:p>
          <a:p>
            <a:pPr marL="800100" marR="0" lvl="0" indent="-342900" algn="l" rtl="0">
              <a:lnSpc>
                <a:spcPct val="150000"/>
              </a:lnSpc>
              <a:spcBef>
                <a:spcPts val="0"/>
              </a:spcBef>
              <a:spcAft>
                <a:spcPts val="0"/>
              </a:spcAft>
              <a:buFont typeface="+mj-lt"/>
              <a:buAutoNum type="arabicPeriod" startAt="5"/>
            </a:pPr>
            <a:r>
              <a:rPr lang="en-US" sz="1600" b="0" i="0" u="none" strike="noStrike" cap="none" dirty="0">
                <a:solidFill>
                  <a:srgbClr val="595959"/>
                </a:solidFill>
                <a:latin typeface="Century Gothic"/>
                <a:ea typeface="Century Gothic"/>
                <a:cs typeface="Century Gothic"/>
                <a:sym typeface="Century Gothic"/>
              </a:rPr>
              <a:t>How many chromatids will be in each pea </a:t>
            </a:r>
            <a:r>
              <a:rPr lang="en-US" sz="1600" b="0" i="0" u="sng" strike="noStrike" cap="none" dirty="0">
                <a:solidFill>
                  <a:srgbClr val="595959"/>
                </a:solidFill>
                <a:latin typeface="Century Gothic"/>
                <a:ea typeface="Century Gothic"/>
                <a:cs typeface="Century Gothic"/>
                <a:sym typeface="Century Gothic"/>
              </a:rPr>
              <a:t>ovum</a:t>
            </a:r>
            <a:r>
              <a:rPr lang="en-US" sz="1600" b="0" i="0" u="none" strike="noStrike" cap="none" dirty="0">
                <a:solidFill>
                  <a:srgbClr val="595959"/>
                </a:solidFill>
                <a:latin typeface="Century Gothic"/>
                <a:ea typeface="Century Gothic"/>
                <a:cs typeface="Century Gothic"/>
                <a:sym typeface="Century Gothic"/>
              </a:rPr>
              <a:t> cell?</a:t>
            </a:r>
            <a:endParaRPr lang="en-US" sz="1600" b="0" i="0" u="none" strike="noStrike" cap="none" dirty="0">
              <a:solidFill>
                <a:srgbClr val="595959"/>
              </a:solidFill>
              <a:latin typeface="Century Gothic"/>
              <a:ea typeface="Century Gothic"/>
              <a:cs typeface="Century Gothic"/>
            </a:endParaRPr>
          </a:p>
          <a:p>
            <a:pPr marL="800100" marR="0" lvl="0" indent="-342900" algn="l" rtl="0">
              <a:lnSpc>
                <a:spcPct val="150000"/>
              </a:lnSpc>
              <a:spcBef>
                <a:spcPts val="0"/>
              </a:spcBef>
              <a:spcAft>
                <a:spcPts val="0"/>
              </a:spcAft>
              <a:buFont typeface="+mj-lt"/>
              <a:buAutoNum type="arabicPeriod" startAt="5"/>
            </a:pPr>
            <a:r>
              <a:rPr lang="en-US" sz="1600" dirty="0">
                <a:solidFill>
                  <a:srgbClr val="595959"/>
                </a:solidFill>
                <a:latin typeface="Century Gothic"/>
                <a:ea typeface="Century Gothic"/>
                <a:cs typeface="Century Gothic"/>
                <a:sym typeface="Century Gothic"/>
              </a:rPr>
              <a:t>After pollination, how many chromatids will be in each pea seed or resulting pea plant?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1"/>
          <p:cNvSpPr txBox="1">
            <a:spLocks noGrp="1"/>
          </p:cNvSpPr>
          <p:nvPr>
            <p:ph type="title"/>
          </p:nvPr>
        </p:nvSpPr>
        <p:spPr>
          <a:xfrm>
            <a:off x="4521" y="-47894"/>
            <a:ext cx="9142104" cy="708431"/>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00358"/>
              <a:buFont typeface="Amethysta"/>
              <a:buNone/>
            </a:pPr>
            <a:r>
              <a:rPr lang="en-US" sz="3100" u="sng">
                <a:latin typeface="Century Gothic"/>
                <a:ea typeface="Century Gothic"/>
                <a:cs typeface="Century Gothic"/>
                <a:sym typeface="Century Gothic"/>
              </a:rPr>
              <a:t>Simulating Pollination with your partner - Question 8</a:t>
            </a:r>
            <a:endParaRPr/>
          </a:p>
          <a:p>
            <a:pPr marL="0" lvl="0" indent="0" algn="l" rtl="0">
              <a:lnSpc>
                <a:spcPct val="100000"/>
              </a:lnSpc>
              <a:spcBef>
                <a:spcPts val="0"/>
              </a:spcBef>
              <a:spcAft>
                <a:spcPts val="0"/>
              </a:spcAft>
              <a:buSzPct val="111111"/>
              <a:buFont typeface="Amethysta"/>
              <a:buNone/>
            </a:pPr>
            <a:br>
              <a:rPr lang="en-US"/>
            </a:br>
            <a:endParaRPr/>
          </a:p>
        </p:txBody>
      </p:sp>
      <p:sp>
        <p:nvSpPr>
          <p:cNvPr id="181" name="Google Shape;181;p31"/>
          <p:cNvSpPr txBox="1">
            <a:spLocks noGrp="1"/>
          </p:cNvSpPr>
          <p:nvPr>
            <p:ph type="body" idx="1"/>
          </p:nvPr>
        </p:nvSpPr>
        <p:spPr>
          <a:xfrm>
            <a:off x="4520" y="466675"/>
            <a:ext cx="8977798" cy="2737743"/>
          </a:xfrm>
          <a:prstGeom prst="rect">
            <a:avLst/>
          </a:prstGeom>
          <a:noFill/>
          <a:ln>
            <a:noFill/>
          </a:ln>
        </p:spPr>
        <p:txBody>
          <a:bodyPr spcFirstLastPara="1" wrap="square" lIns="91425" tIns="91425" rIns="91425" bIns="91425" anchor="t" anchorCtr="0">
            <a:normAutofit fontScale="92500"/>
          </a:bodyPr>
          <a:lstStyle/>
          <a:p>
            <a:pPr marL="457200" lvl="0" indent="-342900" algn="l" rtl="0">
              <a:lnSpc>
                <a:spcPct val="115000"/>
              </a:lnSpc>
              <a:spcBef>
                <a:spcPts val="0"/>
              </a:spcBef>
              <a:spcAft>
                <a:spcPts val="0"/>
              </a:spcAft>
              <a:buSzPts val="1800"/>
              <a:buFont typeface="Amethysta"/>
              <a:buChar char="●"/>
            </a:pPr>
            <a:r>
              <a:rPr lang="en-US" b="1" dirty="0">
                <a:latin typeface="Century Gothic"/>
                <a:ea typeface="Century Gothic"/>
                <a:cs typeface="Century Gothic"/>
                <a:sym typeface="Century Gothic"/>
              </a:rPr>
              <a:t>You and your partner will each choose </a:t>
            </a:r>
            <a:r>
              <a:rPr lang="en-US" b="1" u="sng" dirty="0">
                <a:latin typeface="Century Gothic"/>
                <a:ea typeface="Century Gothic"/>
                <a:cs typeface="Century Gothic"/>
                <a:sym typeface="Century Gothic"/>
              </a:rPr>
              <a:t>one chromatid</a:t>
            </a:r>
            <a:r>
              <a:rPr lang="en-US" dirty="0">
                <a:latin typeface="Century Gothic"/>
                <a:ea typeface="Century Gothic"/>
                <a:cs typeface="Century Gothic"/>
                <a:sym typeface="Century Gothic"/>
              </a:rPr>
              <a:t> to simulate pollination. Remember, there is more than one chromosome in each of the 4 gametes formed, but for this activity, we are just using one chromosome. </a:t>
            </a:r>
            <a:r>
              <a:rPr lang="en-US" b="1" dirty="0">
                <a:latin typeface="Century Gothic"/>
                <a:ea typeface="Century Gothic"/>
                <a:cs typeface="Century Gothic"/>
                <a:sym typeface="Century Gothic"/>
              </a:rPr>
              <a:t>Write down the traits (3 letters) carried on that chromatid.</a:t>
            </a:r>
            <a:endParaRPr dirty="0"/>
          </a:p>
          <a:p>
            <a:pPr marL="457200" lvl="0" indent="-342900" algn="l" rtl="0">
              <a:lnSpc>
                <a:spcPct val="114999"/>
              </a:lnSpc>
              <a:spcBef>
                <a:spcPts val="0"/>
              </a:spcBef>
              <a:spcAft>
                <a:spcPts val="0"/>
              </a:spcAft>
              <a:buSzPts val="1800"/>
              <a:buChar char="●"/>
            </a:pPr>
            <a:r>
              <a:rPr lang="en-US" dirty="0">
                <a:latin typeface="Century Gothic"/>
                <a:ea typeface="Century Gothic"/>
                <a:cs typeface="Century Gothic"/>
                <a:sym typeface="Century Gothic"/>
              </a:rPr>
              <a:t>If you have the “male” chromosomes, your letters will go in the pollen box.</a:t>
            </a:r>
            <a:endParaRPr dirty="0"/>
          </a:p>
          <a:p>
            <a:pPr marL="457200" lvl="0" indent="-342900" algn="l" rtl="0">
              <a:lnSpc>
                <a:spcPct val="114999"/>
              </a:lnSpc>
              <a:spcBef>
                <a:spcPts val="0"/>
              </a:spcBef>
              <a:spcAft>
                <a:spcPts val="0"/>
              </a:spcAft>
              <a:buSzPts val="1800"/>
              <a:buChar char="●"/>
            </a:pPr>
            <a:r>
              <a:rPr lang="en-US" dirty="0">
                <a:latin typeface="Century Gothic"/>
                <a:ea typeface="Century Gothic"/>
                <a:cs typeface="Century Gothic"/>
                <a:sym typeface="Century Gothic"/>
              </a:rPr>
              <a:t>If you have the “female” chromosomes, your letters will go in the ovum box.</a:t>
            </a:r>
            <a:endParaRPr dirty="0"/>
          </a:p>
          <a:p>
            <a:pPr marL="457200" lvl="0" indent="-342900" algn="l" rtl="0">
              <a:lnSpc>
                <a:spcPct val="114999"/>
              </a:lnSpc>
              <a:spcBef>
                <a:spcPts val="0"/>
              </a:spcBef>
              <a:spcAft>
                <a:spcPts val="0"/>
              </a:spcAft>
              <a:buSzPts val="1800"/>
              <a:buChar char="●"/>
            </a:pPr>
            <a:r>
              <a:rPr lang="en-US" dirty="0">
                <a:latin typeface="Century Gothic"/>
                <a:ea typeface="Century Gothic"/>
                <a:cs typeface="Century Gothic"/>
                <a:sym typeface="Century Gothic"/>
              </a:rPr>
              <a:t>To determine the offspring, you will combine the letters from pollen and ovum, keeping like letters together. </a:t>
            </a:r>
            <a:endParaRPr dirty="0"/>
          </a:p>
        </p:txBody>
      </p:sp>
      <p:pic>
        <p:nvPicPr>
          <p:cNvPr id="182" name="Google Shape;182;p31"/>
          <p:cNvPicPr preferRelativeResize="0"/>
          <p:nvPr/>
        </p:nvPicPr>
        <p:blipFill rotWithShape="1">
          <a:blip r:embed="rId3">
            <a:alphaModFix/>
          </a:blip>
          <a:srcRect l="22148"/>
          <a:stretch/>
        </p:blipFill>
        <p:spPr>
          <a:xfrm>
            <a:off x="2216950" y="3128100"/>
            <a:ext cx="7118872" cy="2015400"/>
          </a:xfrm>
          <a:prstGeom prst="rect">
            <a:avLst/>
          </a:prstGeom>
          <a:noFill/>
          <a:ln>
            <a:noFill/>
          </a:ln>
        </p:spPr>
      </p:pic>
      <p:pic>
        <p:nvPicPr>
          <p:cNvPr id="183" name="Google Shape;183;p31"/>
          <p:cNvPicPr preferRelativeResize="0"/>
          <p:nvPr/>
        </p:nvPicPr>
        <p:blipFill rotWithShape="1">
          <a:blip r:embed="rId3">
            <a:alphaModFix/>
          </a:blip>
          <a:srcRect t="-3300" r="77984" b="3299"/>
          <a:stretch/>
        </p:blipFill>
        <p:spPr>
          <a:xfrm>
            <a:off x="203820" y="3076775"/>
            <a:ext cx="2013128" cy="2015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88" name="Google Shape;188;p32"/>
          <p:cNvPicPr preferRelativeResize="0"/>
          <p:nvPr/>
        </p:nvPicPr>
        <p:blipFill rotWithShape="1">
          <a:blip r:embed="rId3">
            <a:alphaModFix/>
          </a:blip>
          <a:srcRect l="51232" b="33043"/>
          <a:stretch/>
        </p:blipFill>
        <p:spPr>
          <a:xfrm>
            <a:off x="4656550" y="0"/>
            <a:ext cx="3344450" cy="3697350"/>
          </a:xfrm>
          <a:prstGeom prst="rect">
            <a:avLst/>
          </a:prstGeom>
          <a:noFill/>
          <a:ln>
            <a:noFill/>
          </a:ln>
        </p:spPr>
      </p:pic>
      <p:sp>
        <p:nvSpPr>
          <p:cNvPr id="189" name="Google Shape;189;p32"/>
          <p:cNvSpPr txBox="1"/>
          <p:nvPr/>
        </p:nvSpPr>
        <p:spPr>
          <a:xfrm>
            <a:off x="1674150" y="3906100"/>
            <a:ext cx="6327000" cy="124646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US" sz="2300" b="1" i="0" u="none" strike="noStrike" cap="none" dirty="0">
                <a:solidFill>
                  <a:schemeClr val="dk2"/>
                </a:solidFill>
                <a:latin typeface="Arial"/>
                <a:ea typeface="Arial"/>
                <a:cs typeface="Arial"/>
                <a:sym typeface="Arial"/>
              </a:rPr>
              <a:t>Which characteristics of the Aylmer twins are the most similar? Which traits are the most different? </a:t>
            </a:r>
            <a:endParaRPr dirty="0"/>
          </a:p>
        </p:txBody>
      </p:sp>
      <p:pic>
        <p:nvPicPr>
          <p:cNvPr id="190" name="Google Shape;190;p32"/>
          <p:cNvPicPr preferRelativeResize="0"/>
          <p:nvPr/>
        </p:nvPicPr>
        <p:blipFill rotWithShape="1">
          <a:blip r:embed="rId4">
            <a:alphaModFix/>
          </a:blip>
          <a:srcRect/>
          <a:stretch/>
        </p:blipFill>
        <p:spPr>
          <a:xfrm>
            <a:off x="1674150" y="48025"/>
            <a:ext cx="2400867" cy="3601300"/>
          </a:xfrm>
          <a:prstGeom prst="rect">
            <a:avLst/>
          </a:prstGeom>
          <a:noFill/>
          <a:ln>
            <a:noFill/>
          </a:ln>
        </p:spPr>
      </p:pic>
      <p:sp>
        <p:nvSpPr>
          <p:cNvPr id="191" name="Google Shape;191;p32"/>
          <p:cNvSpPr txBox="1"/>
          <p:nvPr/>
        </p:nvSpPr>
        <p:spPr>
          <a:xfrm>
            <a:off x="152175" y="243475"/>
            <a:ext cx="1369500" cy="2206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2"/>
                </a:solidFill>
                <a:latin typeface="Pacifico"/>
                <a:ea typeface="Pacifico"/>
                <a:cs typeface="Pacifico"/>
                <a:sym typeface="Pacifico"/>
              </a:rPr>
              <a:t>Maria and Lucy Aylmer and family</a:t>
            </a:r>
            <a:endParaRPr sz="2200" b="0" i="0" u="none" strike="noStrike" cap="none">
              <a:solidFill>
                <a:schemeClr val="dk2"/>
              </a:solidFill>
              <a:latin typeface="Pacifico"/>
              <a:ea typeface="Pacifico"/>
              <a:cs typeface="Pacifico"/>
              <a:sym typeface="Pacific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311700" y="2811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a:t>Chromosome Crossover</a:t>
            </a:r>
            <a:endParaRPr/>
          </a:p>
        </p:txBody>
      </p:sp>
      <p:sp>
        <p:nvSpPr>
          <p:cNvPr id="67" name="Google Shape;67;p15"/>
          <p:cNvSpPr txBox="1"/>
          <p:nvPr/>
        </p:nvSpPr>
        <p:spPr>
          <a:xfrm>
            <a:off x="192125" y="1411525"/>
            <a:ext cx="8640300"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00">
                <a:solidFill>
                  <a:schemeClr val="dk1"/>
                </a:solidFill>
                <a:latin typeface="Century Gothic"/>
                <a:ea typeface="Century Gothic"/>
                <a:cs typeface="Century Gothic"/>
                <a:sym typeface="Century Gothic"/>
              </a:rPr>
              <a:t>Make an initial argument explaining how the twins, Lucy and Maria Aylmer, inherited such different traits from their parents.  Use scientific terms, evidence, and reasoning to support your argument.</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3"/>
          <p:cNvSpPr txBox="1">
            <a:spLocks noGrp="1"/>
          </p:cNvSpPr>
          <p:nvPr>
            <p:ph type="subTitle" idx="1"/>
          </p:nvPr>
        </p:nvSpPr>
        <p:spPr>
          <a:xfrm>
            <a:off x="155844" y="750636"/>
            <a:ext cx="8755500" cy="2703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sz="1900" dirty="0">
                <a:solidFill>
                  <a:srgbClr val="212438"/>
                </a:solidFill>
                <a:highlight>
                  <a:srgbClr val="FFFFFF"/>
                </a:highlight>
                <a:latin typeface="Arial"/>
                <a:ea typeface="Arial"/>
                <a:cs typeface="Arial"/>
                <a:sym typeface="Arial"/>
              </a:rPr>
              <a:t>Melanin is produced within special structures called melanosomes. Melanosomes are found inside melanin-producing pigment cells called melanocytes. Although all humans have the same number of melanocytes, the amount of melanin they produce differs and gives rise to the variation in human skin color.</a:t>
            </a:r>
            <a:endParaRPr sz="1900" dirty="0">
              <a:solidFill>
                <a:srgbClr val="212438"/>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2800"/>
              <a:buNone/>
            </a:pPr>
            <a:r>
              <a:rPr lang="en-US" sz="1900" dirty="0">
                <a:solidFill>
                  <a:srgbClr val="212438"/>
                </a:solidFill>
                <a:highlight>
                  <a:srgbClr val="FFFFFF"/>
                </a:highlight>
                <a:latin typeface="Arial"/>
                <a:ea typeface="Arial"/>
                <a:cs typeface="Arial"/>
                <a:sym typeface="Arial"/>
              </a:rPr>
              <a:t>Researchers found 169 functionally diverse genes that impacted melanin production. Of those, 135 were not previously associated with pigmentation.</a:t>
            </a:r>
            <a:endParaRPr sz="1900" dirty="0">
              <a:solidFill>
                <a:srgbClr val="212438"/>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2800"/>
              <a:buNone/>
            </a:pPr>
            <a:r>
              <a:rPr lang="en-US" sz="1350" dirty="0">
                <a:solidFill>
                  <a:srgbClr val="212438"/>
                </a:solidFill>
                <a:highlight>
                  <a:srgbClr val="FFFFFF"/>
                </a:highlight>
                <a:latin typeface="Arial"/>
                <a:ea typeface="Arial"/>
                <a:cs typeface="Arial"/>
                <a:sym typeface="Arial"/>
              </a:rPr>
              <a:t>From: </a:t>
            </a:r>
            <a:r>
              <a:rPr lang="en-US" sz="1350" u="sng" dirty="0">
                <a:solidFill>
                  <a:schemeClr val="hlink"/>
                </a:solidFill>
                <a:highlight>
                  <a:srgbClr val="FFFFFF"/>
                </a:highlight>
                <a:latin typeface="Arial"/>
                <a:ea typeface="Arial"/>
                <a:cs typeface="Arial"/>
                <a:sym typeface="Arial"/>
                <a:hlinkClick r:id="rId3"/>
              </a:rPr>
              <a:t>https://phys.org/news/2023-08-melanin-genes-responsible-pigmentation.html</a:t>
            </a:r>
            <a:r>
              <a:rPr lang="en-US" sz="1350" dirty="0">
                <a:solidFill>
                  <a:srgbClr val="212438"/>
                </a:solidFill>
                <a:highlight>
                  <a:srgbClr val="FFFFFF"/>
                </a:highlight>
                <a:latin typeface="Arial"/>
                <a:ea typeface="Arial"/>
                <a:cs typeface="Arial"/>
                <a:sym typeface="Arial"/>
              </a:rPr>
              <a:t> </a:t>
            </a:r>
            <a:endParaRPr sz="1350" dirty="0">
              <a:solidFill>
                <a:srgbClr val="212438"/>
              </a:solidFill>
              <a:highlight>
                <a:srgbClr val="FFFFFF"/>
              </a:highlight>
              <a:latin typeface="Arial"/>
              <a:ea typeface="Arial"/>
              <a:cs typeface="Arial"/>
              <a:sym typeface="Arial"/>
            </a:endParaRPr>
          </a:p>
        </p:txBody>
      </p:sp>
      <p:sp>
        <p:nvSpPr>
          <p:cNvPr id="197" name="Google Shape;197;p33"/>
          <p:cNvSpPr txBox="1">
            <a:spLocks noGrp="1"/>
          </p:cNvSpPr>
          <p:nvPr>
            <p:ph type="title" idx="4294967295"/>
          </p:nvPr>
        </p:nvSpPr>
        <p:spPr>
          <a:xfrm>
            <a:off x="155844" y="282793"/>
            <a:ext cx="8642043"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dirty="0"/>
              <a:t>Melanin</a:t>
            </a:r>
            <a:endParaRPr dirty="0"/>
          </a:p>
        </p:txBody>
      </p:sp>
      <p:pic>
        <p:nvPicPr>
          <p:cNvPr id="198" name="Google Shape;198;p33"/>
          <p:cNvPicPr preferRelativeResize="0"/>
          <p:nvPr/>
        </p:nvPicPr>
        <p:blipFill rotWithShape="1">
          <a:blip r:embed="rId4">
            <a:alphaModFix/>
          </a:blip>
          <a:srcRect t="31355" b="35805"/>
          <a:stretch/>
        </p:blipFill>
        <p:spPr>
          <a:xfrm>
            <a:off x="1356525" y="3241325"/>
            <a:ext cx="6430950" cy="168912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4"/>
          <p:cNvSpPr txBox="1">
            <a:spLocks noGrp="1"/>
          </p:cNvSpPr>
          <p:nvPr>
            <p:ph type="body" idx="1"/>
          </p:nvPr>
        </p:nvSpPr>
        <p:spPr>
          <a:xfrm>
            <a:off x="68825" y="96075"/>
            <a:ext cx="3717600" cy="20367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1200"/>
              </a:spcAft>
              <a:buSzPts val="1100"/>
              <a:buNone/>
            </a:pPr>
            <a:r>
              <a:rPr lang="en-US" sz="1400">
                <a:solidFill>
                  <a:schemeClr val="dk1"/>
                </a:solidFill>
                <a:latin typeface="Century Gothic"/>
                <a:ea typeface="Century Gothic"/>
                <a:cs typeface="Century Gothic"/>
                <a:sym typeface="Century Gothic"/>
              </a:rPr>
              <a:t>The chart on the right is called a Punnett Square. Along the top and left are possible genes carried by the parents (in sperm and egg cells). The other boxes show the outcome of different gamete fertilization, based on which sperm and egg come together to form the zygote. </a:t>
            </a:r>
            <a:endParaRPr sz="1400">
              <a:solidFill>
                <a:schemeClr val="dk1"/>
              </a:solidFill>
            </a:endParaRPr>
          </a:p>
        </p:txBody>
      </p:sp>
      <p:pic>
        <p:nvPicPr>
          <p:cNvPr id="204" name="Google Shape;204;p34"/>
          <p:cNvPicPr preferRelativeResize="0"/>
          <p:nvPr/>
        </p:nvPicPr>
        <p:blipFill rotWithShape="1">
          <a:blip r:embed="rId3">
            <a:alphaModFix/>
          </a:blip>
          <a:srcRect/>
          <a:stretch/>
        </p:blipFill>
        <p:spPr>
          <a:xfrm>
            <a:off x="3786413" y="1839675"/>
            <a:ext cx="5645978" cy="3303825"/>
          </a:xfrm>
          <a:prstGeom prst="rect">
            <a:avLst/>
          </a:prstGeom>
          <a:noFill/>
          <a:ln>
            <a:noFill/>
          </a:ln>
        </p:spPr>
      </p:pic>
      <p:pic>
        <p:nvPicPr>
          <p:cNvPr id="205" name="Google Shape;205;p34"/>
          <p:cNvPicPr preferRelativeResize="0"/>
          <p:nvPr/>
        </p:nvPicPr>
        <p:blipFill rotWithShape="1">
          <a:blip r:embed="rId4">
            <a:alphaModFix/>
          </a:blip>
          <a:srcRect l="51085" t="-144" r="-109" b="42672"/>
          <a:stretch/>
        </p:blipFill>
        <p:spPr>
          <a:xfrm>
            <a:off x="75920" y="2169318"/>
            <a:ext cx="3474626" cy="3065898"/>
          </a:xfrm>
          <a:prstGeom prst="rect">
            <a:avLst/>
          </a:prstGeom>
          <a:noFill/>
          <a:ln>
            <a:noFill/>
          </a:ln>
        </p:spPr>
      </p:pic>
      <p:sp>
        <p:nvSpPr>
          <p:cNvPr id="206" name="Google Shape;206;p34"/>
          <p:cNvSpPr txBox="1"/>
          <p:nvPr/>
        </p:nvSpPr>
        <p:spPr>
          <a:xfrm>
            <a:off x="4964906" y="1485900"/>
            <a:ext cx="5050632" cy="38361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rgbClr val="B518BA"/>
                </a:solidFill>
                <a:latin typeface="Amethysta"/>
                <a:ea typeface="Amethysta"/>
                <a:cs typeface="Amethysta"/>
                <a:sym typeface="Amethysta"/>
              </a:rPr>
              <a:t>Possible traits from mother</a:t>
            </a:r>
            <a:endParaRPr sz="1400" b="0" i="0" u="none" strike="noStrike" cap="none">
              <a:solidFill>
                <a:srgbClr val="B518BA"/>
              </a:solidFill>
              <a:latin typeface="Arial"/>
              <a:ea typeface="Arial"/>
              <a:cs typeface="Arial"/>
              <a:sym typeface="Arial"/>
            </a:endParaRPr>
          </a:p>
        </p:txBody>
      </p:sp>
      <p:sp>
        <p:nvSpPr>
          <p:cNvPr id="207" name="Google Shape;207;p34"/>
          <p:cNvSpPr txBox="1"/>
          <p:nvPr/>
        </p:nvSpPr>
        <p:spPr>
          <a:xfrm rot="-5400000">
            <a:off x="2282429" y="3156734"/>
            <a:ext cx="339328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rgbClr val="0C5BDE"/>
                </a:solidFill>
                <a:latin typeface="Amethysta"/>
                <a:ea typeface="Amethysta"/>
                <a:cs typeface="Amethysta"/>
                <a:sym typeface="Amethysta"/>
              </a:rPr>
              <a:t>Possible traits from father</a:t>
            </a:r>
            <a:endParaRPr/>
          </a:p>
        </p:txBody>
      </p:sp>
      <p:sp>
        <p:nvSpPr>
          <p:cNvPr id="208" name="Google Shape;208;p34"/>
          <p:cNvSpPr/>
          <p:nvPr/>
        </p:nvSpPr>
        <p:spPr>
          <a:xfrm rot="2700000">
            <a:off x="3816306" y="1442276"/>
            <a:ext cx="648249" cy="202527"/>
          </a:xfrm>
          <a:prstGeom prst="rightArrow">
            <a:avLst>
              <a:gd name="adj1" fmla="val 50000"/>
              <a:gd name="adj2" fmla="val 50000"/>
            </a:avLst>
          </a:prstGeom>
          <a:solidFill>
            <a:srgbClr val="DAF000"/>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209" name="Google Shape;209;p34" descr="A white squares with black numbers&#10;&#10;AI-generated content may be incorrect."/>
          <p:cNvPicPr preferRelativeResize="0"/>
          <p:nvPr/>
        </p:nvPicPr>
        <p:blipFill rotWithShape="1">
          <a:blip r:embed="rId5"/>
          <a:srcRect l="1807" r="1807"/>
          <a:stretch/>
        </p:blipFill>
        <p:spPr>
          <a:xfrm>
            <a:off x="4347522" y="587233"/>
            <a:ext cx="4645061" cy="92563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5"/>
          <p:cNvSpPr txBox="1">
            <a:spLocks noGrp="1"/>
          </p:cNvSpPr>
          <p:nvPr>
            <p:ph type="title"/>
          </p:nvPr>
        </p:nvSpPr>
        <p:spPr>
          <a:xfrm>
            <a:off x="45123" y="43083"/>
            <a:ext cx="9090861" cy="512268"/>
          </a:xfrm>
          <a:prstGeom prst="rect">
            <a:avLst/>
          </a:prstGeom>
          <a:solidFill>
            <a:srgbClr val="ADBCC3"/>
          </a:solid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a:t>Writing an Argument from Evidence</a:t>
            </a:r>
            <a:endParaRPr/>
          </a:p>
        </p:txBody>
      </p:sp>
      <p:sp>
        <p:nvSpPr>
          <p:cNvPr id="215" name="Google Shape;215;p35"/>
          <p:cNvSpPr txBox="1">
            <a:spLocks noGrp="1"/>
          </p:cNvSpPr>
          <p:nvPr>
            <p:ph type="body" idx="1"/>
          </p:nvPr>
        </p:nvSpPr>
        <p:spPr>
          <a:xfrm>
            <a:off x="47382" y="588120"/>
            <a:ext cx="3614700" cy="1409081"/>
          </a:xfrm>
          <a:prstGeom prst="rect">
            <a:avLst/>
          </a:prstGeom>
          <a:solidFill>
            <a:srgbClr val="C8D2D6"/>
          </a:solidFill>
          <a:ln>
            <a:noFill/>
          </a:ln>
        </p:spPr>
        <p:txBody>
          <a:bodyPr spcFirstLastPara="1" wrap="square" lIns="91425" tIns="91425" rIns="91425" bIns="91425" anchor="t" anchorCtr="0">
            <a:normAutofit lnSpcReduction="10000"/>
          </a:bodyPr>
          <a:lstStyle/>
          <a:p>
            <a:pPr marL="0" lvl="0" indent="0" algn="l" rtl="0">
              <a:lnSpc>
                <a:spcPct val="114999"/>
              </a:lnSpc>
              <a:spcBef>
                <a:spcPts val="0"/>
              </a:spcBef>
              <a:spcAft>
                <a:spcPts val="1200"/>
              </a:spcAft>
              <a:buSzPts val="1800"/>
              <a:buNone/>
            </a:pPr>
            <a:r>
              <a:rPr lang="en-US" sz="1600"/>
              <a:t>Make an argument from evidence explaining how the twins, Lucy and Maria Aylmer, inherited such different traits from their parents.</a:t>
            </a:r>
            <a:endParaRPr sz="1600"/>
          </a:p>
        </p:txBody>
      </p:sp>
      <p:pic>
        <p:nvPicPr>
          <p:cNvPr id="216" name="Google Shape;216;p35"/>
          <p:cNvPicPr preferRelativeResize="0"/>
          <p:nvPr/>
        </p:nvPicPr>
        <p:blipFill rotWithShape="1">
          <a:blip r:embed="rId3">
            <a:alphaModFix/>
          </a:blip>
          <a:srcRect l="136" t="101" r="6061" b="140"/>
          <a:stretch/>
        </p:blipFill>
        <p:spPr>
          <a:xfrm>
            <a:off x="3794066" y="1843017"/>
            <a:ext cx="5296103" cy="3295848"/>
          </a:xfrm>
          <a:prstGeom prst="rect">
            <a:avLst/>
          </a:prstGeom>
          <a:noFill/>
          <a:ln>
            <a:noFill/>
          </a:ln>
        </p:spPr>
      </p:pic>
      <p:pic>
        <p:nvPicPr>
          <p:cNvPr id="217" name="Google Shape;217;p35"/>
          <p:cNvPicPr preferRelativeResize="0"/>
          <p:nvPr/>
        </p:nvPicPr>
        <p:blipFill rotWithShape="1">
          <a:blip r:embed="rId4">
            <a:alphaModFix/>
          </a:blip>
          <a:srcRect l="51083" t="-143" r="-107" b="42672"/>
          <a:stretch/>
        </p:blipFill>
        <p:spPr>
          <a:xfrm>
            <a:off x="47345" y="2026443"/>
            <a:ext cx="3610358" cy="3058755"/>
          </a:xfrm>
          <a:prstGeom prst="rect">
            <a:avLst/>
          </a:prstGeom>
          <a:noFill/>
          <a:ln>
            <a:noFill/>
          </a:ln>
        </p:spPr>
      </p:pic>
      <p:sp>
        <p:nvSpPr>
          <p:cNvPr id="218" name="Google Shape;218;p35"/>
          <p:cNvSpPr txBox="1"/>
          <p:nvPr/>
        </p:nvSpPr>
        <p:spPr>
          <a:xfrm>
            <a:off x="4964906" y="1485900"/>
            <a:ext cx="5050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rgbClr val="B518BA"/>
                </a:solidFill>
                <a:latin typeface="Amethysta"/>
                <a:ea typeface="Amethysta"/>
                <a:cs typeface="Amethysta"/>
                <a:sym typeface="Amethysta"/>
              </a:rPr>
              <a:t>Possible traits from mother</a:t>
            </a:r>
            <a:endParaRPr sz="1400" b="0" i="0" u="none" strike="noStrike" cap="none">
              <a:solidFill>
                <a:srgbClr val="B518BA"/>
              </a:solidFill>
              <a:latin typeface="Arial"/>
              <a:ea typeface="Arial"/>
              <a:cs typeface="Arial"/>
              <a:sym typeface="Arial"/>
            </a:endParaRPr>
          </a:p>
        </p:txBody>
      </p:sp>
      <p:sp>
        <p:nvSpPr>
          <p:cNvPr id="219" name="Google Shape;219;p35"/>
          <p:cNvSpPr txBox="1"/>
          <p:nvPr/>
        </p:nvSpPr>
        <p:spPr>
          <a:xfrm rot="-5400000">
            <a:off x="2282403" y="3156740"/>
            <a:ext cx="33933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rgbClr val="0C5BDE"/>
                </a:solidFill>
                <a:latin typeface="Amethysta"/>
                <a:ea typeface="Amethysta"/>
                <a:cs typeface="Amethysta"/>
                <a:sym typeface="Amethysta"/>
              </a:rPr>
              <a:t>Possible traits from father</a:t>
            </a:r>
            <a:endParaRPr/>
          </a:p>
        </p:txBody>
      </p:sp>
      <p:sp>
        <p:nvSpPr>
          <p:cNvPr id="220" name="Google Shape;220;p35"/>
          <p:cNvSpPr/>
          <p:nvPr/>
        </p:nvSpPr>
        <p:spPr>
          <a:xfrm rot="2700000">
            <a:off x="3759206" y="1470883"/>
            <a:ext cx="648275" cy="202374"/>
          </a:xfrm>
          <a:prstGeom prst="rightArrow">
            <a:avLst>
              <a:gd name="adj1" fmla="val 50000"/>
              <a:gd name="adj2" fmla="val 50000"/>
            </a:avLst>
          </a:prstGeom>
          <a:solidFill>
            <a:srgbClr val="DAF000"/>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221" name="Google Shape;221;p35" descr="A white squares with black numbers&#10;&#10;AI-generated content may be incorrect."/>
          <p:cNvPicPr preferRelativeResize="0"/>
          <p:nvPr/>
        </p:nvPicPr>
        <p:blipFill rotWithShape="1">
          <a:blip r:embed="rId5"/>
          <a:srcRect l="1807" r="1807"/>
          <a:stretch/>
        </p:blipFill>
        <p:spPr>
          <a:xfrm>
            <a:off x="4576123" y="651527"/>
            <a:ext cx="4080706" cy="80418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a:hlinkClick r:id="rId2" tooltip="https://3drst.byu.edu"/>
          </p:cNvPr>
          <p:cNvSpPr/>
          <p:nvPr/>
        </p:nvSpPr>
        <p:spPr>
          <a:xfrm>
            <a:off x="3065982" y="1114841"/>
            <a:ext cx="3012037" cy="2913818"/>
          </a:xfrm>
          <a:custGeom>
            <a:avLst/>
            <a:gdLst/>
            <a:ahLst/>
            <a:cxnLst/>
            <a:rect l="l" t="t" r="r" b="b"/>
            <a:pathLst>
              <a:path w="6024073" h="5827635">
                <a:moveTo>
                  <a:pt x="0" y="0"/>
                </a:moveTo>
                <a:lnTo>
                  <a:pt x="6024072" y="0"/>
                </a:lnTo>
                <a:lnTo>
                  <a:pt x="6024072" y="5827636"/>
                </a:lnTo>
                <a:lnTo>
                  <a:pt x="0" y="5827636"/>
                </a:lnTo>
                <a:lnTo>
                  <a:pt x="0" y="0"/>
                </a:lnTo>
                <a:close/>
              </a:path>
            </a:pathLst>
          </a:custGeom>
          <a:blipFill>
            <a:blip r:embed="rId3"/>
            <a:stretch>
              <a:fillRect/>
            </a:stretch>
          </a:blipFill>
        </p:spPr>
        <p:txBody>
          <a:bodyPr/>
          <a:lstStyle/>
          <a:p>
            <a:endParaRPr lang="en-US"/>
          </a:p>
        </p:txBody>
      </p:sp>
    </p:spTree>
    <p:extLst>
      <p:ext uri="{BB962C8B-B14F-4D97-AF65-F5344CB8AC3E}">
        <p14:creationId xmlns:p14="http://schemas.microsoft.com/office/powerpoint/2010/main" val="3158123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679950" y="171100"/>
            <a:ext cx="77841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a:t>Chromosome Crossover Activity: Pea Plant Traits</a:t>
            </a:r>
            <a:endParaRPr/>
          </a:p>
        </p:txBody>
      </p:sp>
      <p:pic>
        <p:nvPicPr>
          <p:cNvPr id="73" name="Google Shape;73;p16"/>
          <p:cNvPicPr preferRelativeResize="0"/>
          <p:nvPr/>
        </p:nvPicPr>
        <p:blipFill rotWithShape="1">
          <a:blip r:embed="rId3">
            <a:alphaModFix/>
          </a:blip>
          <a:srcRect/>
          <a:stretch/>
        </p:blipFill>
        <p:spPr>
          <a:xfrm>
            <a:off x="1779825" y="743800"/>
            <a:ext cx="5584341" cy="4094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311700" y="445025"/>
            <a:ext cx="48621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a:t>Gregor Mendel - 1857</a:t>
            </a:r>
            <a:endParaRPr/>
          </a:p>
        </p:txBody>
      </p:sp>
      <p:sp>
        <p:nvSpPr>
          <p:cNvPr id="79" name="Google Shape;79;p17"/>
          <p:cNvSpPr txBox="1">
            <a:spLocks noGrp="1"/>
          </p:cNvSpPr>
          <p:nvPr>
            <p:ph type="body" idx="1"/>
          </p:nvPr>
        </p:nvSpPr>
        <p:spPr>
          <a:xfrm>
            <a:off x="311700" y="1152475"/>
            <a:ext cx="46035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Char char="●"/>
            </a:pPr>
            <a:r>
              <a:rPr lang="en-US"/>
              <a:t>“Father of Genetics”</a:t>
            </a:r>
            <a:endParaRPr/>
          </a:p>
          <a:p>
            <a:pPr marL="0" lvl="0" indent="0" algn="l" rtl="0">
              <a:lnSpc>
                <a:spcPct val="115000"/>
              </a:lnSpc>
              <a:spcBef>
                <a:spcPts val="1200"/>
              </a:spcBef>
              <a:spcAft>
                <a:spcPts val="1200"/>
              </a:spcAft>
              <a:buSzPts val="1800"/>
              <a:buNone/>
            </a:pPr>
            <a:endParaRPr sz="1700"/>
          </a:p>
        </p:txBody>
      </p:sp>
      <p:pic>
        <p:nvPicPr>
          <p:cNvPr id="80" name="Google Shape;80;p17"/>
          <p:cNvPicPr preferRelativeResize="0"/>
          <p:nvPr/>
        </p:nvPicPr>
        <p:blipFill rotWithShape="1">
          <a:blip r:embed="rId3">
            <a:alphaModFix/>
          </a:blip>
          <a:srcRect/>
          <a:stretch/>
        </p:blipFill>
        <p:spPr>
          <a:xfrm>
            <a:off x="5504488" y="0"/>
            <a:ext cx="3430675" cy="5143501"/>
          </a:xfrm>
          <a:prstGeom prst="rect">
            <a:avLst/>
          </a:prstGeom>
          <a:noFill/>
          <a:ln>
            <a:noFill/>
          </a:ln>
        </p:spPr>
      </p:pic>
      <p:sp>
        <p:nvSpPr>
          <p:cNvPr id="81" name="Google Shape;81;p17"/>
          <p:cNvSpPr txBox="1"/>
          <p:nvPr/>
        </p:nvSpPr>
        <p:spPr>
          <a:xfrm>
            <a:off x="258700" y="4808725"/>
            <a:ext cx="50523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highlight>
                  <a:srgbClr val="FFFFFF"/>
                </a:highlight>
                <a:latin typeface="Calibri"/>
                <a:ea typeface="Calibri"/>
                <a:cs typeface="Calibri"/>
                <a:sym typeface="Calibri"/>
              </a:rPr>
              <a:t>Interesting article</a:t>
            </a:r>
            <a:r>
              <a:rPr lang="en-US" sz="1000" b="0" i="0" u="none" strike="noStrike" cap="none">
                <a:solidFill>
                  <a:schemeClr val="hlink"/>
                </a:solidFill>
                <a:highlight>
                  <a:srgbClr val="FFFFFF"/>
                </a:highlight>
                <a:uFill>
                  <a:noFill/>
                </a:uFill>
                <a:latin typeface="Calibri"/>
                <a:ea typeface="Calibri"/>
                <a:cs typeface="Calibri"/>
                <a:sym typeface="Calibri"/>
                <a:hlinkClick r:id="rId4"/>
              </a:rPr>
              <a:t> </a:t>
            </a:r>
            <a:r>
              <a:rPr lang="en-US" sz="1000" b="0" i="0" u="sng" strike="noStrike" cap="none">
                <a:solidFill>
                  <a:schemeClr val="hlink"/>
                </a:solidFill>
                <a:highlight>
                  <a:srgbClr val="FFFFFF"/>
                </a:highlight>
                <a:latin typeface="Calibri"/>
                <a:ea typeface="Calibri"/>
                <a:cs typeface="Calibri"/>
                <a:sym typeface="Calibri"/>
                <a:hlinkClick r:id="rId4"/>
              </a:rPr>
              <a:t>Johann Gregor Mendel: the victory of statistics over human imagination</a:t>
            </a:r>
            <a:r>
              <a:rPr lang="en-US" sz="1000" b="0" i="0" u="none" strike="noStrike" cap="none">
                <a:solidFill>
                  <a:schemeClr val="dk1"/>
                </a:solidFill>
                <a:highlight>
                  <a:srgbClr val="FFFFFF"/>
                </a:highlight>
                <a:latin typeface="Calibri"/>
                <a:ea typeface="Calibri"/>
                <a:cs typeface="Calibri"/>
                <a:sym typeface="Calibri"/>
              </a:rPr>
              <a:t> </a:t>
            </a:r>
            <a:endParaRPr sz="1800" b="0" i="0" u="none" strike="noStrike" cap="none">
              <a:solidFill>
                <a:schemeClr val="dk2"/>
              </a:solidFill>
              <a:latin typeface="Amethysta"/>
              <a:ea typeface="Amethysta"/>
              <a:cs typeface="Amethysta"/>
              <a:sym typeface="Amethyst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body" idx="1"/>
          </p:nvPr>
        </p:nvSpPr>
        <p:spPr>
          <a:xfrm>
            <a:off x="126973" y="0"/>
            <a:ext cx="8999735" cy="5158146"/>
          </a:xfrm>
          <a:prstGeom prst="rect">
            <a:avLst/>
          </a:prstGeom>
        </p:spPr>
        <p:txBody>
          <a:bodyPr spcFirstLastPara="1" wrap="square" lIns="91425" tIns="91425" rIns="91425" bIns="91425" anchor="t" anchorCtr="0">
            <a:normAutofit fontScale="70000" lnSpcReduction="20000"/>
          </a:bodyPr>
          <a:lstStyle/>
          <a:p>
            <a:pPr marL="0" indent="0">
              <a:spcBef>
                <a:spcPts val="1200"/>
              </a:spcBef>
              <a:buNone/>
            </a:pPr>
            <a:r>
              <a:rPr lang="en-US" sz="1100">
                <a:solidFill>
                  <a:schemeClr val="dk1"/>
                </a:solidFill>
                <a:latin typeface="Arial"/>
                <a:ea typeface="Arial"/>
                <a:cs typeface="Arial"/>
                <a:sym typeface="Arial"/>
              </a:rPr>
              <a:t>From </a:t>
            </a:r>
            <a:r>
              <a:rPr lang="en-US" sz="1100" err="1">
                <a:solidFill>
                  <a:schemeClr val="dk1"/>
                </a:solidFill>
                <a:latin typeface="Arial"/>
                <a:ea typeface="Arial"/>
                <a:cs typeface="Arial"/>
                <a:sym typeface="Arial"/>
              </a:rPr>
              <a:t>chatgpt</a:t>
            </a:r>
            <a:r>
              <a:rPr lang="en-US" sz="1100">
                <a:solidFill>
                  <a:schemeClr val="dk1"/>
                </a:solidFill>
                <a:latin typeface="Arial"/>
                <a:ea typeface="Arial"/>
                <a:cs typeface="Arial"/>
                <a:sym typeface="Arial"/>
              </a:rPr>
              <a:t>: Gregor Mendel (1822–1884) was an Austrian scientist and monk best known for his foundational work in genetics. His experiments with pea plants established the basic principles of heredity, including dominant and recessive traits, which later became known as </a:t>
            </a:r>
            <a:r>
              <a:rPr lang="en-US" sz="1100" b="1">
                <a:solidFill>
                  <a:schemeClr val="dk1"/>
                </a:solidFill>
                <a:latin typeface="Arial"/>
                <a:ea typeface="Arial"/>
                <a:cs typeface="Arial"/>
                <a:sym typeface="Arial"/>
              </a:rPr>
              <a:t>Mendelian inheritance</a:t>
            </a:r>
            <a:r>
              <a:rPr lang="en-US" sz="1100">
                <a:solidFill>
                  <a:schemeClr val="dk1"/>
                </a:solidFill>
                <a:latin typeface="Arial"/>
                <a:ea typeface="Arial"/>
                <a:cs typeface="Arial"/>
                <a:sym typeface="Arial"/>
              </a:rPr>
              <a:t>.</a:t>
            </a:r>
            <a:endParaRPr sz="1100">
              <a:solidFill>
                <a:schemeClr val="dk1"/>
              </a:solidFill>
              <a:latin typeface="Arial"/>
              <a:ea typeface="Arial"/>
              <a:cs typeface="Arial"/>
              <a:sym typeface="Arial"/>
            </a:endParaRPr>
          </a:p>
          <a:p>
            <a:pPr marL="0" lvl="0" indent="0" algn="l" rtl="0">
              <a:spcBef>
                <a:spcPts val="1400"/>
              </a:spcBef>
              <a:spcAft>
                <a:spcPts val="0"/>
              </a:spcAft>
              <a:buClr>
                <a:schemeClr val="dk1"/>
              </a:buClr>
              <a:buSzPct val="84615"/>
              <a:buFont typeface="Arial"/>
              <a:buNone/>
            </a:pPr>
            <a:r>
              <a:rPr lang="en-US" sz="1300" b="1">
                <a:solidFill>
                  <a:schemeClr val="dk1"/>
                </a:solidFill>
                <a:latin typeface="Arial"/>
                <a:ea typeface="Arial"/>
                <a:cs typeface="Arial"/>
                <a:sym typeface="Arial"/>
              </a:rPr>
              <a:t>Early Life and Education</a:t>
            </a:r>
            <a:endParaRPr sz="1300" b="1">
              <a:solidFill>
                <a:schemeClr val="dk1"/>
              </a:solidFill>
              <a:latin typeface="Arial"/>
              <a:ea typeface="Arial"/>
              <a:cs typeface="Arial"/>
              <a:sym typeface="Arial"/>
            </a:endParaRPr>
          </a:p>
          <a:p>
            <a:pPr marL="457200" lvl="0" indent="-282575" algn="l" rtl="0">
              <a:spcBef>
                <a:spcPts val="1200"/>
              </a:spcBef>
              <a:spcAft>
                <a:spcPts val="0"/>
              </a:spcAft>
              <a:buClr>
                <a:schemeClr val="dk1"/>
              </a:buClr>
              <a:buSzPct val="100000"/>
              <a:buFont typeface="Arial"/>
              <a:buChar char="●"/>
            </a:pPr>
            <a:r>
              <a:rPr lang="en-US" sz="1100">
                <a:solidFill>
                  <a:schemeClr val="dk1"/>
                </a:solidFill>
                <a:latin typeface="Arial"/>
                <a:ea typeface="Arial"/>
                <a:cs typeface="Arial"/>
                <a:sym typeface="Arial"/>
              </a:rPr>
              <a:t>Born on </a:t>
            </a:r>
            <a:r>
              <a:rPr lang="en-US" sz="1100" b="1">
                <a:solidFill>
                  <a:schemeClr val="dk1"/>
                </a:solidFill>
                <a:latin typeface="Arial"/>
                <a:ea typeface="Arial"/>
                <a:cs typeface="Arial"/>
                <a:sym typeface="Arial"/>
              </a:rPr>
              <a:t>July 20, 1822</a:t>
            </a:r>
            <a:r>
              <a:rPr lang="en-US" sz="1100">
                <a:solidFill>
                  <a:schemeClr val="dk1"/>
                </a:solidFill>
                <a:latin typeface="Arial"/>
                <a:ea typeface="Arial"/>
                <a:cs typeface="Arial"/>
                <a:sym typeface="Arial"/>
              </a:rPr>
              <a:t>, in </a:t>
            </a:r>
            <a:r>
              <a:rPr lang="en-US" sz="1100" err="1">
                <a:solidFill>
                  <a:schemeClr val="dk1"/>
                </a:solidFill>
                <a:latin typeface="Arial"/>
                <a:ea typeface="Arial"/>
                <a:cs typeface="Arial"/>
                <a:sym typeface="Arial"/>
              </a:rPr>
              <a:t>Heinzendorf</a:t>
            </a:r>
            <a:r>
              <a:rPr lang="en-US" sz="1100">
                <a:solidFill>
                  <a:schemeClr val="dk1"/>
                </a:solidFill>
                <a:latin typeface="Arial"/>
                <a:ea typeface="Arial"/>
                <a:cs typeface="Arial"/>
                <a:sym typeface="Arial"/>
              </a:rPr>
              <a:t> (now </a:t>
            </a:r>
            <a:r>
              <a:rPr lang="en-US" sz="1100" err="1">
                <a:solidFill>
                  <a:schemeClr val="dk1"/>
                </a:solidFill>
                <a:latin typeface="Arial"/>
                <a:ea typeface="Arial"/>
                <a:cs typeface="Arial"/>
                <a:sym typeface="Arial"/>
              </a:rPr>
              <a:t>Hynčice</a:t>
            </a:r>
            <a:r>
              <a:rPr lang="en-US" sz="1100">
                <a:solidFill>
                  <a:schemeClr val="dk1"/>
                </a:solidFill>
                <a:latin typeface="Arial"/>
                <a:ea typeface="Arial"/>
                <a:cs typeface="Arial"/>
                <a:sym typeface="Arial"/>
              </a:rPr>
              <a:t>, Czech Republic), part of the Austrian Empire.</a:t>
            </a:r>
            <a:br>
              <a:rPr lang="en-US" sz="1100">
                <a:latin typeface="Arial"/>
                <a:ea typeface="Arial"/>
                <a:cs typeface="Arial"/>
              </a:rPr>
            </a:br>
            <a:endParaRPr sz="1100">
              <a:solidFill>
                <a:schemeClr val="dk1"/>
              </a:solidFill>
              <a:latin typeface="Arial"/>
              <a:ea typeface="Arial"/>
              <a:cs typeface="Arial"/>
            </a:endParaRPr>
          </a:p>
          <a:p>
            <a:pPr marL="457200" lvl="0" indent="-282575" algn="l" rtl="0">
              <a:spcBef>
                <a:spcPts val="0"/>
              </a:spcBef>
              <a:spcAft>
                <a:spcPts val="0"/>
              </a:spcAft>
              <a:buClr>
                <a:schemeClr val="dk1"/>
              </a:buClr>
              <a:buSzPct val="100000"/>
              <a:buFont typeface="Arial"/>
              <a:buChar char="●"/>
            </a:pPr>
            <a:r>
              <a:rPr lang="en-US" sz="1100">
                <a:solidFill>
                  <a:schemeClr val="dk1"/>
                </a:solidFill>
                <a:latin typeface="Arial"/>
                <a:ea typeface="Arial"/>
                <a:cs typeface="Arial"/>
                <a:sym typeface="Arial"/>
              </a:rPr>
              <a:t>Raised in a farming family but showed early academic talent.</a:t>
            </a:r>
            <a:br>
              <a:rPr lang="en-US" sz="1100">
                <a:latin typeface="Arial"/>
                <a:ea typeface="Arial"/>
                <a:cs typeface="Arial"/>
              </a:rPr>
            </a:br>
            <a:endParaRPr sz="1100">
              <a:solidFill>
                <a:schemeClr val="dk1"/>
              </a:solidFill>
              <a:latin typeface="Arial"/>
              <a:ea typeface="Arial"/>
              <a:cs typeface="Arial"/>
            </a:endParaRPr>
          </a:p>
          <a:p>
            <a:pPr marL="457200" lvl="0" indent="-282575" algn="l" rtl="0">
              <a:spcBef>
                <a:spcPts val="0"/>
              </a:spcBef>
              <a:spcAft>
                <a:spcPts val="0"/>
              </a:spcAft>
              <a:buClr>
                <a:schemeClr val="dk1"/>
              </a:buClr>
              <a:buSzPct val="100000"/>
              <a:buFont typeface="Arial"/>
              <a:buChar char="●"/>
            </a:pPr>
            <a:r>
              <a:rPr lang="en-US" sz="1100">
                <a:solidFill>
                  <a:schemeClr val="dk1"/>
                </a:solidFill>
                <a:latin typeface="Arial"/>
                <a:ea typeface="Arial"/>
                <a:cs typeface="Arial"/>
                <a:sym typeface="Arial"/>
              </a:rPr>
              <a:t>Studied at the </a:t>
            </a:r>
            <a:r>
              <a:rPr lang="en-US" sz="1100" b="1">
                <a:solidFill>
                  <a:schemeClr val="dk1"/>
                </a:solidFill>
                <a:latin typeface="Arial"/>
                <a:ea typeface="Arial"/>
                <a:cs typeface="Arial"/>
                <a:sym typeface="Arial"/>
              </a:rPr>
              <a:t>University of Olomouc</a:t>
            </a:r>
            <a:r>
              <a:rPr lang="en-US" sz="1100">
                <a:solidFill>
                  <a:schemeClr val="dk1"/>
                </a:solidFill>
                <a:latin typeface="Arial"/>
                <a:ea typeface="Arial"/>
                <a:cs typeface="Arial"/>
                <a:sym typeface="Arial"/>
              </a:rPr>
              <a:t>, where he focused on physics and mathematics.</a:t>
            </a:r>
            <a:br>
              <a:rPr lang="en-US" sz="1100">
                <a:latin typeface="Arial"/>
                <a:ea typeface="Arial"/>
                <a:cs typeface="Arial"/>
              </a:rPr>
            </a:br>
            <a:endParaRPr sz="1100">
              <a:solidFill>
                <a:schemeClr val="dk1"/>
              </a:solidFill>
              <a:latin typeface="Arial"/>
              <a:ea typeface="Arial"/>
              <a:cs typeface="Arial"/>
            </a:endParaRPr>
          </a:p>
          <a:p>
            <a:pPr marL="457200" lvl="0" indent="-282575" algn="l" rtl="0">
              <a:spcBef>
                <a:spcPts val="0"/>
              </a:spcBef>
              <a:spcAft>
                <a:spcPts val="0"/>
              </a:spcAft>
              <a:buClr>
                <a:schemeClr val="dk1"/>
              </a:buClr>
              <a:buSzPct val="100000"/>
              <a:buFont typeface="Arial"/>
              <a:buChar char="●"/>
            </a:pPr>
            <a:r>
              <a:rPr lang="en-US" sz="1100">
                <a:solidFill>
                  <a:schemeClr val="dk1"/>
                </a:solidFill>
                <a:latin typeface="Arial"/>
                <a:ea typeface="Arial"/>
                <a:cs typeface="Arial"/>
                <a:sym typeface="Arial"/>
              </a:rPr>
              <a:t>Became an </a:t>
            </a:r>
            <a:r>
              <a:rPr lang="en-US" sz="1100" b="1">
                <a:solidFill>
                  <a:schemeClr val="dk1"/>
                </a:solidFill>
                <a:latin typeface="Arial"/>
                <a:ea typeface="Arial"/>
                <a:cs typeface="Arial"/>
                <a:sym typeface="Arial"/>
              </a:rPr>
              <a:t>Augustinian monk</a:t>
            </a:r>
            <a:r>
              <a:rPr lang="en-US" sz="1100">
                <a:solidFill>
                  <a:schemeClr val="dk1"/>
                </a:solidFill>
                <a:latin typeface="Arial"/>
                <a:ea typeface="Arial"/>
                <a:cs typeface="Arial"/>
                <a:sym typeface="Arial"/>
              </a:rPr>
              <a:t> at St. Thomas's Abbey in Brno in 1843, which allowed him to pursue his scientific interests.</a:t>
            </a:r>
            <a:endParaRPr sz="1100">
              <a:solidFill>
                <a:schemeClr val="dk1"/>
              </a:solidFill>
              <a:latin typeface="Arial"/>
              <a:ea typeface="Arial"/>
              <a:cs typeface="Arial"/>
            </a:endParaRPr>
          </a:p>
          <a:p>
            <a:pPr marL="0" lvl="0" indent="0" algn="l" rtl="0">
              <a:spcBef>
                <a:spcPts val="1400"/>
              </a:spcBef>
              <a:spcAft>
                <a:spcPts val="0"/>
              </a:spcAft>
              <a:buClr>
                <a:schemeClr val="dk1"/>
              </a:buClr>
              <a:buSzPct val="84615"/>
              <a:buFont typeface="Arial"/>
              <a:buNone/>
            </a:pPr>
            <a:r>
              <a:rPr lang="en-US" sz="1300" b="1">
                <a:solidFill>
                  <a:schemeClr val="dk1"/>
                </a:solidFill>
                <a:latin typeface="Arial"/>
                <a:ea typeface="Arial"/>
                <a:cs typeface="Arial"/>
                <a:sym typeface="Arial"/>
              </a:rPr>
              <a:t>Experiments and Discoveries</a:t>
            </a:r>
            <a:endParaRPr sz="1300" b="1">
              <a:solidFill>
                <a:schemeClr val="dk1"/>
              </a:solidFill>
              <a:latin typeface="Arial"/>
              <a:ea typeface="Arial"/>
              <a:cs typeface="Arial"/>
              <a:sym typeface="Arial"/>
            </a:endParaRPr>
          </a:p>
          <a:p>
            <a:pPr marL="457200" lvl="0" indent="-282575" algn="l" rtl="0">
              <a:spcBef>
                <a:spcPts val="1200"/>
              </a:spcBef>
              <a:spcAft>
                <a:spcPts val="0"/>
              </a:spcAft>
              <a:buClr>
                <a:schemeClr val="dk1"/>
              </a:buClr>
              <a:buSzPct val="100000"/>
              <a:buFont typeface="Arial"/>
              <a:buChar char="●"/>
            </a:pPr>
            <a:r>
              <a:rPr lang="en-US" sz="1100">
                <a:solidFill>
                  <a:schemeClr val="dk1"/>
                </a:solidFill>
                <a:latin typeface="Arial"/>
                <a:ea typeface="Arial"/>
                <a:cs typeface="Arial"/>
                <a:sym typeface="Arial"/>
              </a:rPr>
              <a:t>Conducted </a:t>
            </a:r>
            <a:r>
              <a:rPr lang="en-US" sz="1100" b="1">
                <a:solidFill>
                  <a:schemeClr val="dk1"/>
                </a:solidFill>
                <a:latin typeface="Arial"/>
                <a:ea typeface="Arial"/>
                <a:cs typeface="Arial"/>
                <a:sym typeface="Arial"/>
              </a:rPr>
              <a:t>pea plant experiments (1856–1863)</a:t>
            </a:r>
            <a:r>
              <a:rPr lang="en-US" sz="1100">
                <a:solidFill>
                  <a:schemeClr val="dk1"/>
                </a:solidFill>
                <a:latin typeface="Arial"/>
                <a:ea typeface="Arial"/>
                <a:cs typeface="Arial"/>
                <a:sym typeface="Arial"/>
              </a:rPr>
              <a:t> in the monastery garden, breeding thousands of plants to study inheritance.</a:t>
            </a:r>
            <a:br>
              <a:rPr lang="en-US" sz="1100">
                <a:latin typeface="Arial"/>
                <a:ea typeface="Arial"/>
                <a:cs typeface="Arial"/>
              </a:rPr>
            </a:br>
            <a:endParaRPr sz="1100">
              <a:solidFill>
                <a:schemeClr val="dk1"/>
              </a:solidFill>
              <a:latin typeface="Arial"/>
              <a:ea typeface="Arial"/>
              <a:cs typeface="Arial"/>
            </a:endParaRPr>
          </a:p>
          <a:p>
            <a:pPr marL="457200" lvl="0" indent="-282575" algn="l" rtl="0">
              <a:spcBef>
                <a:spcPts val="0"/>
              </a:spcBef>
              <a:spcAft>
                <a:spcPts val="0"/>
              </a:spcAft>
              <a:buClr>
                <a:schemeClr val="dk1"/>
              </a:buClr>
              <a:buSzPct val="100000"/>
              <a:buFont typeface="Arial"/>
              <a:buChar char="●"/>
            </a:pPr>
            <a:r>
              <a:rPr lang="en-US" sz="1100">
                <a:solidFill>
                  <a:schemeClr val="dk1"/>
                </a:solidFill>
                <a:latin typeface="Arial"/>
                <a:ea typeface="Arial"/>
                <a:cs typeface="Arial"/>
                <a:sym typeface="Arial"/>
              </a:rPr>
              <a:t>Identified </a:t>
            </a:r>
            <a:r>
              <a:rPr lang="en-US" sz="1100" b="1">
                <a:solidFill>
                  <a:schemeClr val="dk1"/>
                </a:solidFill>
                <a:latin typeface="Arial"/>
                <a:ea typeface="Arial"/>
                <a:cs typeface="Arial"/>
                <a:sym typeface="Arial"/>
              </a:rPr>
              <a:t>three key principles</a:t>
            </a:r>
            <a:r>
              <a:rPr lang="en-US" sz="1100">
                <a:solidFill>
                  <a:schemeClr val="dk1"/>
                </a:solidFill>
                <a:latin typeface="Arial"/>
                <a:ea typeface="Arial"/>
                <a:cs typeface="Arial"/>
                <a:sym typeface="Arial"/>
              </a:rPr>
              <a:t> of genetics:</a:t>
            </a:r>
            <a:br>
              <a:rPr lang="en-US" sz="1100">
                <a:latin typeface="Arial"/>
                <a:ea typeface="Arial"/>
                <a:cs typeface="Arial"/>
              </a:rPr>
            </a:br>
            <a:endParaRPr sz="1100">
              <a:solidFill>
                <a:schemeClr val="dk1"/>
              </a:solidFill>
              <a:latin typeface="Arial"/>
              <a:ea typeface="Arial"/>
              <a:cs typeface="Arial"/>
            </a:endParaRPr>
          </a:p>
          <a:p>
            <a:pPr marL="914400" lvl="1" indent="-282575" algn="l" rtl="0">
              <a:spcBef>
                <a:spcPts val="0"/>
              </a:spcBef>
              <a:spcAft>
                <a:spcPts val="0"/>
              </a:spcAft>
              <a:buClr>
                <a:schemeClr val="dk1"/>
              </a:buClr>
              <a:buSzPct val="100000"/>
              <a:buFont typeface="Arial"/>
              <a:buAutoNum type="arabicPeriod"/>
            </a:pPr>
            <a:r>
              <a:rPr lang="en-US" sz="1100" b="1">
                <a:solidFill>
                  <a:schemeClr val="dk1"/>
                </a:solidFill>
                <a:latin typeface="Arial"/>
                <a:ea typeface="Arial"/>
                <a:cs typeface="Arial"/>
                <a:sym typeface="Arial"/>
              </a:rPr>
              <a:t>Law of Segregation</a:t>
            </a:r>
            <a:r>
              <a:rPr lang="en-US" sz="1100">
                <a:solidFill>
                  <a:schemeClr val="dk1"/>
                </a:solidFill>
                <a:latin typeface="Arial"/>
                <a:ea typeface="Arial"/>
                <a:cs typeface="Arial"/>
                <a:sym typeface="Arial"/>
              </a:rPr>
              <a:t> – Traits are inherited as discrete units (genes), and offspring inherit one unit from each parent.</a:t>
            </a:r>
            <a:br>
              <a:rPr lang="en-US" sz="1100">
                <a:latin typeface="Arial"/>
                <a:ea typeface="Arial"/>
                <a:cs typeface="Arial"/>
              </a:rPr>
            </a:br>
            <a:endParaRPr sz="1100">
              <a:solidFill>
                <a:schemeClr val="dk1"/>
              </a:solidFill>
              <a:latin typeface="Arial"/>
              <a:ea typeface="Arial"/>
              <a:cs typeface="Arial"/>
            </a:endParaRPr>
          </a:p>
          <a:p>
            <a:pPr marL="914400" lvl="1" indent="-282575" algn="l" rtl="0">
              <a:spcBef>
                <a:spcPts val="0"/>
              </a:spcBef>
              <a:spcAft>
                <a:spcPts val="0"/>
              </a:spcAft>
              <a:buClr>
                <a:schemeClr val="dk1"/>
              </a:buClr>
              <a:buSzPct val="100000"/>
              <a:buFont typeface="Arial"/>
              <a:buAutoNum type="arabicPeriod"/>
            </a:pPr>
            <a:r>
              <a:rPr lang="en-US" sz="1100" b="1">
                <a:solidFill>
                  <a:schemeClr val="dk1"/>
                </a:solidFill>
                <a:latin typeface="Arial"/>
                <a:ea typeface="Arial"/>
                <a:cs typeface="Arial"/>
                <a:sym typeface="Arial"/>
              </a:rPr>
              <a:t>Law of Independent Assortment</a:t>
            </a:r>
            <a:r>
              <a:rPr lang="en-US" sz="1100">
                <a:solidFill>
                  <a:schemeClr val="dk1"/>
                </a:solidFill>
                <a:latin typeface="Arial"/>
                <a:ea typeface="Arial"/>
                <a:cs typeface="Arial"/>
                <a:sym typeface="Arial"/>
              </a:rPr>
              <a:t> – Genes for different traits are passed independently of each other.</a:t>
            </a:r>
            <a:br>
              <a:rPr lang="en-US" sz="1100">
                <a:latin typeface="Arial"/>
                <a:ea typeface="Arial"/>
                <a:cs typeface="Arial"/>
              </a:rPr>
            </a:br>
            <a:endParaRPr sz="1100">
              <a:solidFill>
                <a:schemeClr val="dk1"/>
              </a:solidFill>
              <a:latin typeface="Arial"/>
              <a:ea typeface="Arial"/>
              <a:cs typeface="Arial"/>
            </a:endParaRPr>
          </a:p>
          <a:p>
            <a:pPr marL="914400" lvl="1" indent="-282575" algn="l" rtl="0">
              <a:spcBef>
                <a:spcPts val="0"/>
              </a:spcBef>
              <a:spcAft>
                <a:spcPts val="0"/>
              </a:spcAft>
              <a:buClr>
                <a:schemeClr val="dk1"/>
              </a:buClr>
              <a:buSzPct val="100000"/>
              <a:buFont typeface="Arial"/>
              <a:buAutoNum type="arabicPeriod"/>
            </a:pPr>
            <a:r>
              <a:rPr lang="en-US" sz="1100" b="1">
                <a:solidFill>
                  <a:schemeClr val="dk1"/>
                </a:solidFill>
                <a:latin typeface="Arial"/>
                <a:ea typeface="Arial"/>
                <a:cs typeface="Arial"/>
                <a:sym typeface="Arial"/>
              </a:rPr>
              <a:t>Law of Dominance</a:t>
            </a:r>
            <a:r>
              <a:rPr lang="en-US" sz="1100">
                <a:solidFill>
                  <a:schemeClr val="dk1"/>
                </a:solidFill>
                <a:latin typeface="Arial"/>
                <a:ea typeface="Arial"/>
                <a:cs typeface="Arial"/>
                <a:sym typeface="Arial"/>
              </a:rPr>
              <a:t> – Some traits (dominant) mask the presence of others (recessive).</a:t>
            </a:r>
            <a:br>
              <a:rPr lang="en-US" sz="1100">
                <a:latin typeface="Arial"/>
                <a:ea typeface="Arial"/>
                <a:cs typeface="Arial"/>
              </a:rPr>
            </a:br>
            <a:endParaRPr sz="1100">
              <a:solidFill>
                <a:schemeClr val="dk1"/>
              </a:solidFill>
              <a:latin typeface="Arial"/>
              <a:ea typeface="Arial"/>
              <a:cs typeface="Arial"/>
            </a:endParaRPr>
          </a:p>
          <a:p>
            <a:pPr marL="457200" lvl="0" indent="-282575" algn="l" rtl="0">
              <a:spcBef>
                <a:spcPts val="0"/>
              </a:spcBef>
              <a:spcAft>
                <a:spcPts val="0"/>
              </a:spcAft>
              <a:buClr>
                <a:schemeClr val="dk1"/>
              </a:buClr>
              <a:buSzPct val="100000"/>
              <a:buFont typeface="Arial"/>
              <a:buChar char="●"/>
            </a:pPr>
            <a:r>
              <a:rPr lang="en-US" sz="1100">
                <a:solidFill>
                  <a:schemeClr val="dk1"/>
                </a:solidFill>
                <a:latin typeface="Arial"/>
                <a:ea typeface="Arial"/>
                <a:cs typeface="Arial"/>
                <a:sym typeface="Arial"/>
              </a:rPr>
              <a:t>Published his findings in </a:t>
            </a:r>
            <a:r>
              <a:rPr lang="en-US" sz="1100" b="1">
                <a:solidFill>
                  <a:schemeClr val="dk1"/>
                </a:solidFill>
                <a:latin typeface="Arial"/>
                <a:ea typeface="Arial"/>
                <a:cs typeface="Arial"/>
                <a:sym typeface="Arial"/>
              </a:rPr>
              <a:t>1866</a:t>
            </a:r>
            <a:r>
              <a:rPr lang="en-US" sz="1100">
                <a:solidFill>
                  <a:schemeClr val="dk1"/>
                </a:solidFill>
                <a:latin typeface="Arial"/>
                <a:ea typeface="Arial"/>
                <a:cs typeface="Arial"/>
                <a:sym typeface="Arial"/>
              </a:rPr>
              <a:t>, but they were largely ignored during his lifetime.</a:t>
            </a:r>
            <a:endParaRPr sz="1100">
              <a:solidFill>
                <a:schemeClr val="dk1"/>
              </a:solidFill>
              <a:latin typeface="Arial"/>
              <a:ea typeface="Arial"/>
              <a:cs typeface="Arial"/>
            </a:endParaRPr>
          </a:p>
          <a:p>
            <a:pPr marL="0" lvl="0" indent="0" algn="l" rtl="0">
              <a:spcBef>
                <a:spcPts val="1400"/>
              </a:spcBef>
              <a:spcAft>
                <a:spcPts val="0"/>
              </a:spcAft>
              <a:buClr>
                <a:schemeClr val="dk1"/>
              </a:buClr>
              <a:buSzPct val="84615"/>
              <a:buFont typeface="Arial"/>
              <a:buNone/>
            </a:pPr>
            <a:r>
              <a:rPr lang="en-US" sz="1300" b="1">
                <a:solidFill>
                  <a:schemeClr val="dk1"/>
                </a:solidFill>
                <a:latin typeface="Arial"/>
                <a:ea typeface="Arial"/>
                <a:cs typeface="Arial"/>
                <a:sym typeface="Arial"/>
              </a:rPr>
              <a:t>Later Life and Legacy</a:t>
            </a:r>
            <a:endParaRPr sz="1300" b="1">
              <a:solidFill>
                <a:schemeClr val="dk1"/>
              </a:solidFill>
              <a:latin typeface="Arial"/>
              <a:ea typeface="Arial"/>
              <a:cs typeface="Arial"/>
              <a:sym typeface="Arial"/>
            </a:endParaRPr>
          </a:p>
          <a:p>
            <a:pPr marL="457200" lvl="0" indent="-282575" algn="l" rtl="0">
              <a:spcBef>
                <a:spcPts val="1200"/>
              </a:spcBef>
              <a:spcAft>
                <a:spcPts val="0"/>
              </a:spcAft>
              <a:buClr>
                <a:schemeClr val="dk1"/>
              </a:buClr>
              <a:buSzPct val="100000"/>
              <a:buFont typeface="Arial"/>
              <a:buChar char="●"/>
            </a:pPr>
            <a:r>
              <a:rPr lang="en-US" sz="1100">
                <a:solidFill>
                  <a:schemeClr val="dk1"/>
                </a:solidFill>
                <a:latin typeface="Arial"/>
                <a:ea typeface="Arial"/>
                <a:cs typeface="Arial"/>
                <a:sym typeface="Arial"/>
              </a:rPr>
              <a:t>Became </a:t>
            </a:r>
            <a:r>
              <a:rPr lang="en-US" sz="1100" b="1">
                <a:solidFill>
                  <a:schemeClr val="dk1"/>
                </a:solidFill>
                <a:latin typeface="Arial"/>
                <a:ea typeface="Arial"/>
                <a:cs typeface="Arial"/>
                <a:sym typeface="Arial"/>
              </a:rPr>
              <a:t>abbot of his monastery in 1868</a:t>
            </a:r>
            <a:r>
              <a:rPr lang="en-US" sz="1100">
                <a:solidFill>
                  <a:schemeClr val="dk1"/>
                </a:solidFill>
                <a:latin typeface="Arial"/>
                <a:ea typeface="Arial"/>
                <a:cs typeface="Arial"/>
                <a:sym typeface="Arial"/>
              </a:rPr>
              <a:t>, shifting focus to administrative duties.</a:t>
            </a:r>
            <a:br>
              <a:rPr lang="en-US" sz="1100">
                <a:latin typeface="Arial"/>
                <a:ea typeface="Arial"/>
                <a:cs typeface="Arial"/>
              </a:rPr>
            </a:br>
            <a:endParaRPr sz="1100">
              <a:solidFill>
                <a:schemeClr val="dk1"/>
              </a:solidFill>
              <a:latin typeface="Arial"/>
              <a:ea typeface="Arial"/>
              <a:cs typeface="Arial"/>
            </a:endParaRPr>
          </a:p>
          <a:p>
            <a:pPr marL="457200" lvl="0" indent="-282575" algn="l" rtl="0">
              <a:spcBef>
                <a:spcPts val="0"/>
              </a:spcBef>
              <a:spcAft>
                <a:spcPts val="0"/>
              </a:spcAft>
              <a:buClr>
                <a:schemeClr val="dk1"/>
              </a:buClr>
              <a:buSzPct val="100000"/>
              <a:buFont typeface="Arial"/>
              <a:buChar char="●"/>
            </a:pPr>
            <a:r>
              <a:rPr lang="en-US" sz="1100">
                <a:solidFill>
                  <a:schemeClr val="dk1"/>
                </a:solidFill>
                <a:latin typeface="Arial"/>
                <a:ea typeface="Arial"/>
                <a:cs typeface="Arial"/>
                <a:sym typeface="Arial"/>
              </a:rPr>
              <a:t>His work was rediscovered in </a:t>
            </a:r>
            <a:r>
              <a:rPr lang="en-US" sz="1100" b="1">
                <a:solidFill>
                  <a:schemeClr val="dk1"/>
                </a:solidFill>
                <a:latin typeface="Arial"/>
                <a:ea typeface="Arial"/>
                <a:cs typeface="Arial"/>
                <a:sym typeface="Arial"/>
              </a:rPr>
              <a:t>1900</a:t>
            </a:r>
            <a:r>
              <a:rPr lang="en-US" sz="1100">
                <a:solidFill>
                  <a:schemeClr val="dk1"/>
                </a:solidFill>
                <a:latin typeface="Arial"/>
                <a:ea typeface="Arial"/>
                <a:cs typeface="Arial"/>
                <a:sym typeface="Arial"/>
              </a:rPr>
              <a:t> by scientists Hugo de Vries, Carl Correns, and Erich von Tschermak, leading to the foundation of modern genetics.</a:t>
            </a:r>
            <a:br>
              <a:rPr lang="en-US" sz="1100">
                <a:latin typeface="Arial"/>
                <a:ea typeface="Arial"/>
                <a:cs typeface="Arial"/>
              </a:rPr>
            </a:br>
            <a:endParaRPr sz="1100">
              <a:solidFill>
                <a:schemeClr val="dk1"/>
              </a:solidFill>
              <a:latin typeface="Arial"/>
              <a:ea typeface="Arial"/>
              <a:cs typeface="Arial"/>
            </a:endParaRPr>
          </a:p>
          <a:p>
            <a:pPr marL="457200" lvl="0" indent="-282575" algn="l" rtl="0">
              <a:spcBef>
                <a:spcPts val="0"/>
              </a:spcBef>
              <a:spcAft>
                <a:spcPts val="0"/>
              </a:spcAft>
              <a:buClr>
                <a:schemeClr val="dk1"/>
              </a:buClr>
              <a:buSzPct val="100000"/>
              <a:buFont typeface="Arial"/>
              <a:buChar char="●"/>
            </a:pPr>
            <a:r>
              <a:rPr lang="en-US" sz="1100">
                <a:solidFill>
                  <a:schemeClr val="dk1"/>
                </a:solidFill>
                <a:latin typeface="Arial"/>
                <a:ea typeface="Arial"/>
                <a:cs typeface="Arial"/>
                <a:sym typeface="Arial"/>
              </a:rPr>
              <a:t>Died on </a:t>
            </a:r>
            <a:r>
              <a:rPr lang="en-US" sz="1100" b="1">
                <a:solidFill>
                  <a:schemeClr val="dk1"/>
                </a:solidFill>
                <a:latin typeface="Arial"/>
                <a:ea typeface="Arial"/>
                <a:cs typeface="Arial"/>
                <a:sym typeface="Arial"/>
              </a:rPr>
              <a:t>January 6, 1884</a:t>
            </a:r>
            <a:r>
              <a:rPr lang="en-US" sz="1100">
                <a:solidFill>
                  <a:schemeClr val="dk1"/>
                </a:solidFill>
                <a:latin typeface="Arial"/>
                <a:ea typeface="Arial"/>
                <a:cs typeface="Arial"/>
                <a:sym typeface="Arial"/>
              </a:rPr>
              <a:t>, largely unrecognized for his contributions at the time.</a:t>
            </a:r>
            <a:endParaRPr sz="1100">
              <a:solidFill>
                <a:schemeClr val="dk1"/>
              </a:solidFill>
              <a:latin typeface="Arial"/>
              <a:ea typeface="Arial"/>
              <a:cs typeface="Arial"/>
            </a:endParaRPr>
          </a:p>
          <a:p>
            <a:pPr marL="0" lvl="0" indent="0" algn="l" rtl="0">
              <a:spcBef>
                <a:spcPts val="1200"/>
              </a:spcBef>
              <a:spcAft>
                <a:spcPts val="1200"/>
              </a:spcAft>
              <a:buNone/>
            </a:pPr>
            <a:r>
              <a:rPr lang="en-US" sz="1100">
                <a:solidFill>
                  <a:schemeClr val="dk1"/>
                </a:solidFill>
                <a:latin typeface="Arial"/>
                <a:ea typeface="Arial"/>
                <a:cs typeface="Arial"/>
                <a:sym typeface="Arial"/>
              </a:rPr>
              <a:t>Mendel is now considered the </a:t>
            </a:r>
            <a:r>
              <a:rPr lang="en-US" sz="1100" b="1">
                <a:solidFill>
                  <a:schemeClr val="dk1"/>
                </a:solidFill>
                <a:latin typeface="Arial"/>
                <a:ea typeface="Arial"/>
                <a:cs typeface="Arial"/>
                <a:sym typeface="Arial"/>
              </a:rPr>
              <a:t>"Father of Genetics,"</a:t>
            </a:r>
            <a:r>
              <a:rPr lang="en-US" sz="1100">
                <a:solidFill>
                  <a:schemeClr val="dk1"/>
                </a:solidFill>
                <a:latin typeface="Arial"/>
                <a:ea typeface="Arial"/>
                <a:cs typeface="Arial"/>
                <a:sym typeface="Arial"/>
              </a:rPr>
              <a:t> and his principles remain fundamental to the field of biology.</a:t>
            </a:r>
            <a:endParaRPr>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3" name="Google Shape;93;p19">
            <a:hlinkClick r:id="rId3"/>
          </p:cNvPr>
          <p:cNvPicPr preferRelativeResize="0"/>
          <p:nvPr/>
        </p:nvPicPr>
        <p:blipFill>
          <a:blip r:embed="rId4">
            <a:alphaModFix/>
          </a:blip>
          <a:stretch>
            <a:fillRect/>
          </a:stretch>
        </p:blipFill>
        <p:spPr>
          <a:xfrm>
            <a:off x="1181100" y="366713"/>
            <a:ext cx="6781800" cy="44100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0"/>
          <p:cNvSpPr txBox="1">
            <a:spLocks noGrp="1"/>
          </p:cNvSpPr>
          <p:nvPr>
            <p:ph type="title"/>
          </p:nvPr>
        </p:nvSpPr>
        <p:spPr>
          <a:xfrm>
            <a:off x="311700" y="445025"/>
            <a:ext cx="48621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a:t>Gregor Mendel - 1857</a:t>
            </a:r>
            <a:endParaRPr/>
          </a:p>
        </p:txBody>
      </p:sp>
      <p:sp>
        <p:nvSpPr>
          <p:cNvPr id="99" name="Google Shape;99;p20"/>
          <p:cNvSpPr txBox="1">
            <a:spLocks noGrp="1"/>
          </p:cNvSpPr>
          <p:nvPr>
            <p:ph type="body" idx="1"/>
          </p:nvPr>
        </p:nvSpPr>
        <p:spPr>
          <a:xfrm>
            <a:off x="311700" y="1152475"/>
            <a:ext cx="4603500" cy="3416400"/>
          </a:xfrm>
          <a:prstGeom prst="rect">
            <a:avLst/>
          </a:prstGeom>
          <a:noFill/>
          <a:ln>
            <a:noFill/>
          </a:ln>
        </p:spPr>
        <p:txBody>
          <a:bodyPr spcFirstLastPara="1" wrap="square" lIns="91425" tIns="91425" rIns="91425" bIns="91425" anchor="t" anchorCtr="0">
            <a:normAutofit fontScale="92500" lnSpcReduction="20000"/>
          </a:bodyPr>
          <a:lstStyle/>
          <a:p>
            <a:pPr marL="457200" lvl="0" indent="-342900" algn="l" rtl="0">
              <a:lnSpc>
                <a:spcPct val="115000"/>
              </a:lnSpc>
              <a:spcBef>
                <a:spcPts val="0"/>
              </a:spcBef>
              <a:spcAft>
                <a:spcPts val="0"/>
              </a:spcAft>
              <a:buSzPts val="1800"/>
              <a:buChar char="●"/>
            </a:pPr>
            <a:r>
              <a:rPr lang="en-US" dirty="0"/>
              <a:t>“Father of Genetics”</a:t>
            </a:r>
            <a:endParaRPr dirty="0"/>
          </a:p>
          <a:p>
            <a:pPr marL="457200" lvl="0" indent="-342900" algn="l" rtl="0">
              <a:lnSpc>
                <a:spcPct val="115000"/>
              </a:lnSpc>
              <a:spcBef>
                <a:spcPts val="0"/>
              </a:spcBef>
              <a:spcAft>
                <a:spcPts val="0"/>
              </a:spcAft>
              <a:buSzPts val="1800"/>
              <a:buChar char="●"/>
            </a:pPr>
            <a:r>
              <a:rPr lang="en-US" dirty="0"/>
              <a:t>A monk who studied pea plants</a:t>
            </a:r>
            <a:endParaRPr dirty="0"/>
          </a:p>
          <a:p>
            <a:pPr marL="457200" lvl="0" indent="-342900" algn="l" rtl="0">
              <a:lnSpc>
                <a:spcPct val="115000"/>
              </a:lnSpc>
              <a:spcBef>
                <a:spcPts val="0"/>
              </a:spcBef>
              <a:spcAft>
                <a:spcPts val="0"/>
              </a:spcAft>
              <a:buSzPts val="1800"/>
              <a:buChar char="●"/>
            </a:pPr>
            <a:r>
              <a:rPr lang="en-US" dirty="0"/>
              <a:t>How many pea plants did he gather data from? </a:t>
            </a:r>
            <a:endParaRPr dirty="0"/>
          </a:p>
          <a:p>
            <a:pPr marL="457200" lvl="0" indent="-342900" algn="l" rtl="0">
              <a:lnSpc>
                <a:spcPct val="115000"/>
              </a:lnSpc>
              <a:spcBef>
                <a:spcPts val="0"/>
              </a:spcBef>
              <a:spcAft>
                <a:spcPts val="0"/>
              </a:spcAft>
              <a:buSzPts val="1800"/>
              <a:buChar char="●"/>
            </a:pPr>
            <a:r>
              <a:rPr lang="en-US" dirty="0"/>
              <a:t>Discovered HOW individuals receive traits from their parents</a:t>
            </a:r>
            <a:endParaRPr dirty="0"/>
          </a:p>
          <a:p>
            <a:pPr marL="457200" lvl="0" indent="-342900" algn="l" rtl="0">
              <a:lnSpc>
                <a:spcPct val="115000"/>
              </a:lnSpc>
              <a:spcBef>
                <a:spcPts val="0"/>
              </a:spcBef>
              <a:spcAft>
                <a:spcPts val="0"/>
              </a:spcAft>
              <a:buSzPts val="1800"/>
              <a:buChar char="●"/>
            </a:pPr>
            <a:r>
              <a:rPr lang="en-US" dirty="0"/>
              <a:t>Genes come in pairs </a:t>
            </a:r>
            <a:endParaRPr dirty="0"/>
          </a:p>
          <a:p>
            <a:pPr marL="0" lvl="0" indent="0" algn="l" rtl="0">
              <a:lnSpc>
                <a:spcPct val="115000"/>
              </a:lnSpc>
              <a:spcBef>
                <a:spcPts val="1200"/>
              </a:spcBef>
              <a:spcAft>
                <a:spcPts val="0"/>
              </a:spcAft>
              <a:buSzPts val="1800"/>
              <a:buNone/>
            </a:pPr>
            <a:endParaRPr dirty="0"/>
          </a:p>
          <a:p>
            <a:pPr marL="0" lvl="0" indent="0" algn="l" rtl="0">
              <a:lnSpc>
                <a:spcPct val="115000"/>
              </a:lnSpc>
              <a:spcBef>
                <a:spcPts val="1200"/>
              </a:spcBef>
              <a:spcAft>
                <a:spcPts val="1200"/>
              </a:spcAft>
              <a:buSzPts val="1800"/>
              <a:buNone/>
            </a:pPr>
            <a:r>
              <a:rPr lang="en-US" sz="1700" dirty="0"/>
              <a:t>How did Mendel’s pea plant findings stand the test of time? (i.e., Why is he called the Father of Genetics?</a:t>
            </a:r>
            <a:endParaRPr sz="1700" dirty="0"/>
          </a:p>
        </p:txBody>
      </p:sp>
      <p:pic>
        <p:nvPicPr>
          <p:cNvPr id="100" name="Google Shape;100;p20"/>
          <p:cNvPicPr preferRelativeResize="0"/>
          <p:nvPr/>
        </p:nvPicPr>
        <p:blipFill rotWithShape="1">
          <a:blip r:embed="rId3">
            <a:alphaModFix/>
          </a:blip>
          <a:srcRect/>
          <a:stretch/>
        </p:blipFill>
        <p:spPr>
          <a:xfrm>
            <a:off x="5504488" y="0"/>
            <a:ext cx="3430675" cy="5143501"/>
          </a:xfrm>
          <a:prstGeom prst="rect">
            <a:avLst/>
          </a:prstGeom>
          <a:noFill/>
          <a:ln>
            <a:noFill/>
          </a:ln>
        </p:spPr>
      </p:pic>
      <p:sp>
        <p:nvSpPr>
          <p:cNvPr id="101" name="Google Shape;101;p20"/>
          <p:cNvSpPr txBox="1"/>
          <p:nvPr/>
        </p:nvSpPr>
        <p:spPr>
          <a:xfrm>
            <a:off x="258700" y="4808725"/>
            <a:ext cx="50523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highlight>
                  <a:srgbClr val="FFFFFF"/>
                </a:highlight>
                <a:latin typeface="Calibri"/>
                <a:ea typeface="Calibri"/>
                <a:cs typeface="Calibri"/>
                <a:sym typeface="Calibri"/>
              </a:rPr>
              <a:t>Interesting article</a:t>
            </a:r>
            <a:r>
              <a:rPr lang="en-US" sz="1000" b="0" i="0" u="none" strike="noStrike" cap="none">
                <a:solidFill>
                  <a:schemeClr val="hlink"/>
                </a:solidFill>
                <a:highlight>
                  <a:srgbClr val="FFFFFF"/>
                </a:highlight>
                <a:uFill>
                  <a:noFill/>
                </a:uFill>
                <a:latin typeface="Calibri"/>
                <a:ea typeface="Calibri"/>
                <a:cs typeface="Calibri"/>
                <a:sym typeface="Calibri"/>
                <a:hlinkClick r:id="rId4"/>
              </a:rPr>
              <a:t> </a:t>
            </a:r>
            <a:r>
              <a:rPr lang="en-US" sz="1000" b="0" i="0" u="sng" strike="noStrike" cap="none">
                <a:solidFill>
                  <a:schemeClr val="hlink"/>
                </a:solidFill>
                <a:highlight>
                  <a:srgbClr val="FFFFFF"/>
                </a:highlight>
                <a:latin typeface="Calibri"/>
                <a:ea typeface="Calibri"/>
                <a:cs typeface="Calibri"/>
                <a:sym typeface="Calibri"/>
                <a:hlinkClick r:id="rId4"/>
              </a:rPr>
              <a:t>Johann Gregor Mendel: the victory of statistics over human imagination</a:t>
            </a:r>
            <a:r>
              <a:rPr lang="en-US" sz="1000" b="0" i="0" u="none" strike="noStrike" cap="none">
                <a:solidFill>
                  <a:schemeClr val="dk1"/>
                </a:solidFill>
                <a:highlight>
                  <a:srgbClr val="FFFFFF"/>
                </a:highlight>
                <a:latin typeface="Calibri"/>
                <a:ea typeface="Calibri"/>
                <a:cs typeface="Calibri"/>
                <a:sym typeface="Calibri"/>
              </a:rPr>
              <a:t> </a:t>
            </a:r>
            <a:endParaRPr sz="1800" b="0" i="0" u="none" strike="noStrike" cap="none">
              <a:solidFill>
                <a:schemeClr val="dk2"/>
              </a:solidFill>
              <a:latin typeface="Amethysta"/>
              <a:ea typeface="Amethysta"/>
              <a:cs typeface="Amethysta"/>
              <a:sym typeface="Amethysta"/>
            </a:endParaRPr>
          </a:p>
        </p:txBody>
      </p:sp>
      <p:sp>
        <p:nvSpPr>
          <p:cNvPr id="102" name="Google Shape;102;p20"/>
          <p:cNvSpPr txBox="1"/>
          <p:nvPr/>
        </p:nvSpPr>
        <p:spPr>
          <a:xfrm>
            <a:off x="2115250" y="1904996"/>
            <a:ext cx="1110900" cy="38592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dirty="0">
                <a:solidFill>
                  <a:srgbClr val="6AA84F"/>
                </a:solidFill>
                <a:latin typeface="Amethysta"/>
                <a:ea typeface="Amethysta"/>
                <a:cs typeface="Amethysta"/>
                <a:sym typeface="Amethysta"/>
              </a:rPr>
              <a:t>30,000!</a:t>
            </a:r>
            <a:endParaRPr sz="1800" b="1" i="0" u="none" strike="noStrike" cap="none" dirty="0">
              <a:solidFill>
                <a:srgbClr val="6AA84F"/>
              </a:solidFill>
              <a:latin typeface="Amethysta"/>
              <a:ea typeface="Amethysta"/>
              <a:cs typeface="Amethysta"/>
              <a:sym typeface="Amethyst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1000"/>
                                        <p:tgtEl>
                                          <p:spTgt spid="10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8" name="Google Shape;108;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pic>
        <p:nvPicPr>
          <p:cNvPr id="109" name="Google Shape;109;p21"/>
          <p:cNvPicPr preferRelativeResize="0"/>
          <p:nvPr/>
        </p:nvPicPr>
        <p:blipFill>
          <a:blip r:embed="rId3">
            <a:alphaModFix/>
          </a:blip>
          <a:stretch>
            <a:fillRect/>
          </a:stretch>
        </p:blipFill>
        <p:spPr>
          <a:xfrm>
            <a:off x="0" y="826372"/>
            <a:ext cx="9144000" cy="349075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2"/>
          <p:cNvSpPr txBox="1">
            <a:spLocks noGrp="1"/>
          </p:cNvSpPr>
          <p:nvPr>
            <p:ph type="title"/>
          </p:nvPr>
        </p:nvSpPr>
        <p:spPr>
          <a:xfrm>
            <a:off x="311700" y="1711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a:t>Karyotype of </a:t>
            </a:r>
            <a:r>
              <a:rPr lang="en-US" i="1"/>
              <a:t>Pisum sativum</a:t>
            </a:r>
            <a:r>
              <a:rPr lang="en-US"/>
              <a:t> (pea)</a:t>
            </a:r>
            <a:endParaRPr/>
          </a:p>
        </p:txBody>
      </p:sp>
      <p:sp>
        <p:nvSpPr>
          <p:cNvPr id="115" name="Google Shape;115;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pic>
        <p:nvPicPr>
          <p:cNvPr id="116" name="Google Shape;116;p22"/>
          <p:cNvPicPr preferRelativeResize="0"/>
          <p:nvPr/>
        </p:nvPicPr>
        <p:blipFill>
          <a:blip r:embed="rId3">
            <a:alphaModFix/>
          </a:blip>
          <a:stretch>
            <a:fillRect/>
          </a:stretch>
        </p:blipFill>
        <p:spPr>
          <a:xfrm>
            <a:off x="72062" y="952700"/>
            <a:ext cx="8999874" cy="381595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1302</Words>
  <Application>Microsoft Office PowerPoint</Application>
  <PresentationFormat>On-screen Show (16:9)</PresentationFormat>
  <Paragraphs>96</Paragraphs>
  <Slides>23</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Amethysta</vt:lpstr>
      <vt:lpstr>Pacifico</vt:lpstr>
      <vt:lpstr>Calibri</vt:lpstr>
      <vt:lpstr>Century Gothic</vt:lpstr>
      <vt:lpstr>Simple Light</vt:lpstr>
      <vt:lpstr>PowerPoint Presentation</vt:lpstr>
      <vt:lpstr>Chromosome Crossover</vt:lpstr>
      <vt:lpstr>Chromosome Crossover Activity: Pea Plant Traits</vt:lpstr>
      <vt:lpstr>Gregor Mendel - 1857</vt:lpstr>
      <vt:lpstr>PowerPoint Presentation</vt:lpstr>
      <vt:lpstr>PowerPoint Presentation</vt:lpstr>
      <vt:lpstr>Gregor Mendel - 1857</vt:lpstr>
      <vt:lpstr>PowerPoint Presentation</vt:lpstr>
      <vt:lpstr>Karyotype of Pisum sativum (pea)</vt:lpstr>
      <vt:lpstr>PowerPoint Presentation</vt:lpstr>
      <vt:lpstr>Crossing Over</vt:lpstr>
      <vt:lpstr>PowerPoint Presentation</vt:lpstr>
      <vt:lpstr>Chromosome Crossover Simulation: Pea Plant Traits</vt:lpstr>
      <vt:lpstr>Chromosome Crossover Activity: Pea Plant Traits</vt:lpstr>
      <vt:lpstr>PowerPoint Presentation</vt:lpstr>
      <vt:lpstr>PowerPoint Presentation</vt:lpstr>
      <vt:lpstr>PowerPoint Presentation</vt:lpstr>
      <vt:lpstr>Simulating Pollination with your partner - Question 8  </vt:lpstr>
      <vt:lpstr>PowerPoint Presentation</vt:lpstr>
      <vt:lpstr>Melanin</vt:lpstr>
      <vt:lpstr>PowerPoint Presentation</vt:lpstr>
      <vt:lpstr>Writing an Argument from Evidence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29</cp:revision>
  <dcterms:modified xsi:type="dcterms:W3CDTF">2025-07-07T21:55:57Z</dcterms:modified>
</cp:coreProperties>
</file>