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6" r:id="rId3"/>
    <p:sldId id="273" r:id="rId4"/>
    <p:sldId id="269" r:id="rId5"/>
    <p:sldId id="272" r:id="rId6"/>
    <p:sldId id="270" r:id="rId7"/>
    <p:sldId id="276" r:id="rId8"/>
    <p:sldId id="274" r:id="rId9"/>
    <p:sldId id="275" r:id="rId10"/>
    <p:sldId id="27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455C47-C561-48F8-A846-8917C73FB746}" v="2" dt="2025-06-25T22:14:05.8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80" autoAdjust="0"/>
  </p:normalViewPr>
  <p:slideViewPr>
    <p:cSldViewPr snapToGrid="0">
      <p:cViewPr varScale="1">
        <p:scale>
          <a:sx n="55" d="100"/>
          <a:sy n="55" d="100"/>
        </p:scale>
        <p:origin x="1642" y="4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Hermansen" userId="wLdDnnjn8NCQlbBMO8GPqYu7glHpLF67H847apgw6kc=" providerId="None" clId="Web-{79FB16CD-339D-4EF4-833C-5D3DA70C5571}"/>
    <pc:docChg chg="modSld">
      <pc:chgData name="Jan Hermansen" userId="wLdDnnjn8NCQlbBMO8GPqYu7glHpLF67H847apgw6kc=" providerId="None" clId="Web-{79FB16CD-339D-4EF4-833C-5D3DA70C5571}" dt="2025-03-15T13:40:56.600" v="164"/>
      <pc:docMkLst>
        <pc:docMk/>
      </pc:docMkLst>
      <pc:sldChg chg="modNotes">
        <pc:chgData name="Jan Hermansen" userId="wLdDnnjn8NCQlbBMO8GPqYu7glHpLF67H847apgw6kc=" providerId="None" clId="Web-{79FB16CD-339D-4EF4-833C-5D3DA70C5571}" dt="2025-03-15T13:40:56.600" v="164"/>
        <pc:sldMkLst>
          <pc:docMk/>
          <pc:sldMk cId="220539659" sldId="269"/>
        </pc:sldMkLst>
      </pc:sldChg>
      <pc:sldChg chg="addSp modSp">
        <pc:chgData name="Jan Hermansen" userId="wLdDnnjn8NCQlbBMO8GPqYu7glHpLF67H847apgw6kc=" providerId="None" clId="Web-{79FB16CD-339D-4EF4-833C-5D3DA70C5571}" dt="2025-03-15T13:02:56.994" v="19" actId="20577"/>
        <pc:sldMkLst>
          <pc:docMk/>
          <pc:sldMk cId="3736927951" sldId="270"/>
        </pc:sldMkLst>
      </pc:sldChg>
      <pc:sldChg chg="modNotes">
        <pc:chgData name="Jan Hermansen" userId="wLdDnnjn8NCQlbBMO8GPqYu7glHpLF67H847apgw6kc=" providerId="None" clId="Web-{79FB16CD-339D-4EF4-833C-5D3DA70C5571}" dt="2025-03-15T13:39:17.880" v="27"/>
        <pc:sldMkLst>
          <pc:docMk/>
          <pc:sldMk cId="3305389693" sldId="272"/>
        </pc:sldMkLst>
      </pc:sldChg>
    </pc:docChg>
  </pc:docChgLst>
  <pc:docChgLst>
    <pc:chgData name="Westen Miller" userId="6g8QVKw8c8odNlVsNkqLHRpO3amLi1gJagTLQ4FIkAM=" providerId="None" clId="Web-{B6859C27-77F0-4ECE-9AFE-3EC911FA8E6F}"/>
    <pc:docChg chg="modSld">
      <pc:chgData name="Westen Miller" userId="6g8QVKw8c8odNlVsNkqLHRpO3amLi1gJagTLQ4FIkAM=" providerId="None" clId="Web-{B6859C27-77F0-4ECE-9AFE-3EC911FA8E6F}" dt="2025-03-26T02:21:56.886" v="35" actId="20577"/>
      <pc:docMkLst>
        <pc:docMk/>
      </pc:docMkLst>
      <pc:sldChg chg="modSp">
        <pc:chgData name="Westen Miller" userId="6g8QVKw8c8odNlVsNkqLHRpO3amLi1gJagTLQ4FIkAM=" providerId="None" clId="Web-{B6859C27-77F0-4ECE-9AFE-3EC911FA8E6F}" dt="2025-03-26T02:21:56.886" v="35" actId="20577"/>
        <pc:sldMkLst>
          <pc:docMk/>
          <pc:sldMk cId="3169967925" sldId="271"/>
        </pc:sldMkLst>
      </pc:sldChg>
    </pc:docChg>
  </pc:docChgLst>
  <pc:docChgLst>
    <pc:chgData name="Jan Hermansen" userId="wLdDnnjn8NCQlbBMO8GPqYu7glHpLF67H847apgw6kc=" providerId="None" clId="Web-{7947DA93-101B-4971-B826-4DB391BE34EB}"/>
    <pc:docChg chg="addSld delSld modSld">
      <pc:chgData name="Jan Hermansen" userId="wLdDnnjn8NCQlbBMO8GPqYu7glHpLF67H847apgw6kc=" providerId="None" clId="Web-{7947DA93-101B-4971-B826-4DB391BE34EB}" dt="2025-04-06T22:54:54.413" v="59" actId="20577"/>
      <pc:docMkLst>
        <pc:docMk/>
      </pc:docMkLst>
      <pc:sldChg chg="del">
        <pc:chgData name="Jan Hermansen" userId="wLdDnnjn8NCQlbBMO8GPqYu7glHpLF67H847apgw6kc=" providerId="None" clId="Web-{7947DA93-101B-4971-B826-4DB391BE34EB}" dt="2025-04-06T22:47:48.367" v="10"/>
        <pc:sldMkLst>
          <pc:docMk/>
          <pc:sldMk cId="3116038533" sldId="266"/>
        </pc:sldMkLst>
      </pc:sldChg>
      <pc:sldChg chg="addSp delSp modSp">
        <pc:chgData name="Jan Hermansen" userId="wLdDnnjn8NCQlbBMO8GPqYu7glHpLF67H847apgw6kc=" providerId="None" clId="Web-{7947DA93-101B-4971-B826-4DB391BE34EB}" dt="2025-04-06T22:50:50.867" v="36" actId="14100"/>
        <pc:sldMkLst>
          <pc:docMk/>
          <pc:sldMk cId="1352669831" sldId="268"/>
        </pc:sldMkLst>
        <pc:spChg chg="add mod">
          <ac:chgData name="Jan Hermansen" userId="wLdDnnjn8NCQlbBMO8GPqYu7glHpLF67H847apgw6kc=" providerId="None" clId="Web-{7947DA93-101B-4971-B826-4DB391BE34EB}" dt="2025-04-06T22:50:50.867" v="36" actId="14100"/>
          <ac:spMkLst>
            <pc:docMk/>
            <pc:sldMk cId="1352669831" sldId="268"/>
            <ac:spMk id="5" creationId="{AE46E820-11CB-DB35-80D1-0588D2F478E4}"/>
          </ac:spMkLst>
        </pc:spChg>
      </pc:sldChg>
      <pc:sldChg chg="modSp">
        <pc:chgData name="Jan Hermansen" userId="wLdDnnjn8NCQlbBMO8GPqYu7glHpLF67H847apgw6kc=" providerId="None" clId="Web-{7947DA93-101B-4971-B826-4DB391BE34EB}" dt="2025-04-06T22:54:54.413" v="59" actId="20577"/>
        <pc:sldMkLst>
          <pc:docMk/>
          <pc:sldMk cId="3736927951" sldId="270"/>
        </pc:sldMkLst>
        <pc:spChg chg="mod">
          <ac:chgData name="Jan Hermansen" userId="wLdDnnjn8NCQlbBMO8GPqYu7glHpLF67H847apgw6kc=" providerId="None" clId="Web-{7947DA93-101B-4971-B826-4DB391BE34EB}" dt="2025-04-06T22:54:54.413" v="59" actId="20577"/>
          <ac:spMkLst>
            <pc:docMk/>
            <pc:sldMk cId="3736927951" sldId="270"/>
            <ac:spMk id="3" creationId="{8C309F33-C444-601C-8652-18205D86FA3A}"/>
          </ac:spMkLst>
        </pc:spChg>
      </pc:sldChg>
      <pc:sldChg chg="modSp">
        <pc:chgData name="Jan Hermansen" userId="wLdDnnjn8NCQlbBMO8GPqYu7glHpLF67H847apgw6kc=" providerId="None" clId="Web-{7947DA93-101B-4971-B826-4DB391BE34EB}" dt="2025-04-06T22:53:45.210" v="46" actId="20577"/>
        <pc:sldMkLst>
          <pc:docMk/>
          <pc:sldMk cId="645531742" sldId="273"/>
        </pc:sldMkLst>
        <pc:spChg chg="mod">
          <ac:chgData name="Jan Hermansen" userId="wLdDnnjn8NCQlbBMO8GPqYu7glHpLF67H847apgw6kc=" providerId="None" clId="Web-{7947DA93-101B-4971-B826-4DB391BE34EB}" dt="2025-04-06T22:53:45.210" v="46" actId="20577"/>
          <ac:spMkLst>
            <pc:docMk/>
            <pc:sldMk cId="645531742" sldId="273"/>
            <ac:spMk id="3" creationId="{33B8E5BA-9011-CBAD-C6E5-C0C5C4D1D97B}"/>
          </ac:spMkLst>
        </pc:spChg>
      </pc:sldChg>
      <pc:sldChg chg="modSp">
        <pc:chgData name="Jan Hermansen" userId="wLdDnnjn8NCQlbBMO8GPqYu7glHpLF67H847apgw6kc=" providerId="None" clId="Web-{7947DA93-101B-4971-B826-4DB391BE34EB}" dt="2025-04-06T22:51:49.367" v="37"/>
        <pc:sldMkLst>
          <pc:docMk/>
          <pc:sldMk cId="2260917020" sldId="275"/>
        </pc:sldMkLst>
        <pc:spChg chg="mod">
          <ac:chgData name="Jan Hermansen" userId="wLdDnnjn8NCQlbBMO8GPqYu7glHpLF67H847apgw6kc=" providerId="None" clId="Web-{7947DA93-101B-4971-B826-4DB391BE34EB}" dt="2025-04-06T22:51:49.367" v="37"/>
          <ac:spMkLst>
            <pc:docMk/>
            <pc:sldMk cId="2260917020" sldId="275"/>
            <ac:spMk id="5" creationId="{48C7200C-BEF9-DF4D-A951-F1D8D40A088E}"/>
          </ac:spMkLst>
        </pc:spChg>
      </pc:sldChg>
      <pc:sldChg chg="modSp add replId">
        <pc:chgData name="Jan Hermansen" userId="wLdDnnjn8NCQlbBMO8GPqYu7glHpLF67H847apgw6kc=" providerId="None" clId="Web-{7947DA93-101B-4971-B826-4DB391BE34EB}" dt="2025-04-06T22:54:02.273" v="48" actId="20577"/>
        <pc:sldMkLst>
          <pc:docMk/>
          <pc:sldMk cId="558855022" sldId="277"/>
        </pc:sldMkLst>
        <pc:spChg chg="mod">
          <ac:chgData name="Jan Hermansen" userId="wLdDnnjn8NCQlbBMO8GPqYu7glHpLF67H847apgw6kc=" providerId="None" clId="Web-{7947DA93-101B-4971-B826-4DB391BE34EB}" dt="2025-04-06T22:47:36.789" v="9" actId="20577"/>
          <ac:spMkLst>
            <pc:docMk/>
            <pc:sldMk cId="558855022" sldId="277"/>
            <ac:spMk id="2" creationId="{3EB39F98-8F7E-4697-B31F-762D5EC9A412}"/>
          </ac:spMkLst>
        </pc:spChg>
        <pc:spChg chg="mod">
          <ac:chgData name="Jan Hermansen" userId="wLdDnnjn8NCQlbBMO8GPqYu7glHpLF67H847apgw6kc=" providerId="None" clId="Web-{7947DA93-101B-4971-B826-4DB391BE34EB}" dt="2025-04-06T22:54:02.273" v="48" actId="20577"/>
          <ac:spMkLst>
            <pc:docMk/>
            <pc:sldMk cId="558855022" sldId="277"/>
            <ac:spMk id="3" creationId="{B1534950-64E0-728A-7832-4BDEAE22E480}"/>
          </ac:spMkLst>
        </pc:spChg>
      </pc:sldChg>
    </pc:docChg>
  </pc:docChgLst>
  <pc:docChgLst>
    <pc:chgData name="Jan Hermansen" userId="wLdDnnjn8NCQlbBMO8GPqYu7glHpLF67H847apgw6kc=" providerId="None" clId="Web-{7E41BF3F-E54D-4C93-9C75-9BFA1A5CAABE}"/>
    <pc:docChg chg="addSld modSld">
      <pc:chgData name="Jan Hermansen" userId="wLdDnnjn8NCQlbBMO8GPqYu7glHpLF67H847apgw6kc=" providerId="None" clId="Web-{7E41BF3F-E54D-4C93-9C75-9BFA1A5CAABE}" dt="2025-03-21T21:54:06.736" v="33"/>
      <pc:docMkLst>
        <pc:docMk/>
      </pc:docMkLst>
      <pc:sldChg chg="delSp modSp">
        <pc:chgData name="Jan Hermansen" userId="wLdDnnjn8NCQlbBMO8GPqYu7glHpLF67H847apgw6kc=" providerId="None" clId="Web-{7E41BF3F-E54D-4C93-9C75-9BFA1A5CAABE}" dt="2025-03-21T21:49:53.216" v="31"/>
        <pc:sldMkLst>
          <pc:docMk/>
          <pc:sldMk cId="3736927951" sldId="270"/>
        </pc:sldMkLst>
      </pc:sldChg>
      <pc:sldChg chg="add replId modNotes">
        <pc:chgData name="Jan Hermansen" userId="wLdDnnjn8NCQlbBMO8GPqYu7glHpLF67H847apgw6kc=" providerId="None" clId="Web-{7E41BF3F-E54D-4C93-9C75-9BFA1A5CAABE}" dt="2025-03-21T21:54:06.736" v="33"/>
        <pc:sldMkLst>
          <pc:docMk/>
          <pc:sldMk cId="4075745222" sldId="276"/>
        </pc:sldMkLst>
      </pc:sldChg>
    </pc:docChg>
  </pc:docChgLst>
  <pc:docChgLst>
    <pc:chgData name="Jan Hermansen" userId="wLdDnnjn8NCQlbBMO8GPqYu7glHpLF67H847apgw6kc=" providerId="None" clId="Web-{9954419B-C31C-4F94-9368-A2A1F43D2FF3}"/>
    <pc:docChg chg="modSld">
      <pc:chgData name="Jan Hermansen" userId="wLdDnnjn8NCQlbBMO8GPqYu7glHpLF67H847apgw6kc=" providerId="None" clId="Web-{9954419B-C31C-4F94-9368-A2A1F43D2FF3}" dt="2025-03-22T17:17:51.755" v="85"/>
      <pc:docMkLst>
        <pc:docMk/>
      </pc:docMkLst>
      <pc:sldChg chg="modNotes">
        <pc:chgData name="Jan Hermansen" userId="wLdDnnjn8NCQlbBMO8GPqYu7glHpLF67H847apgw6kc=" providerId="None" clId="Web-{9954419B-C31C-4F94-9368-A2A1F43D2FF3}" dt="2025-03-22T17:17:51.755" v="85"/>
        <pc:sldMkLst>
          <pc:docMk/>
          <pc:sldMk cId="3305389693" sldId="272"/>
        </pc:sldMkLst>
      </pc:sldChg>
    </pc:docChg>
  </pc:docChgLst>
  <pc:docChgLst>
    <pc:chgData name="Jan Hermansen" userId="wLdDnnjn8NCQlbBMO8GPqYu7glHpLF67H847apgw6kc=" providerId="None" clId="Web-{6AB7BC63-3F31-45DA-BBD7-56537C0E2325}"/>
    <pc:docChg chg="addSld delSld modSld">
      <pc:chgData name="Jan Hermansen" userId="wLdDnnjn8NCQlbBMO8GPqYu7glHpLF67H847apgw6kc=" providerId="None" clId="Web-{6AB7BC63-3F31-45DA-BBD7-56537C0E2325}" dt="2025-03-26T02:30:44.457" v="329" actId="20577"/>
      <pc:docMkLst>
        <pc:docMk/>
      </pc:docMkLst>
      <pc:sldChg chg="addSp delSp modSp">
        <pc:chgData name="Jan Hermansen" userId="wLdDnnjn8NCQlbBMO8GPqYu7glHpLF67H847apgw6kc=" providerId="None" clId="Web-{6AB7BC63-3F31-45DA-BBD7-56537C0E2325}" dt="2025-03-26T02:30:44.457" v="329" actId="20577"/>
        <pc:sldMkLst>
          <pc:docMk/>
          <pc:sldMk cId="3736927951" sldId="270"/>
        </pc:sldMkLst>
      </pc:sldChg>
      <pc:sldChg chg="addSp delSp modSp add del">
        <pc:chgData name="Jan Hermansen" userId="wLdDnnjn8NCQlbBMO8GPqYu7glHpLF67H847apgw6kc=" providerId="None" clId="Web-{6AB7BC63-3F31-45DA-BBD7-56537C0E2325}" dt="2025-03-26T02:23:19.427" v="251"/>
        <pc:sldMkLst>
          <pc:docMk/>
          <pc:sldMk cId="3169967925" sldId="271"/>
        </pc:sldMkLst>
      </pc:sldChg>
    </pc:docChg>
  </pc:docChgLst>
  <pc:docChgLst>
    <pc:chgData name="Michelle Hudson" userId="20193871399_tp_box_2" providerId="OAuth2" clId="{B2455C47-C561-48F8-A846-8917C73FB746}"/>
    <pc:docChg chg="custSel modSld">
      <pc:chgData name="Michelle Hudson" userId="20193871399_tp_box_2" providerId="OAuth2" clId="{B2455C47-C561-48F8-A846-8917C73FB746}" dt="2025-06-25T22:15:39.573" v="88" actId="1076"/>
      <pc:docMkLst>
        <pc:docMk/>
      </pc:docMkLst>
      <pc:sldChg chg="modSp mod">
        <pc:chgData name="Michelle Hudson" userId="20193871399_tp_box_2" providerId="OAuth2" clId="{B2455C47-C561-48F8-A846-8917C73FB746}" dt="2025-06-25T22:15:39.573" v="88" actId="1076"/>
        <pc:sldMkLst>
          <pc:docMk/>
          <pc:sldMk cId="1352669831" sldId="268"/>
        </pc:sldMkLst>
        <pc:spChg chg="mod">
          <ac:chgData name="Michelle Hudson" userId="20193871399_tp_box_2" providerId="OAuth2" clId="{B2455C47-C561-48F8-A846-8917C73FB746}" dt="2025-06-25T22:15:39.573" v="88" actId="1076"/>
          <ac:spMkLst>
            <pc:docMk/>
            <pc:sldMk cId="1352669831" sldId="268"/>
            <ac:spMk id="5" creationId="{AE46E820-11CB-DB35-80D1-0588D2F478E4}"/>
          </ac:spMkLst>
        </pc:spChg>
      </pc:sldChg>
      <pc:sldChg chg="modNotesTx">
        <pc:chgData name="Michelle Hudson" userId="20193871399_tp_box_2" providerId="OAuth2" clId="{B2455C47-C561-48F8-A846-8917C73FB746}" dt="2025-06-25T22:12:34.726" v="62" actId="20577"/>
        <pc:sldMkLst>
          <pc:docMk/>
          <pc:sldMk cId="220539659" sldId="269"/>
        </pc:sldMkLst>
      </pc:sldChg>
      <pc:sldChg chg="modNotesTx">
        <pc:chgData name="Michelle Hudson" userId="20193871399_tp_box_2" providerId="OAuth2" clId="{B2455C47-C561-48F8-A846-8917C73FB746}" dt="2025-06-25T22:13:12.650" v="79" actId="20577"/>
        <pc:sldMkLst>
          <pc:docMk/>
          <pc:sldMk cId="3305389693" sldId="272"/>
        </pc:sldMkLst>
      </pc:sldChg>
      <pc:sldChg chg="modSp mod">
        <pc:chgData name="Michelle Hudson" userId="20193871399_tp_box_2" providerId="OAuth2" clId="{B2455C47-C561-48F8-A846-8917C73FB746}" dt="2025-06-25T22:11:56.232" v="2" actId="179"/>
        <pc:sldMkLst>
          <pc:docMk/>
          <pc:sldMk cId="645531742" sldId="273"/>
        </pc:sldMkLst>
        <pc:spChg chg="mod">
          <ac:chgData name="Michelle Hudson" userId="20193871399_tp_box_2" providerId="OAuth2" clId="{B2455C47-C561-48F8-A846-8917C73FB746}" dt="2025-06-25T22:11:56.232" v="2" actId="179"/>
          <ac:spMkLst>
            <pc:docMk/>
            <pc:sldMk cId="645531742" sldId="273"/>
            <ac:spMk id="3" creationId="{33B8E5BA-9011-CBAD-C6E5-C0C5C4D1D97B}"/>
          </ac:spMkLst>
        </pc:spChg>
      </pc:sldChg>
      <pc:sldChg chg="modSp mod modNotesTx">
        <pc:chgData name="Michelle Hudson" userId="20193871399_tp_box_2" providerId="OAuth2" clId="{B2455C47-C561-48F8-A846-8917C73FB746}" dt="2025-06-25T22:14:57.983" v="83" actId="20577"/>
        <pc:sldMkLst>
          <pc:docMk/>
          <pc:sldMk cId="3489571669" sldId="274"/>
        </pc:sldMkLst>
        <pc:spChg chg="mod">
          <ac:chgData name="Michelle Hudson" userId="20193871399_tp_box_2" providerId="OAuth2" clId="{B2455C47-C561-48F8-A846-8917C73FB746}" dt="2025-06-25T22:14:57.983" v="83" actId="20577"/>
          <ac:spMkLst>
            <pc:docMk/>
            <pc:sldMk cId="3489571669" sldId="274"/>
            <ac:spMk id="2" creationId="{719079F8-6EB8-B175-88F7-B36832B7BDB5}"/>
          </ac:spMkLst>
        </pc:spChg>
      </pc:sldChg>
      <pc:sldChg chg="modSp mod">
        <pc:chgData name="Michelle Hudson" userId="20193871399_tp_box_2" providerId="OAuth2" clId="{B2455C47-C561-48F8-A846-8917C73FB746}" dt="2025-06-25T22:15:20.409" v="87" actId="179"/>
        <pc:sldMkLst>
          <pc:docMk/>
          <pc:sldMk cId="2260917020" sldId="275"/>
        </pc:sldMkLst>
        <pc:spChg chg="mod">
          <ac:chgData name="Michelle Hudson" userId="20193871399_tp_box_2" providerId="OAuth2" clId="{B2455C47-C561-48F8-A846-8917C73FB746}" dt="2025-06-25T22:15:13.632" v="86" actId="20577"/>
          <ac:spMkLst>
            <pc:docMk/>
            <pc:sldMk cId="2260917020" sldId="275"/>
            <ac:spMk id="2" creationId="{205F8DCA-B615-1A1C-E010-D27FB05F7137}"/>
          </ac:spMkLst>
        </pc:spChg>
        <pc:spChg chg="mod">
          <ac:chgData name="Michelle Hudson" userId="20193871399_tp_box_2" providerId="OAuth2" clId="{B2455C47-C561-48F8-A846-8917C73FB746}" dt="2025-06-25T22:15:20.409" v="87" actId="179"/>
          <ac:spMkLst>
            <pc:docMk/>
            <pc:sldMk cId="2260917020" sldId="275"/>
            <ac:spMk id="3" creationId="{39998679-2F0F-FAA3-D6A7-66EBFFFD2E3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E861C-486B-4E18-A0E9-A790238A915C}" type="datetimeFigureOut">
              <a:rPr lang="en-US" smtClean="0"/>
              <a:t>6/25/2025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11066-0135-4CAA-8AD4-89A97190AC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11066-0135-4CAA-8AD4-89A97190AC00}"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2</a:t>
            </a:fld>
            <a:endParaRPr lang="en-US"/>
          </a:p>
        </p:txBody>
      </p:sp>
    </p:spTree>
    <p:extLst>
      <p:ext uri="{BB962C8B-B14F-4D97-AF65-F5344CB8AC3E}">
        <p14:creationId xmlns:p14="http://schemas.microsoft.com/office/powerpoint/2010/main" val="555535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Stability versus instability in the ecosystem.  Are some of the solutions students will read about causing instability to the ecosystem, or don’t cause instability, so nothing is done with the invasive species?</a:t>
            </a:r>
          </a:p>
        </p:txBody>
      </p:sp>
      <p:sp>
        <p:nvSpPr>
          <p:cNvPr id="4" name="Slide Number Placeholder 3"/>
          <p:cNvSpPr>
            <a:spLocks noGrp="1"/>
          </p:cNvSpPr>
          <p:nvPr>
            <p:ph type="sldNum" sz="quarter" idx="5"/>
          </p:nvPr>
        </p:nvSpPr>
        <p:spPr/>
        <p:txBody>
          <a:bodyPr/>
          <a:lstStyle/>
          <a:p>
            <a:fld id="{DF811066-0135-4CAA-8AD4-89A97190AC00}" type="slidenum">
              <a:rPr lang="en-US" smtClean="0"/>
              <a:t>3</a:t>
            </a:fld>
            <a:endParaRPr lang="en-US"/>
          </a:p>
        </p:txBody>
      </p:sp>
    </p:spTree>
    <p:extLst>
      <p:ext uri="{BB962C8B-B14F-4D97-AF65-F5344CB8AC3E}">
        <p14:creationId xmlns:p14="http://schemas.microsoft.com/office/powerpoint/2010/main" val="1015022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Driving question:  </a:t>
            </a:r>
            <a:r>
              <a:rPr lang="en-US" dirty="0"/>
              <a:t>Over the last 4 years, what happened to the stability of the ecosystem as an invasive species was introduced?</a:t>
            </a:r>
          </a:p>
          <a:p>
            <a:r>
              <a:rPr lang="en-US" dirty="0">
                <a:ea typeface="Calibri"/>
                <a:cs typeface="Calibri"/>
              </a:rPr>
              <a:t>Make observations, ask questions.</a:t>
            </a:r>
            <a:endParaRPr lang="en-US" dirty="0"/>
          </a:p>
          <a:p>
            <a:r>
              <a:rPr lang="en-US" dirty="0">
                <a:ea typeface="Calibri"/>
                <a:cs typeface="Calibri"/>
              </a:rPr>
              <a:t>Is there a solution that was designed to manage the mountain pine beetle?  If so, what do you think it is?</a:t>
            </a:r>
          </a:p>
          <a:p>
            <a:endParaRPr lang="en-US" dirty="0"/>
          </a:p>
          <a:p>
            <a:r>
              <a:rPr lang="en-US" dirty="0"/>
              <a:t>The bark beetle primarily attacks coniferous trees, such as pine trees, that have been weakened by years of drought. One of the first signs of infestation is the fading or browning of the tree’s foliage. Upon closer inspection, you can actually see pitch tubes caused by boring in the bark by this pest.</a:t>
            </a:r>
            <a:endParaRPr lang="en-US" dirty="0">
              <a:ea typeface="Calibri"/>
              <a:cs typeface="Calibri"/>
            </a:endParaRPr>
          </a:p>
          <a:p>
            <a:pPr algn="just"/>
            <a:r>
              <a:rPr lang="en-US" dirty="0"/>
              <a:t>The pictures above show the destruction the bark beetle caused in a 10-year span.</a:t>
            </a:r>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4</a:t>
            </a:fld>
            <a:endParaRPr lang="en-US"/>
          </a:p>
        </p:txBody>
      </p:sp>
    </p:spTree>
    <p:extLst>
      <p:ext uri="{BB962C8B-B14F-4D97-AF65-F5344CB8AC3E}">
        <p14:creationId xmlns:p14="http://schemas.microsoft.com/office/powerpoint/2010/main" val="4049127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50383-1582-F4CF-D0EC-27FC0EC2F8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A60614-1B40-CDCD-FB8E-5F5370CAC5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CD1818-72E6-9761-CABD-89E12B9CFEAF}"/>
              </a:ext>
            </a:extLst>
          </p:cNvPr>
          <p:cNvSpPr>
            <a:spLocks noGrp="1"/>
          </p:cNvSpPr>
          <p:nvPr>
            <p:ph type="body" idx="1"/>
          </p:nvPr>
        </p:nvSpPr>
        <p:spPr/>
        <p:txBody>
          <a:bodyPr/>
          <a:lstStyle/>
          <a:p>
            <a:endParaRPr lang="en-US">
              <a:ea typeface="Calibri"/>
              <a:cs typeface="Calibri"/>
            </a:endParaRPr>
          </a:p>
          <a:p>
            <a:pPr algn="just"/>
            <a:r>
              <a:rPr lang="en-US">
                <a:ea typeface="Calibri"/>
                <a:cs typeface="Calibri"/>
              </a:rPr>
              <a:t>Review Phenomenon:</a:t>
            </a:r>
          </a:p>
          <a:p>
            <a:endParaRPr lang="en-US">
              <a:ea typeface="Calibri"/>
              <a:cs typeface="Calibri"/>
            </a:endParaRPr>
          </a:p>
        </p:txBody>
      </p:sp>
      <p:sp>
        <p:nvSpPr>
          <p:cNvPr id="4" name="Slide Number Placeholder 3">
            <a:extLst>
              <a:ext uri="{FF2B5EF4-FFF2-40B4-BE49-F238E27FC236}">
                <a16:creationId xmlns:a16="http://schemas.microsoft.com/office/drawing/2014/main" id="{49637A36-2F37-A734-58C2-1F52B25816DE}"/>
              </a:ext>
            </a:extLst>
          </p:cNvPr>
          <p:cNvSpPr>
            <a:spLocks noGrp="1"/>
          </p:cNvSpPr>
          <p:nvPr>
            <p:ph type="sldNum" sz="quarter" idx="5"/>
          </p:nvPr>
        </p:nvSpPr>
        <p:spPr/>
        <p:txBody>
          <a:bodyPr/>
          <a:lstStyle/>
          <a:p>
            <a:fld id="{DF811066-0135-4CAA-8AD4-89A97190AC00}" type="slidenum">
              <a:rPr lang="en-US" smtClean="0"/>
              <a:t>6</a:t>
            </a:fld>
            <a:endParaRPr lang="en-US"/>
          </a:p>
        </p:txBody>
      </p:sp>
    </p:spTree>
    <p:extLst>
      <p:ext uri="{BB962C8B-B14F-4D97-AF65-F5344CB8AC3E}">
        <p14:creationId xmlns:p14="http://schemas.microsoft.com/office/powerpoint/2010/main" val="3774179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https://ai.invideo.io/watch/jTNYLLH82S6 </a:t>
            </a:r>
          </a:p>
        </p:txBody>
      </p:sp>
      <p:sp>
        <p:nvSpPr>
          <p:cNvPr id="4" name="Slide Number Placeholder 3"/>
          <p:cNvSpPr>
            <a:spLocks noGrp="1"/>
          </p:cNvSpPr>
          <p:nvPr>
            <p:ph type="sldNum" sz="quarter" idx="5"/>
          </p:nvPr>
        </p:nvSpPr>
        <p:spPr/>
        <p:txBody>
          <a:bodyPr/>
          <a:lstStyle/>
          <a:p>
            <a:fld id="{DF811066-0135-4CAA-8AD4-89A97190AC00}" type="slidenum">
              <a:rPr lang="en-US" smtClean="0"/>
              <a:t>7</a:t>
            </a:fld>
            <a:endParaRPr lang="en-US"/>
          </a:p>
        </p:txBody>
      </p:sp>
    </p:spTree>
    <p:extLst>
      <p:ext uri="{BB962C8B-B14F-4D97-AF65-F5344CB8AC3E}">
        <p14:creationId xmlns:p14="http://schemas.microsoft.com/office/powerpoint/2010/main" val="4177363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FEFA9B-DB0C-DBA7-2E82-E75E8FFC38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C26F69-F17B-4447-03C0-0AD2A10B38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3C45F1-D955-877C-78A4-C55E48326225}"/>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2B2E55B9-D5B6-B893-6462-A265E9AB20E5}"/>
              </a:ext>
            </a:extLst>
          </p:cNvPr>
          <p:cNvSpPr>
            <a:spLocks noGrp="1"/>
          </p:cNvSpPr>
          <p:nvPr>
            <p:ph type="sldNum" sz="quarter" idx="5"/>
          </p:nvPr>
        </p:nvSpPr>
        <p:spPr/>
        <p:txBody>
          <a:bodyPr/>
          <a:lstStyle/>
          <a:p>
            <a:fld id="{DF811066-0135-4CAA-8AD4-89A97190AC00}" type="slidenum">
              <a:rPr lang="en-US" smtClean="0"/>
              <a:t>9</a:t>
            </a:fld>
            <a:endParaRPr lang="en-US"/>
          </a:p>
        </p:txBody>
      </p:sp>
    </p:spTree>
    <p:extLst>
      <p:ext uri="{BB962C8B-B14F-4D97-AF65-F5344CB8AC3E}">
        <p14:creationId xmlns:p14="http://schemas.microsoft.com/office/powerpoint/2010/main" val="930350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02BAB4-8B8D-41DD-85C7-81A0CA962007}"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51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p>
        </p:txBody>
      </p:sp>
      <p:sp>
        <p:nvSpPr>
          <p:cNvPr id="4" name="Date Placeholder 3"/>
          <p:cNvSpPr>
            <a:spLocks noGrp="1"/>
          </p:cNvSpPr>
          <p:nvPr>
            <p:ph type="dt" sz="half" idx="10"/>
          </p:nvPr>
        </p:nvSpPr>
        <p:spPr/>
        <p:txBody>
          <a:bodyPr/>
          <a:lstStyle/>
          <a:p>
            <a:fld id="{94FD01FD-942B-407E-AF96-AF41B4706BA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1045978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D01FD-942B-407E-AF96-AF41B4706BA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3009441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41"/>
            <a:ext cx="10515600" cy="2852737"/>
          </a:xfrm>
        </p:spPr>
        <p:txBody>
          <a:bodyPr anchor="b"/>
          <a:lstStyle>
            <a:lvl1pPr>
              <a:defRPr sz="5100"/>
            </a:lvl1pPr>
          </a:lstStyle>
          <a:p>
            <a:r>
              <a:rPr lang="en-US"/>
              <a:t>Click to edit Master title style</a:t>
            </a:r>
          </a:p>
        </p:txBody>
      </p:sp>
      <p:sp>
        <p:nvSpPr>
          <p:cNvPr id="3" name="Text Placeholder 2"/>
          <p:cNvSpPr>
            <a:spLocks noGrp="1"/>
          </p:cNvSpPr>
          <p:nvPr>
            <p:ph type="body" idx="1"/>
          </p:nvPr>
        </p:nvSpPr>
        <p:spPr>
          <a:xfrm>
            <a:off x="831852" y="4589466"/>
            <a:ext cx="10515600" cy="1500187"/>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FD01FD-942B-407E-AF96-AF41B4706BA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1924094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4FD01FD-942B-407E-AF96-AF41B4706BA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1362564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8"/>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90" y="1681163"/>
            <a:ext cx="5157787" cy="823912"/>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83979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7" cy="823912"/>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6172201" y="2505075"/>
            <a:ext cx="51831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4FD01FD-942B-407E-AF96-AF41B4706BAD}" type="datetimeFigureOut">
              <a:rPr lang="en-US" smtClean="0"/>
              <a:t>6/25/2025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13753837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FD01FD-942B-407E-AF96-AF41B4706BAD}" type="datetimeFigureOut">
              <a:rPr lang="en-US" smtClean="0"/>
              <a:t>6/25/2025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33532860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6/25/2025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28277297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2720"/>
            </a:lvl1pPr>
          </a:lstStyle>
          <a:p>
            <a:r>
              <a:rPr lang="en-US"/>
              <a:t>Click to edit Master title style</a:t>
            </a:r>
          </a:p>
        </p:txBody>
      </p:sp>
      <p:sp>
        <p:nvSpPr>
          <p:cNvPr id="3" name="Content Placeholder 2"/>
          <p:cNvSpPr>
            <a:spLocks noGrp="1"/>
          </p:cNvSpPr>
          <p:nvPr>
            <p:ph idx="1"/>
          </p:nvPr>
        </p:nvSpPr>
        <p:spPr>
          <a:xfrm>
            <a:off x="5183187" y="987428"/>
            <a:ext cx="6172201" cy="4873625"/>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94FD01FD-942B-407E-AF96-AF41B4706BA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2072793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2720"/>
            </a:lvl1pPr>
          </a:lstStyle>
          <a:p>
            <a:r>
              <a:rPr lang="en-US"/>
              <a:t>Click to edit Master title style</a:t>
            </a:r>
          </a:p>
        </p:txBody>
      </p:sp>
      <p:sp>
        <p:nvSpPr>
          <p:cNvPr id="3" name="Picture Placeholder 2"/>
          <p:cNvSpPr>
            <a:spLocks noGrp="1" noChangeAspect="1"/>
          </p:cNvSpPr>
          <p:nvPr>
            <p:ph type="pic" idx="1"/>
          </p:nvPr>
        </p:nvSpPr>
        <p:spPr>
          <a:xfrm>
            <a:off x="5183187" y="987428"/>
            <a:ext cx="6172201" cy="4873625"/>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94FD01FD-942B-407E-AF96-AF41B4706BA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838164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D01FD-942B-407E-AF96-AF41B4706BA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3418117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FD01FD-942B-407E-AF96-AF41B4706BA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3230157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02BAB4-8B8D-41DD-85C7-81A0CA962007}"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02BAB4-8B8D-41DD-85C7-81A0CA962007}"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02BAB4-8B8D-41DD-85C7-81A0CA962007}" type="datetimeFigureOut">
              <a:rPr lang="en-US" smtClean="0"/>
              <a:t>6/25/2025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02BAB4-8B8D-41DD-85C7-81A0CA962007}" type="datetimeFigureOut">
              <a:rPr lang="en-US" smtClean="0"/>
              <a:t>6/25/2025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BAB4-8B8D-41DD-85C7-81A0CA962007}" type="datetimeFigureOut">
              <a:rPr lang="en-US" smtClean="0"/>
              <a:t>6/25/2025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2BAB4-8B8D-41DD-85C7-81A0CA962007}" type="datetimeFigureOut">
              <a:rPr lang="en-US" smtClean="0"/>
              <a:t>6/25/2025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44824F-EBE0-443F-8A8F-F64816AF04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3"/>
            <a:ext cx="2743200" cy="365125"/>
          </a:xfrm>
          <a:prstGeom prst="rect">
            <a:avLst/>
          </a:prstGeom>
        </p:spPr>
        <p:txBody>
          <a:bodyPr vert="horz" lIns="91440" tIns="45720" rIns="91440" bIns="45720" rtlCol="0" anchor="ctr"/>
          <a:lstStyle>
            <a:lvl1pPr algn="l">
              <a:defRPr sz="1020">
                <a:solidFill>
                  <a:schemeClr val="tx1">
                    <a:tint val="75000"/>
                  </a:schemeClr>
                </a:solidFill>
              </a:defRPr>
            </a:lvl1pPr>
          </a:lstStyle>
          <a:p>
            <a:fld id="{94FD01FD-942B-407E-AF96-AF41B4706BAD}" type="datetimeFigureOut">
              <a:rPr lang="en-US" smtClean="0"/>
              <a:t>6/25/2025</a:t>
            </a:fld>
            <a:endParaRPr lang="en-US"/>
          </a:p>
        </p:txBody>
      </p:sp>
      <p:sp>
        <p:nvSpPr>
          <p:cNvPr id="5" name="Footer Placeholder 4"/>
          <p:cNvSpPr>
            <a:spLocks noGrp="1"/>
          </p:cNvSpPr>
          <p:nvPr>
            <p:ph type="ftr" sz="quarter" idx="3"/>
          </p:nvPr>
        </p:nvSpPr>
        <p:spPr>
          <a:xfrm>
            <a:off x="4038602" y="6356353"/>
            <a:ext cx="4114800" cy="36512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3"/>
            <a:ext cx="2743200" cy="365125"/>
          </a:xfrm>
          <a:prstGeom prst="rect">
            <a:avLst/>
          </a:prstGeom>
        </p:spPr>
        <p:txBody>
          <a:bodyPr vert="horz" lIns="91440" tIns="45720" rIns="91440" bIns="45720" rtlCol="0" anchor="ctr"/>
          <a:lstStyle>
            <a:lvl1pPr algn="r">
              <a:defRPr sz="1020">
                <a:solidFill>
                  <a:schemeClr val="tx1">
                    <a:tint val="75000"/>
                  </a:schemeClr>
                </a:solidFill>
              </a:defRPr>
            </a:lvl1pPr>
          </a:lstStyle>
          <a:p>
            <a:fld id="{A7E7CF36-5D94-4DFC-A0F5-A878D932D797}" type="slidenum">
              <a:rPr lang="en-US" smtClean="0"/>
              <a:t>‹#›</a:t>
            </a:fld>
            <a:endParaRPr lang="en-US"/>
          </a:p>
        </p:txBody>
      </p:sp>
    </p:spTree>
    <p:extLst>
      <p:ext uri="{BB962C8B-B14F-4D97-AF65-F5344CB8AC3E}">
        <p14:creationId xmlns:p14="http://schemas.microsoft.com/office/powerpoint/2010/main" val="3486841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ai.invideo.io/watch/jTNYLLH82S6"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85825" y="3092451"/>
            <a:ext cx="10429875" cy="1060450"/>
          </a:xfrm>
        </p:spPr>
        <p:txBody>
          <a:bodyPr>
            <a:noAutofit/>
          </a:bodyPr>
          <a:lstStyle/>
          <a:p>
            <a:r>
              <a:rPr lang="en-US" sz="6600">
                <a:highlight>
                  <a:srgbClr val="F5F5F5"/>
                </a:highlight>
                <a:latin typeface="Segoe UI Historic"/>
                <a:ea typeface="Segoe UI Historic"/>
                <a:cs typeface="Segoe UI Historic"/>
              </a:rPr>
              <a:t>Species Showdown:</a:t>
            </a:r>
            <a:br>
              <a:rPr lang="en-US">
                <a:latin typeface="Segoe UI Historic"/>
                <a:ea typeface="Segoe UI Historic"/>
                <a:cs typeface="Segoe UI Historic"/>
              </a:rPr>
            </a:br>
            <a:br>
              <a:rPr lang="en-US">
                <a:latin typeface="Segoe UI Historic"/>
                <a:ea typeface="Segoe UI Historic"/>
                <a:cs typeface="Segoe UI Historic"/>
              </a:rPr>
            </a:br>
            <a:r>
              <a:rPr lang="en-US">
                <a:highlight>
                  <a:srgbClr val="F5F5F5"/>
                </a:highlight>
                <a:latin typeface="Segoe UI Historic"/>
                <a:ea typeface="Segoe UI Historic"/>
                <a:cs typeface="Segoe UI Historic"/>
              </a:rPr>
              <a:t>Designing Innovative Solutions for Invasive Species Management</a:t>
            </a:r>
            <a:endParaRPr lang="en-US">
              <a:highlight>
                <a:srgbClr val="F5F5F5"/>
              </a:highlight>
              <a:ea typeface="Calibri"/>
              <a:cs typeface="Calibri"/>
            </a:endParaRPr>
          </a:p>
        </p:txBody>
      </p:sp>
      <p:sp>
        <p:nvSpPr>
          <p:cNvPr id="3" name="TextBox 2">
            <a:extLst>
              <a:ext uri="{FF2B5EF4-FFF2-40B4-BE49-F238E27FC236}">
                <a16:creationId xmlns:a16="http://schemas.microsoft.com/office/drawing/2014/main" id="{F0B2CE84-736A-0949-0C49-79384EE4C4CA}"/>
              </a:ext>
            </a:extLst>
          </p:cNvPr>
          <p:cNvSpPr txBox="1"/>
          <p:nvPr/>
        </p:nvSpPr>
        <p:spPr>
          <a:xfrm>
            <a:off x="438150" y="56769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solidFill>
                  <a:schemeClr val="bg1"/>
                </a:solidFill>
                <a:highlight>
                  <a:srgbClr val="000000"/>
                </a:highlight>
                <a:latin typeface="open sans"/>
                <a:ea typeface="open sans"/>
                <a:cs typeface="open sans"/>
              </a:rPr>
              <a:t>SEEd</a:t>
            </a:r>
            <a:r>
              <a:rPr lang="en-US">
                <a:solidFill>
                  <a:schemeClr val="bg1"/>
                </a:solidFill>
                <a:highlight>
                  <a:srgbClr val="000000"/>
                </a:highlight>
                <a:latin typeface="open sans"/>
                <a:ea typeface="open sans"/>
                <a:cs typeface="open sans"/>
              </a:rPr>
              <a:t> Standard 6.4.5</a:t>
            </a:r>
            <a:endParaRPr lang="en-US">
              <a:solidFill>
                <a:schemeClr val="bg1"/>
              </a:solidFill>
              <a:highlight>
                <a:srgbClr val="000000"/>
              </a:highlight>
            </a:endParaRPr>
          </a:p>
        </p:txBody>
      </p:sp>
      <p:sp>
        <p:nvSpPr>
          <p:cNvPr id="4" name="TextBox 3">
            <a:extLst>
              <a:ext uri="{FF2B5EF4-FFF2-40B4-BE49-F238E27FC236}">
                <a16:creationId xmlns:a16="http://schemas.microsoft.com/office/drawing/2014/main" id="{41167226-44C1-DE21-C46C-DF525366C6F5}"/>
              </a:ext>
            </a:extLst>
          </p:cNvPr>
          <p:cNvSpPr txBox="1"/>
          <p:nvPr/>
        </p:nvSpPr>
        <p:spPr>
          <a:xfrm>
            <a:off x="190500" y="6048375"/>
            <a:ext cx="39052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chemeClr val="bg1"/>
                </a:solidFill>
                <a:highlight>
                  <a:srgbClr val="000000"/>
                </a:highlight>
                <a:latin typeface="nimbus-sans-tw01con"/>
              </a:rPr>
              <a:t>NGSS Correlation: MS-LS2-5</a:t>
            </a:r>
            <a:endParaRPr lang="en-US">
              <a:solidFill>
                <a:schemeClr val="bg1"/>
              </a:solidFill>
              <a:highlight>
                <a:srgbClr val="000000"/>
              </a:highlight>
              <a:ea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3678377" y="5077744"/>
            <a:ext cx="4835247" cy="444260"/>
            <a:chOff x="671219" y="4716141"/>
            <a:chExt cx="4750382" cy="444884"/>
          </a:xfrm>
          <a:noFill/>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693"/>
            </a:xfrm>
            <a:prstGeom prst="rect">
              <a:avLst/>
            </a:prstGeom>
            <a:grpFill/>
            <a:ln w="9525">
              <a:noFill/>
              <a:miter lim="800000"/>
              <a:headEnd/>
              <a:tailEnd/>
            </a:ln>
          </p:spPr>
          <p:txBody>
            <a:bodyPr rot="0" vert="horz" wrap="square" lIns="58293" tIns="29146" rIns="58293" bIns="29146" anchor="t" anchorCtr="0">
              <a:spAutoFit/>
            </a:bodyPr>
            <a:lstStyle/>
            <a:p>
              <a:pPr algn="ctr" defTabSz="457200">
                <a:lnSpc>
                  <a:spcPct val="107000"/>
                </a:lnSpc>
              </a:pPr>
              <a:r>
                <a:rPr lang="en-US" sz="893">
                  <a:solidFill>
                    <a:prstClr val="white"/>
                  </a:solidFill>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grp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extLst>
              <a:ext uri="{BEBA8EAE-BF5A-486C-A8C5-ECC9F3942E4B}">
                <a14:imgProps xmlns:a14="http://schemas.microsoft.com/office/drawing/2010/main">
                  <a14:imgLayer r:embed="rId6">
                    <a14:imgEffect>
                      <a14:artisticChalkSketch/>
                    </a14:imgEffect>
                  </a14:imgLayer>
                </a14:imgProps>
              </a:ext>
            </a:extLst>
          </a:blip>
          <a:stretch>
            <a:fillRect/>
          </a:stretch>
        </p:blipFill>
        <p:spPr>
          <a:xfrm>
            <a:off x="3910014" y="1243014"/>
            <a:ext cx="4371975" cy="4371975"/>
          </a:xfrm>
          <a:prstGeom prst="rect">
            <a:avLst/>
          </a:prstGeom>
        </p:spPr>
      </p:pic>
      <p:sp>
        <p:nvSpPr>
          <p:cNvPr id="5" name="TextBox 4">
            <a:extLst>
              <a:ext uri="{FF2B5EF4-FFF2-40B4-BE49-F238E27FC236}">
                <a16:creationId xmlns:a16="http://schemas.microsoft.com/office/drawing/2014/main" id="{AE46E820-11CB-DB35-80D1-0588D2F478E4}"/>
              </a:ext>
            </a:extLst>
          </p:cNvPr>
          <p:cNvSpPr txBox="1"/>
          <p:nvPr/>
        </p:nvSpPr>
        <p:spPr>
          <a:xfrm>
            <a:off x="3276966" y="6309427"/>
            <a:ext cx="6313959" cy="369332"/>
          </a:xfrm>
          <a:prstGeom prst="rect">
            <a:avLst/>
          </a:prstGeom>
          <a:no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ea typeface="Calibri"/>
                <a:cs typeface="Calibri"/>
              </a:rPr>
              <a:t>2025 by Westen Miller, Kaylei Jones, and Jan Hermansen</a:t>
            </a:r>
            <a:endParaRPr lang="en-US" dirty="0">
              <a:solidFill>
                <a:schemeClr val="bg1"/>
              </a:solidFill>
            </a:endParaRPr>
          </a:p>
        </p:txBody>
      </p:sp>
    </p:spTree>
    <p:extLst>
      <p:ext uri="{BB962C8B-B14F-4D97-AF65-F5344CB8AC3E}">
        <p14:creationId xmlns:p14="http://schemas.microsoft.com/office/powerpoint/2010/main" val="1352669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t="-39000" b="-39000"/>
          </a:stretch>
        </a:blipFill>
        <a:effectLst/>
      </p:bgPr>
    </p:bg>
    <p:spTree>
      <p:nvGrpSpPr>
        <p:cNvPr id="1" name="">
          <a:extLst>
            <a:ext uri="{FF2B5EF4-FFF2-40B4-BE49-F238E27FC236}">
              <a16:creationId xmlns:a16="http://schemas.microsoft.com/office/drawing/2014/main" id="{A5573912-98F7-AC2D-0049-FB868731DC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76B074-B9B9-CC08-AB9A-FE737EB8755E}"/>
              </a:ext>
            </a:extLst>
          </p:cNvPr>
          <p:cNvSpPr>
            <a:spLocks noGrp="1"/>
          </p:cNvSpPr>
          <p:nvPr>
            <p:ph type="title"/>
          </p:nvPr>
        </p:nvSpPr>
        <p:spPr/>
        <p:txBody>
          <a:bodyPr>
            <a:normAutofit/>
          </a:bodyPr>
          <a:lstStyle/>
          <a:p>
            <a:r>
              <a:rPr lang="en-US" sz="5400">
                <a:ea typeface="Calibri"/>
                <a:cs typeface="Calibri"/>
              </a:rPr>
              <a:t>Today you will....</a:t>
            </a:r>
          </a:p>
        </p:txBody>
      </p:sp>
      <p:sp>
        <p:nvSpPr>
          <p:cNvPr id="3" name="Content Placeholder 2">
            <a:extLst>
              <a:ext uri="{FF2B5EF4-FFF2-40B4-BE49-F238E27FC236}">
                <a16:creationId xmlns:a16="http://schemas.microsoft.com/office/drawing/2014/main" id="{33B8E5BA-9011-CBAD-C6E5-C0C5C4D1D97B}"/>
              </a:ext>
            </a:extLst>
          </p:cNvPr>
          <p:cNvSpPr>
            <a:spLocks noGrp="1"/>
          </p:cNvSpPr>
          <p:nvPr>
            <p:ph idx="1"/>
          </p:nvPr>
        </p:nvSpPr>
        <p:spPr>
          <a:xfrm>
            <a:off x="790575" y="1419226"/>
            <a:ext cx="10972800" cy="5117728"/>
          </a:xfrm>
        </p:spPr>
        <p:txBody>
          <a:bodyPr vert="horz" lIns="91440" tIns="45720" rIns="91440" bIns="45720" rtlCol="0" anchor="t">
            <a:noAutofit/>
          </a:bodyPr>
          <a:lstStyle/>
          <a:p>
            <a:pPr marL="0" indent="3175">
              <a:buNone/>
            </a:pPr>
            <a:r>
              <a:rPr lang="en-US" sz="5400" b="1" i="1" dirty="0">
                <a:solidFill>
                  <a:schemeClr val="tx2"/>
                </a:solidFill>
                <a:ea typeface="Calibri"/>
                <a:cs typeface="Calibri"/>
              </a:rPr>
              <a:t>Evaluate competing design solutions</a:t>
            </a:r>
            <a:r>
              <a:rPr lang="en-US" sz="5400" dirty="0">
                <a:ea typeface="Calibri"/>
                <a:cs typeface="Calibri"/>
              </a:rPr>
              <a:t> for </a:t>
            </a:r>
            <a:r>
              <a:rPr lang="en-US" sz="5400" b="1" dirty="0">
                <a:solidFill>
                  <a:schemeClr val="accent6"/>
                </a:solidFill>
                <a:ea typeface="Calibri"/>
                <a:cs typeface="Calibri"/>
              </a:rPr>
              <a:t>preserving ecosystem</a:t>
            </a:r>
            <a:r>
              <a:rPr lang="en-US" sz="5400" dirty="0">
                <a:ea typeface="Calibri"/>
                <a:cs typeface="Calibri"/>
              </a:rPr>
              <a:t> services that protect resources and biodiversity based on how well the solutions maintain </a:t>
            </a:r>
            <a:r>
              <a:rPr lang="en-US" sz="5400" b="1" u="sng" dirty="0">
                <a:solidFill>
                  <a:srgbClr val="92D050"/>
                </a:solidFill>
                <a:ea typeface="Calibri"/>
                <a:cs typeface="Calibri"/>
              </a:rPr>
              <a:t>stability</a:t>
            </a:r>
            <a:r>
              <a:rPr lang="en-US" sz="5400" dirty="0">
                <a:ea typeface="Calibri"/>
                <a:cs typeface="Calibri"/>
              </a:rPr>
              <a:t> within the ecosystem.</a:t>
            </a:r>
          </a:p>
          <a:p>
            <a:pPr marL="0" indent="0">
              <a:buNone/>
            </a:pPr>
            <a:endParaRPr lang="en-US" sz="5400" dirty="0">
              <a:ea typeface="Calibri"/>
              <a:cs typeface="Calibri"/>
            </a:endParaRPr>
          </a:p>
        </p:txBody>
      </p:sp>
    </p:spTree>
    <p:extLst>
      <p:ext uri="{BB962C8B-B14F-4D97-AF65-F5344CB8AC3E}">
        <p14:creationId xmlns:p14="http://schemas.microsoft.com/office/powerpoint/2010/main" val="645531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5" name="Picture 4" descr="A green sign with text&#10;&#10;AI-generated content may be incorrect.">
            <a:extLst>
              <a:ext uri="{FF2B5EF4-FFF2-40B4-BE49-F238E27FC236}">
                <a16:creationId xmlns:a16="http://schemas.microsoft.com/office/drawing/2014/main" id="{7A5B0019-2BC2-A5D8-94D7-26D646A834B1}"/>
              </a:ext>
            </a:extLst>
          </p:cNvPr>
          <p:cNvPicPr>
            <a:picLocks noChangeAspect="1"/>
          </p:cNvPicPr>
          <p:nvPr/>
        </p:nvPicPr>
        <p:blipFill>
          <a:blip r:embed="rId4"/>
          <a:stretch>
            <a:fillRect/>
          </a:stretch>
        </p:blipFill>
        <p:spPr>
          <a:xfrm>
            <a:off x="4043363" y="1600200"/>
            <a:ext cx="3990975" cy="5162550"/>
          </a:xfrm>
          <a:prstGeom prst="rect">
            <a:avLst/>
          </a:prstGeom>
        </p:spPr>
      </p:pic>
      <p:pic>
        <p:nvPicPr>
          <p:cNvPr id="4" name="Picture 3" descr="A blue and white sign with a hand pointing at a light bulb&#10;&#10;AI-generated content may be incorrect.">
            <a:extLst>
              <a:ext uri="{FF2B5EF4-FFF2-40B4-BE49-F238E27FC236}">
                <a16:creationId xmlns:a16="http://schemas.microsoft.com/office/drawing/2014/main" id="{591E3184-B329-2E64-62AD-96378D683EC3}"/>
              </a:ext>
            </a:extLst>
          </p:cNvPr>
          <p:cNvPicPr>
            <a:picLocks noChangeAspect="1"/>
          </p:cNvPicPr>
          <p:nvPr/>
        </p:nvPicPr>
        <p:blipFill>
          <a:blip r:embed="rId5"/>
          <a:stretch>
            <a:fillRect/>
          </a:stretch>
        </p:blipFill>
        <p:spPr>
          <a:xfrm>
            <a:off x="-9525" y="1604963"/>
            <a:ext cx="4067175" cy="5172075"/>
          </a:xfrm>
          <a:prstGeom prst="rect">
            <a:avLst/>
          </a:prstGeom>
        </p:spPr>
      </p:pic>
      <p:pic>
        <p:nvPicPr>
          <p:cNvPr id="6" name="Picture 5" descr="A card with an orange circle with arrows&#10;&#10;AI-generated content may be incorrect.">
            <a:extLst>
              <a:ext uri="{FF2B5EF4-FFF2-40B4-BE49-F238E27FC236}">
                <a16:creationId xmlns:a16="http://schemas.microsoft.com/office/drawing/2014/main" id="{0DABC649-6EA8-CC9F-DE0F-4D7B485A2145}"/>
              </a:ext>
            </a:extLst>
          </p:cNvPr>
          <p:cNvPicPr>
            <a:picLocks noChangeAspect="1"/>
          </p:cNvPicPr>
          <p:nvPr/>
        </p:nvPicPr>
        <p:blipFill>
          <a:blip r:embed="rId6"/>
          <a:stretch>
            <a:fillRect/>
          </a:stretch>
        </p:blipFill>
        <p:spPr>
          <a:xfrm>
            <a:off x="8031130" y="1600200"/>
            <a:ext cx="4149790" cy="5162550"/>
          </a:xfrm>
          <a:prstGeom prst="rect">
            <a:avLst/>
          </a:prstGeom>
        </p:spPr>
      </p:pic>
      <p:sp>
        <p:nvSpPr>
          <p:cNvPr id="7" name="TextBox 6">
            <a:extLst>
              <a:ext uri="{FF2B5EF4-FFF2-40B4-BE49-F238E27FC236}">
                <a16:creationId xmlns:a16="http://schemas.microsoft.com/office/drawing/2014/main" id="{DCB566D8-B179-2802-9733-A89AC4166F1B}"/>
              </a:ext>
            </a:extLst>
          </p:cNvPr>
          <p:cNvSpPr txBox="1"/>
          <p:nvPr/>
        </p:nvSpPr>
        <p:spPr>
          <a:xfrm>
            <a:off x="0" y="476250"/>
            <a:ext cx="440055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solidFill>
                  <a:schemeClr val="bg1"/>
                </a:solidFill>
              </a:rPr>
              <a:t>SEP </a:t>
            </a:r>
            <a:endParaRPr lang="en-US" sz="2400">
              <a:solidFill>
                <a:schemeClr val="bg1"/>
              </a:solidFill>
              <a:ea typeface="Calibri"/>
              <a:cs typeface="Calibri"/>
            </a:endParaRPr>
          </a:p>
          <a:p>
            <a:pPr algn="ctr"/>
            <a:r>
              <a:rPr lang="en-US" sz="2400">
                <a:solidFill>
                  <a:schemeClr val="bg1"/>
                </a:solidFill>
              </a:rPr>
              <a:t>Science and Engineering Practice</a:t>
            </a:r>
            <a:endParaRPr lang="en-US" sz="2400">
              <a:solidFill>
                <a:schemeClr val="bg1"/>
              </a:solidFill>
              <a:ea typeface="Calibri"/>
              <a:cs typeface="Calibri"/>
            </a:endParaRPr>
          </a:p>
        </p:txBody>
      </p:sp>
      <p:sp>
        <p:nvSpPr>
          <p:cNvPr id="8" name="TextBox 7">
            <a:extLst>
              <a:ext uri="{FF2B5EF4-FFF2-40B4-BE49-F238E27FC236}">
                <a16:creationId xmlns:a16="http://schemas.microsoft.com/office/drawing/2014/main" id="{AE322003-8343-283E-9026-093453C71DE4}"/>
              </a:ext>
            </a:extLst>
          </p:cNvPr>
          <p:cNvSpPr txBox="1"/>
          <p:nvPr/>
        </p:nvSpPr>
        <p:spPr>
          <a:xfrm>
            <a:off x="4562475" y="476250"/>
            <a:ext cx="334327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solidFill>
                  <a:schemeClr val="bg1"/>
                </a:solidFill>
              </a:rPr>
              <a:t>CCC </a:t>
            </a:r>
            <a:endParaRPr lang="en-US" sz="2400">
              <a:solidFill>
                <a:schemeClr val="bg1"/>
              </a:solidFill>
              <a:ea typeface="Calibri"/>
              <a:cs typeface="Calibri"/>
            </a:endParaRPr>
          </a:p>
          <a:p>
            <a:pPr algn="ctr"/>
            <a:r>
              <a:rPr lang="en-US" sz="2400">
                <a:solidFill>
                  <a:schemeClr val="bg1"/>
                </a:solidFill>
              </a:rPr>
              <a:t>Cross Cutting Concept</a:t>
            </a:r>
            <a:endParaRPr lang="en-US" sz="2400">
              <a:solidFill>
                <a:schemeClr val="bg1"/>
              </a:solidFill>
              <a:ea typeface="Calibri"/>
              <a:cs typeface="Calibri"/>
            </a:endParaRPr>
          </a:p>
        </p:txBody>
      </p:sp>
      <p:sp>
        <p:nvSpPr>
          <p:cNvPr id="9" name="TextBox 8">
            <a:extLst>
              <a:ext uri="{FF2B5EF4-FFF2-40B4-BE49-F238E27FC236}">
                <a16:creationId xmlns:a16="http://schemas.microsoft.com/office/drawing/2014/main" id="{AD4F3F98-ACD4-8478-F2EC-48AAA57BA914}"/>
              </a:ext>
            </a:extLst>
          </p:cNvPr>
          <p:cNvSpPr txBox="1"/>
          <p:nvPr/>
        </p:nvSpPr>
        <p:spPr>
          <a:xfrm>
            <a:off x="8420100" y="476250"/>
            <a:ext cx="332422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a:solidFill>
                  <a:schemeClr val="bg1"/>
                </a:solidFill>
              </a:rPr>
              <a:t>DCI </a:t>
            </a:r>
            <a:endParaRPr lang="en-US" sz="2400">
              <a:solidFill>
                <a:schemeClr val="bg1"/>
              </a:solidFill>
              <a:ea typeface="Calibri"/>
              <a:cs typeface="Calibri"/>
            </a:endParaRPr>
          </a:p>
          <a:p>
            <a:pPr algn="ctr"/>
            <a:r>
              <a:rPr lang="en-US" sz="2400">
                <a:solidFill>
                  <a:schemeClr val="bg1"/>
                </a:solidFill>
              </a:rPr>
              <a:t>Disciplinary Core Idea </a:t>
            </a:r>
            <a:endParaRPr lang="en-US" sz="2400">
              <a:solidFill>
                <a:schemeClr val="bg1"/>
              </a:solidFill>
              <a:ea typeface="Calibri"/>
              <a:cs typeface="Calibri"/>
            </a:endParaRPr>
          </a:p>
        </p:txBody>
      </p:sp>
    </p:spTree>
    <p:extLst>
      <p:ext uri="{BB962C8B-B14F-4D97-AF65-F5344CB8AC3E}">
        <p14:creationId xmlns:p14="http://schemas.microsoft.com/office/powerpoint/2010/main" val="220539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a:extLst>
            <a:ext uri="{FF2B5EF4-FFF2-40B4-BE49-F238E27FC236}">
              <a16:creationId xmlns:a16="http://schemas.microsoft.com/office/drawing/2014/main" id="{231E0421-90E8-FA64-8391-1FF58AAB2F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4ACB23-88CA-23E3-C9C2-BD5563E2927C}"/>
              </a:ext>
            </a:extLst>
          </p:cNvPr>
          <p:cNvSpPr>
            <a:spLocks noGrp="1"/>
          </p:cNvSpPr>
          <p:nvPr>
            <p:ph type="title"/>
          </p:nvPr>
        </p:nvSpPr>
        <p:spPr/>
        <p:txBody>
          <a:bodyPr>
            <a:normAutofit/>
          </a:bodyPr>
          <a:lstStyle/>
          <a:p>
            <a:r>
              <a:rPr lang="en-US" sz="6000">
                <a:ea typeface="Calibri"/>
                <a:cs typeface="Calibri"/>
              </a:rPr>
              <a:t>Phenomenon </a:t>
            </a:r>
            <a:endParaRPr lang="en-US" sz="6000"/>
          </a:p>
        </p:txBody>
      </p:sp>
      <p:sp>
        <p:nvSpPr>
          <p:cNvPr id="10" name="TextBox 9">
            <a:extLst>
              <a:ext uri="{FF2B5EF4-FFF2-40B4-BE49-F238E27FC236}">
                <a16:creationId xmlns:a16="http://schemas.microsoft.com/office/drawing/2014/main" id="{89A0B96D-9932-D19E-FB0E-D2349BEAE0D6}"/>
              </a:ext>
            </a:extLst>
          </p:cNvPr>
          <p:cNvSpPr txBox="1"/>
          <p:nvPr/>
        </p:nvSpPr>
        <p:spPr>
          <a:xfrm>
            <a:off x="10099221" y="6452507"/>
            <a:ext cx="55462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solidFill>
                  <a:srgbClr val="3D3D3D"/>
                </a:solidFill>
                <a:latin typeface="Poppins"/>
                <a:cs typeface="Poppins"/>
              </a:rPr>
              <a:t>Image by John Arroyo</a:t>
            </a:r>
          </a:p>
          <a:p>
            <a:r>
              <a:rPr lang="en-US" sz="1000">
                <a:solidFill>
                  <a:srgbClr val="3D3D3D"/>
                </a:solidFill>
                <a:latin typeface="Poppins"/>
                <a:cs typeface="Poppins"/>
              </a:rPr>
              <a:t>August 8, 2019</a:t>
            </a:r>
          </a:p>
        </p:txBody>
      </p:sp>
      <p:pic>
        <p:nvPicPr>
          <p:cNvPr id="3" name="Picture 2" descr="Forest Health: Mountain Pine Beetle - Rocky Mountain National Park (U.S.  National Park Service)">
            <a:extLst>
              <a:ext uri="{FF2B5EF4-FFF2-40B4-BE49-F238E27FC236}">
                <a16:creationId xmlns:a16="http://schemas.microsoft.com/office/drawing/2014/main" id="{4F9C18B8-EA21-BE26-512A-46347A6E7EC4}"/>
              </a:ext>
            </a:extLst>
          </p:cNvPr>
          <p:cNvPicPr>
            <a:picLocks noChangeAspect="1"/>
          </p:cNvPicPr>
          <p:nvPr/>
        </p:nvPicPr>
        <p:blipFill>
          <a:blip r:embed="rId3"/>
          <a:stretch>
            <a:fillRect/>
          </a:stretch>
        </p:blipFill>
        <p:spPr>
          <a:xfrm>
            <a:off x="1314451" y="1411694"/>
            <a:ext cx="9867898" cy="4329887"/>
          </a:xfrm>
          <a:prstGeom prst="rect">
            <a:avLst/>
          </a:prstGeom>
        </p:spPr>
      </p:pic>
    </p:spTree>
    <p:extLst>
      <p:ext uri="{BB962C8B-B14F-4D97-AF65-F5344CB8AC3E}">
        <p14:creationId xmlns:p14="http://schemas.microsoft.com/office/powerpoint/2010/main" val="3305389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fillRect t="-9000" b="-9000"/>
          </a:stretch>
        </a:blipFill>
        <a:effectLst/>
      </p:bgPr>
    </p:bg>
    <p:spTree>
      <p:nvGrpSpPr>
        <p:cNvPr id="1" name="">
          <a:extLst>
            <a:ext uri="{FF2B5EF4-FFF2-40B4-BE49-F238E27FC236}">
              <a16:creationId xmlns:a16="http://schemas.microsoft.com/office/drawing/2014/main" id="{42E6ACB6-3B2A-CF23-02DC-73A4DB01D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043358-F017-9BC3-0B8F-051AB5395834}"/>
              </a:ext>
            </a:extLst>
          </p:cNvPr>
          <p:cNvSpPr>
            <a:spLocks noGrp="1"/>
          </p:cNvSpPr>
          <p:nvPr>
            <p:ph type="title"/>
          </p:nvPr>
        </p:nvSpPr>
        <p:spPr/>
        <p:txBody>
          <a:bodyPr/>
          <a:lstStyle/>
          <a:p>
            <a:r>
              <a:rPr lang="en-US">
                <a:ea typeface="Calibri"/>
                <a:cs typeface="Calibri"/>
              </a:rPr>
              <a:t>Invasive Species article</a:t>
            </a:r>
            <a:endParaRPr lang="en-US"/>
          </a:p>
        </p:txBody>
      </p:sp>
      <p:sp>
        <p:nvSpPr>
          <p:cNvPr id="3" name="Content Placeholder 2">
            <a:extLst>
              <a:ext uri="{FF2B5EF4-FFF2-40B4-BE49-F238E27FC236}">
                <a16:creationId xmlns:a16="http://schemas.microsoft.com/office/drawing/2014/main" id="{8C309F33-C444-601C-8652-18205D86FA3A}"/>
              </a:ext>
            </a:extLst>
          </p:cNvPr>
          <p:cNvSpPr>
            <a:spLocks noGrp="1"/>
          </p:cNvSpPr>
          <p:nvPr>
            <p:ph idx="1"/>
          </p:nvPr>
        </p:nvSpPr>
        <p:spPr>
          <a:xfrm>
            <a:off x="609600" y="1600201"/>
            <a:ext cx="10972800" cy="4816908"/>
          </a:xfrm>
        </p:spPr>
        <p:txBody>
          <a:bodyPr vert="horz" lIns="91440" tIns="45720" rIns="91440" bIns="45720" rtlCol="0" anchor="t">
            <a:normAutofit/>
          </a:bodyPr>
          <a:lstStyle/>
          <a:p>
            <a:r>
              <a:rPr lang="en-US" dirty="0">
                <a:ea typeface="Calibri"/>
                <a:cs typeface="Calibri"/>
              </a:rPr>
              <a:t>What is the invasive species?</a:t>
            </a:r>
          </a:p>
          <a:p>
            <a:pPr marL="0" indent="0">
              <a:buNone/>
            </a:pPr>
            <a:endParaRPr lang="en-US">
              <a:ea typeface="Calibri"/>
              <a:cs typeface="Calibri"/>
            </a:endParaRPr>
          </a:p>
          <a:p>
            <a:r>
              <a:rPr lang="en-US" dirty="0">
                <a:ea typeface="Calibri"/>
                <a:cs typeface="Calibri"/>
              </a:rPr>
              <a:t>How does the invasive species cause instability or change?</a:t>
            </a:r>
          </a:p>
          <a:p>
            <a:pPr marL="0" indent="0">
              <a:buNone/>
            </a:pPr>
            <a:endParaRPr lang="en-US">
              <a:ea typeface="Calibri"/>
              <a:cs typeface="Calibri"/>
            </a:endParaRPr>
          </a:p>
          <a:p>
            <a:r>
              <a:rPr lang="en-US" dirty="0">
                <a:ea typeface="Calibri"/>
                <a:cs typeface="Calibri"/>
              </a:rPr>
              <a:t>What solutions are presented?</a:t>
            </a:r>
          </a:p>
          <a:p>
            <a:endParaRPr lang="en-US">
              <a:ea typeface="Calibri"/>
              <a:cs typeface="Calibri"/>
            </a:endParaRPr>
          </a:p>
          <a:p>
            <a:pPr marL="0" indent="0" algn="ctr">
              <a:buNone/>
            </a:pPr>
            <a:r>
              <a:rPr lang="en-US" dirty="0">
                <a:ea typeface="Calibri"/>
                <a:cs typeface="Calibri"/>
              </a:rPr>
              <a:t>Share out and Jot Notes in table on worksheet.</a:t>
            </a:r>
          </a:p>
        </p:txBody>
      </p:sp>
    </p:spTree>
    <p:extLst>
      <p:ext uri="{BB962C8B-B14F-4D97-AF65-F5344CB8AC3E}">
        <p14:creationId xmlns:p14="http://schemas.microsoft.com/office/powerpoint/2010/main" val="3736927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a:extLst>
            <a:ext uri="{FF2B5EF4-FFF2-40B4-BE49-F238E27FC236}">
              <a16:creationId xmlns:a16="http://schemas.microsoft.com/office/drawing/2014/main" id="{8D45BB97-31E5-29A2-CA58-56F5881734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30E8F5-5ABB-10CA-6CE6-A97FD12FBFDC}"/>
              </a:ext>
            </a:extLst>
          </p:cNvPr>
          <p:cNvSpPr>
            <a:spLocks noGrp="1"/>
          </p:cNvSpPr>
          <p:nvPr>
            <p:ph type="title"/>
          </p:nvPr>
        </p:nvSpPr>
        <p:spPr/>
        <p:txBody>
          <a:bodyPr>
            <a:normAutofit/>
          </a:bodyPr>
          <a:lstStyle/>
          <a:p>
            <a:r>
              <a:rPr lang="en-US" sz="6000">
                <a:ea typeface="Calibri"/>
                <a:cs typeface="Calibri"/>
              </a:rPr>
              <a:t>Phenomenon </a:t>
            </a:r>
            <a:endParaRPr lang="en-US" sz="6000"/>
          </a:p>
        </p:txBody>
      </p:sp>
      <p:sp>
        <p:nvSpPr>
          <p:cNvPr id="10" name="TextBox 9">
            <a:extLst>
              <a:ext uri="{FF2B5EF4-FFF2-40B4-BE49-F238E27FC236}">
                <a16:creationId xmlns:a16="http://schemas.microsoft.com/office/drawing/2014/main" id="{A74E0080-F291-371E-B727-6F7E9A7D54DD}"/>
              </a:ext>
            </a:extLst>
          </p:cNvPr>
          <p:cNvSpPr txBox="1"/>
          <p:nvPr/>
        </p:nvSpPr>
        <p:spPr>
          <a:xfrm>
            <a:off x="10099221" y="6452507"/>
            <a:ext cx="55462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solidFill>
                  <a:srgbClr val="3D3D3D"/>
                </a:solidFill>
                <a:latin typeface="Poppins"/>
                <a:cs typeface="Poppins"/>
              </a:rPr>
              <a:t>Image by John Arroyo</a:t>
            </a:r>
          </a:p>
          <a:p>
            <a:r>
              <a:rPr lang="en-US" sz="1000">
                <a:solidFill>
                  <a:srgbClr val="3D3D3D"/>
                </a:solidFill>
                <a:latin typeface="Poppins"/>
                <a:cs typeface="Poppins"/>
              </a:rPr>
              <a:t>August 8, 2019</a:t>
            </a:r>
          </a:p>
        </p:txBody>
      </p:sp>
      <p:pic>
        <p:nvPicPr>
          <p:cNvPr id="3" name="Picture 2" descr="Forest Health: Mountain Pine Beetle - Rocky Mountain National Park (U.S.  National Park Service)">
            <a:extLst>
              <a:ext uri="{FF2B5EF4-FFF2-40B4-BE49-F238E27FC236}">
                <a16:creationId xmlns:a16="http://schemas.microsoft.com/office/drawing/2014/main" id="{1F74986B-E1D7-4CB2-F37F-57F6E57E3A95}"/>
              </a:ext>
            </a:extLst>
          </p:cNvPr>
          <p:cNvPicPr>
            <a:picLocks noChangeAspect="1"/>
          </p:cNvPicPr>
          <p:nvPr/>
        </p:nvPicPr>
        <p:blipFill>
          <a:blip r:embed="rId3"/>
          <a:stretch>
            <a:fillRect/>
          </a:stretch>
        </p:blipFill>
        <p:spPr>
          <a:xfrm>
            <a:off x="1314451" y="1411694"/>
            <a:ext cx="9867898" cy="4329887"/>
          </a:xfrm>
          <a:prstGeom prst="rect">
            <a:avLst/>
          </a:prstGeom>
        </p:spPr>
      </p:pic>
    </p:spTree>
    <p:extLst>
      <p:ext uri="{BB962C8B-B14F-4D97-AF65-F5344CB8AC3E}">
        <p14:creationId xmlns:p14="http://schemas.microsoft.com/office/powerpoint/2010/main" val="4075745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t="-15000" b="-1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079F8-6EB8-B175-88F7-B36832B7BDB5}"/>
              </a:ext>
            </a:extLst>
          </p:cNvPr>
          <p:cNvSpPr>
            <a:spLocks noGrp="1"/>
          </p:cNvSpPr>
          <p:nvPr>
            <p:ph type="title"/>
          </p:nvPr>
        </p:nvSpPr>
        <p:spPr>
          <a:xfrm>
            <a:off x="-2721" y="2495"/>
            <a:ext cx="12197443" cy="1592035"/>
          </a:xfrm>
        </p:spPr>
        <p:txBody>
          <a:bodyPr>
            <a:normAutofit/>
          </a:bodyPr>
          <a:lstStyle/>
          <a:p>
            <a:r>
              <a:rPr lang="en-US" sz="5400" dirty="0">
                <a:solidFill>
                  <a:schemeClr val="bg1"/>
                </a:solidFill>
                <a:highlight>
                  <a:srgbClr val="000000"/>
                </a:highlight>
                <a:ea typeface="Calibri"/>
                <a:cs typeface="Calibri"/>
              </a:rPr>
              <a:t>New (make-believe) Utah Invasive Species</a:t>
            </a:r>
          </a:p>
        </p:txBody>
      </p:sp>
      <p:sp>
        <p:nvSpPr>
          <p:cNvPr id="3" name="Content Placeholder 2">
            <a:extLst>
              <a:ext uri="{FF2B5EF4-FFF2-40B4-BE49-F238E27FC236}">
                <a16:creationId xmlns:a16="http://schemas.microsoft.com/office/drawing/2014/main" id="{A7102987-B813-0C60-2B1C-B87C9C29F3A3}"/>
              </a:ext>
            </a:extLst>
          </p:cNvPr>
          <p:cNvSpPr>
            <a:spLocks noGrp="1"/>
          </p:cNvSpPr>
          <p:nvPr>
            <p:ph idx="1"/>
          </p:nvPr>
        </p:nvSpPr>
        <p:spPr/>
        <p:txBody>
          <a:bodyPr vert="horz" lIns="91440" tIns="45720" rIns="91440" bIns="45720" rtlCol="0" anchor="t">
            <a:normAutofit/>
          </a:bodyPr>
          <a:lstStyle/>
          <a:p>
            <a:pPr marL="0" indent="0">
              <a:buNone/>
            </a:pPr>
            <a:r>
              <a:rPr lang="en-US" dirty="0">
                <a:solidFill>
                  <a:schemeClr val="bg1"/>
                </a:solidFill>
                <a:ea typeface="Calibri"/>
                <a:cs typeface="Calibri"/>
              </a:rPr>
              <a:t>Shimmering Thorn Viper</a:t>
            </a:r>
          </a:p>
          <a:p>
            <a:pPr marL="0" indent="0">
              <a:buNone/>
            </a:pPr>
            <a:endParaRPr lang="en-US" dirty="0">
              <a:solidFill>
                <a:schemeClr val="bg1"/>
              </a:solidFill>
              <a:ea typeface="Calibri"/>
              <a:cs typeface="Calibri"/>
            </a:endParaRPr>
          </a:p>
          <a:p>
            <a:r>
              <a:rPr lang="en-US" dirty="0">
                <a:solidFill>
                  <a:schemeClr val="bg1"/>
                </a:solidFill>
                <a:ea typeface="+mn-lt"/>
                <a:cs typeface="+mn-lt"/>
                <a:hlinkClick r:id="rId4">
                  <a:extLst>
                    <a:ext uri="{A12FA001-AC4F-418D-AE19-62706E023703}">
                      <ahyp:hlinkClr xmlns:ahyp="http://schemas.microsoft.com/office/drawing/2018/hyperlinkcolor" val="tx"/>
                    </a:ext>
                  </a:extLst>
                </a:hlinkClick>
              </a:rPr>
              <a:t>Video: Shimmering Thorn Viper</a:t>
            </a:r>
            <a:endParaRPr lang="en-US" dirty="0">
              <a:solidFill>
                <a:schemeClr val="bg1"/>
              </a:solidFill>
              <a:ea typeface="Calibri"/>
              <a:cs typeface="Calibri"/>
            </a:endParaRPr>
          </a:p>
          <a:p>
            <a:pPr marL="0" indent="0">
              <a:buNone/>
            </a:pPr>
            <a:endParaRPr lang="en-US" dirty="0">
              <a:solidFill>
                <a:schemeClr val="bg1"/>
              </a:solidFill>
              <a:ea typeface="Calibri"/>
              <a:cs typeface="Calibri"/>
            </a:endParaRPr>
          </a:p>
          <a:p>
            <a:r>
              <a:rPr lang="en-US" dirty="0">
                <a:solidFill>
                  <a:schemeClr val="bg1"/>
                </a:solidFill>
                <a:ea typeface="Calibri"/>
                <a:cs typeface="Calibri"/>
              </a:rPr>
              <a:t>Define the problem.</a:t>
            </a:r>
          </a:p>
          <a:p>
            <a:pPr marL="0" indent="0">
              <a:buNone/>
            </a:pPr>
            <a:endParaRPr lang="en-US" dirty="0">
              <a:solidFill>
                <a:schemeClr val="bg1"/>
              </a:solidFill>
              <a:ea typeface="Calibri"/>
              <a:cs typeface="Calibri"/>
            </a:endParaRPr>
          </a:p>
          <a:p>
            <a:r>
              <a:rPr lang="en-US" dirty="0">
                <a:solidFill>
                  <a:schemeClr val="bg1"/>
                </a:solidFill>
                <a:ea typeface="Calibri"/>
                <a:cs typeface="Calibri"/>
              </a:rPr>
              <a:t>Design two solutions.</a:t>
            </a:r>
          </a:p>
          <a:p>
            <a:endParaRPr lang="en-US" dirty="0">
              <a:solidFill>
                <a:schemeClr val="bg1"/>
              </a:solidFill>
              <a:ea typeface="Calibri"/>
              <a:cs typeface="Calibri"/>
            </a:endParaRPr>
          </a:p>
        </p:txBody>
      </p:sp>
    </p:spTree>
    <p:extLst>
      <p:ext uri="{BB962C8B-B14F-4D97-AF65-F5344CB8AC3E}">
        <p14:creationId xmlns:p14="http://schemas.microsoft.com/office/powerpoint/2010/main" val="3489571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t="-15000" b="-15000"/>
          </a:stretch>
        </a:blipFill>
        <a:effectLst/>
      </p:bgPr>
    </p:bg>
    <p:spTree>
      <p:nvGrpSpPr>
        <p:cNvPr id="1" name="">
          <a:extLst>
            <a:ext uri="{FF2B5EF4-FFF2-40B4-BE49-F238E27FC236}">
              <a16:creationId xmlns:a16="http://schemas.microsoft.com/office/drawing/2014/main" id="{53052D60-519F-2E23-F926-345D360444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5F8DCA-B615-1A1C-E010-D27FB05F7137}"/>
              </a:ext>
            </a:extLst>
          </p:cNvPr>
          <p:cNvSpPr>
            <a:spLocks noGrp="1"/>
          </p:cNvSpPr>
          <p:nvPr>
            <p:ph type="title"/>
          </p:nvPr>
        </p:nvSpPr>
        <p:spPr>
          <a:xfrm>
            <a:off x="-2721" y="2495"/>
            <a:ext cx="12197443" cy="1592035"/>
          </a:xfrm>
        </p:spPr>
        <p:txBody>
          <a:bodyPr>
            <a:normAutofit/>
          </a:bodyPr>
          <a:lstStyle/>
          <a:p>
            <a:r>
              <a:rPr lang="en-US" sz="5400" dirty="0">
                <a:solidFill>
                  <a:schemeClr val="bg1"/>
                </a:solidFill>
                <a:highlight>
                  <a:srgbClr val="000000"/>
                </a:highlight>
                <a:ea typeface="Calibri"/>
                <a:cs typeface="Calibri"/>
              </a:rPr>
              <a:t>New (make-believe) Utah Invasive Species</a:t>
            </a:r>
          </a:p>
        </p:txBody>
      </p:sp>
      <p:sp>
        <p:nvSpPr>
          <p:cNvPr id="3" name="Content Placeholder 2">
            <a:extLst>
              <a:ext uri="{FF2B5EF4-FFF2-40B4-BE49-F238E27FC236}">
                <a16:creationId xmlns:a16="http://schemas.microsoft.com/office/drawing/2014/main" id="{39998679-2F0F-FAA3-D6A7-66EBFFFD2E3F}"/>
              </a:ext>
            </a:extLst>
          </p:cNvPr>
          <p:cNvSpPr>
            <a:spLocks noGrp="1"/>
          </p:cNvSpPr>
          <p:nvPr>
            <p:ph idx="1"/>
          </p:nvPr>
        </p:nvSpPr>
        <p:spPr>
          <a:xfrm>
            <a:off x="609600" y="1600201"/>
            <a:ext cx="10972800" cy="4088219"/>
          </a:xfrm>
        </p:spPr>
        <p:txBody>
          <a:bodyPr vert="horz" lIns="91440" tIns="45720" rIns="91440" bIns="45720" rtlCol="0" anchor="t">
            <a:normAutofit fontScale="92500"/>
          </a:bodyPr>
          <a:lstStyle/>
          <a:p>
            <a:pPr marL="0" indent="0">
              <a:buNone/>
            </a:pPr>
            <a:r>
              <a:rPr lang="en-US" sz="5400" b="1" i="1" u="sng" dirty="0">
                <a:solidFill>
                  <a:schemeClr val="bg1"/>
                </a:solidFill>
                <a:ea typeface="Calibri"/>
                <a:cs typeface="Calibri"/>
              </a:rPr>
              <a:t>Evaluate competing design solutions</a:t>
            </a:r>
            <a:r>
              <a:rPr lang="en-US" sz="5400" dirty="0">
                <a:solidFill>
                  <a:schemeClr val="bg1"/>
                </a:solidFill>
                <a:ea typeface="Calibri"/>
                <a:cs typeface="Calibri"/>
              </a:rPr>
              <a:t> for preserving ecosystem services that protect resources and biodiversity based on how well the solutions maintain </a:t>
            </a:r>
            <a:r>
              <a:rPr lang="en-US" sz="6000" b="1" u="sng" dirty="0">
                <a:solidFill>
                  <a:schemeClr val="bg1"/>
                </a:solidFill>
                <a:ea typeface="Calibri"/>
                <a:cs typeface="Calibri"/>
              </a:rPr>
              <a:t>stability</a:t>
            </a:r>
            <a:r>
              <a:rPr lang="en-US" sz="6000" dirty="0">
                <a:solidFill>
                  <a:schemeClr val="bg1"/>
                </a:solidFill>
                <a:ea typeface="Calibri"/>
                <a:cs typeface="Calibri"/>
              </a:rPr>
              <a:t> </a:t>
            </a:r>
            <a:r>
              <a:rPr lang="en-US" sz="5400" dirty="0">
                <a:solidFill>
                  <a:schemeClr val="bg1"/>
                </a:solidFill>
                <a:ea typeface="Calibri"/>
                <a:cs typeface="Calibri"/>
              </a:rPr>
              <a:t>within the ecosystem.</a:t>
            </a:r>
          </a:p>
        </p:txBody>
      </p:sp>
      <p:sp>
        <p:nvSpPr>
          <p:cNvPr id="5" name="TextBox 4">
            <a:extLst>
              <a:ext uri="{FF2B5EF4-FFF2-40B4-BE49-F238E27FC236}">
                <a16:creationId xmlns:a16="http://schemas.microsoft.com/office/drawing/2014/main" id="{48C7200C-BEF9-DF4D-A951-F1D8D40A088E}"/>
              </a:ext>
            </a:extLst>
          </p:cNvPr>
          <p:cNvSpPr txBox="1"/>
          <p:nvPr/>
        </p:nvSpPr>
        <p:spPr>
          <a:xfrm>
            <a:off x="4383526" y="5653077"/>
            <a:ext cx="6906638" cy="923330"/>
          </a:xfrm>
          <a:prstGeom prst="rect">
            <a:avLst/>
          </a:prstGeom>
          <a:solidFill>
            <a:schemeClr val="accent6"/>
          </a:solidFill>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Will use Rubric to evaluate 3 other groups design.</a:t>
            </a:r>
          </a:p>
          <a:p>
            <a:endParaRPr lang="en-US">
              <a:ea typeface="Calibri"/>
              <a:cs typeface="Calibri"/>
            </a:endParaRPr>
          </a:p>
          <a:p>
            <a:r>
              <a:rPr lang="en-US">
                <a:ea typeface="Calibri"/>
                <a:cs typeface="Calibri"/>
              </a:rPr>
              <a:t>Remember to have your solution show stability within the ecosystem.</a:t>
            </a:r>
          </a:p>
        </p:txBody>
      </p:sp>
    </p:spTree>
    <p:extLst>
      <p:ext uri="{BB962C8B-B14F-4D97-AF65-F5344CB8AC3E}">
        <p14:creationId xmlns:p14="http://schemas.microsoft.com/office/powerpoint/2010/main" val="2260917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t="-39000" b="-39000"/>
          </a:stretch>
        </a:blipFill>
        <a:effectLst/>
      </p:bgPr>
    </p:bg>
    <p:spTree>
      <p:nvGrpSpPr>
        <p:cNvPr id="1" name="">
          <a:extLst>
            <a:ext uri="{FF2B5EF4-FFF2-40B4-BE49-F238E27FC236}">
              <a16:creationId xmlns:a16="http://schemas.microsoft.com/office/drawing/2014/main" id="{1C002149-C32C-B2C5-61BC-05F8400CDA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B39F98-8F7E-4697-B31F-762D5EC9A412}"/>
              </a:ext>
            </a:extLst>
          </p:cNvPr>
          <p:cNvSpPr>
            <a:spLocks noGrp="1"/>
          </p:cNvSpPr>
          <p:nvPr>
            <p:ph type="title"/>
          </p:nvPr>
        </p:nvSpPr>
        <p:spPr/>
        <p:txBody>
          <a:bodyPr>
            <a:normAutofit/>
          </a:bodyPr>
          <a:lstStyle/>
          <a:p>
            <a:r>
              <a:rPr lang="en-US" sz="5400" dirty="0">
                <a:ea typeface="Calibri"/>
                <a:cs typeface="Calibri"/>
              </a:rPr>
              <a:t>I can successfully</a:t>
            </a:r>
          </a:p>
        </p:txBody>
      </p:sp>
      <p:sp>
        <p:nvSpPr>
          <p:cNvPr id="3" name="Content Placeholder 2">
            <a:extLst>
              <a:ext uri="{FF2B5EF4-FFF2-40B4-BE49-F238E27FC236}">
                <a16:creationId xmlns:a16="http://schemas.microsoft.com/office/drawing/2014/main" id="{B1534950-64E0-728A-7832-4BDEAE22E480}"/>
              </a:ext>
            </a:extLst>
          </p:cNvPr>
          <p:cNvSpPr>
            <a:spLocks noGrp="1"/>
          </p:cNvSpPr>
          <p:nvPr>
            <p:ph idx="1"/>
          </p:nvPr>
        </p:nvSpPr>
        <p:spPr>
          <a:xfrm>
            <a:off x="790575" y="1419226"/>
            <a:ext cx="10972800" cy="5117728"/>
          </a:xfrm>
        </p:spPr>
        <p:txBody>
          <a:bodyPr vert="horz" lIns="91440" tIns="45720" rIns="91440" bIns="45720" rtlCol="0" anchor="t">
            <a:noAutofit/>
          </a:bodyPr>
          <a:lstStyle/>
          <a:p>
            <a:pPr marL="0" indent="0">
              <a:buNone/>
            </a:pPr>
            <a:r>
              <a:rPr lang="en-US" sz="5400" b="1" i="1" dirty="0">
                <a:solidFill>
                  <a:schemeClr val="tx2"/>
                </a:solidFill>
                <a:ea typeface="Calibri"/>
                <a:cs typeface="Calibri"/>
              </a:rPr>
              <a:t>Evaluate competing design solutions</a:t>
            </a:r>
            <a:r>
              <a:rPr lang="en-US" sz="5400" dirty="0">
                <a:ea typeface="Calibri"/>
                <a:cs typeface="Calibri"/>
              </a:rPr>
              <a:t> for </a:t>
            </a:r>
            <a:r>
              <a:rPr lang="en-US" sz="5400" b="1" dirty="0">
                <a:solidFill>
                  <a:schemeClr val="accent6"/>
                </a:solidFill>
                <a:ea typeface="Calibri"/>
                <a:cs typeface="Calibri"/>
              </a:rPr>
              <a:t>preserving ecosystem</a:t>
            </a:r>
            <a:r>
              <a:rPr lang="en-US" sz="5400" dirty="0">
                <a:ea typeface="Calibri"/>
                <a:cs typeface="Calibri"/>
              </a:rPr>
              <a:t> services that protect resources and biodiversity based on how well the solutions maintain </a:t>
            </a:r>
            <a:r>
              <a:rPr lang="en-US" sz="5400" b="1" u="sng" dirty="0">
                <a:solidFill>
                  <a:srgbClr val="92D050"/>
                </a:solidFill>
                <a:ea typeface="Calibri"/>
                <a:cs typeface="Calibri"/>
              </a:rPr>
              <a:t>stability</a:t>
            </a:r>
            <a:r>
              <a:rPr lang="en-US" sz="5400" dirty="0">
                <a:ea typeface="Calibri"/>
                <a:cs typeface="Calibri"/>
              </a:rPr>
              <a:t> within the ecosystem.</a:t>
            </a:r>
          </a:p>
        </p:txBody>
      </p:sp>
    </p:spTree>
    <p:extLst>
      <p:ext uri="{BB962C8B-B14F-4D97-AF65-F5344CB8AC3E}">
        <p14:creationId xmlns:p14="http://schemas.microsoft.com/office/powerpoint/2010/main" val="558855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424</Words>
  <Application>Microsoft Office PowerPoint</Application>
  <PresentationFormat>Widescreen</PresentationFormat>
  <Paragraphs>59</Paragraphs>
  <Slides>10</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Arial</vt:lpstr>
      <vt:lpstr>Calibri</vt:lpstr>
      <vt:lpstr>Calibri Light</vt:lpstr>
      <vt:lpstr>nimbus-sans-tw01con</vt:lpstr>
      <vt:lpstr>open sans</vt:lpstr>
      <vt:lpstr>Poppins</vt:lpstr>
      <vt:lpstr>Segoe UI Historic</vt:lpstr>
      <vt:lpstr>Office Theme</vt:lpstr>
      <vt:lpstr>1_Office Theme</vt:lpstr>
      <vt:lpstr>Species Showdown:  Designing Innovative Solutions for Invasive Species Management</vt:lpstr>
      <vt:lpstr>Today you will....</vt:lpstr>
      <vt:lpstr>PowerPoint Presentation</vt:lpstr>
      <vt:lpstr>Phenomenon </vt:lpstr>
      <vt:lpstr>Invasive Species article</vt:lpstr>
      <vt:lpstr>Phenomenon </vt:lpstr>
      <vt:lpstr>New (make-believe) Utah Invasive Species</vt:lpstr>
      <vt:lpstr>New (make-believe) Utah Invasive Species</vt:lpstr>
      <vt:lpstr>I can successfully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3DRST Logo Slides</dc:title>
  <dc:creator/>
  <cp:lastModifiedBy>Michelle Hudson</cp:lastModifiedBy>
  <cp:revision>37</cp:revision>
  <dcterms:created xsi:type="dcterms:W3CDTF">2012-08-24T00:53:15Z</dcterms:created>
  <dcterms:modified xsi:type="dcterms:W3CDTF">2025-06-25T22:15:46Z</dcterms:modified>
</cp:coreProperties>
</file>