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9"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8" r:id="rId23"/>
    <p:sldId id="279" r:id="rId24"/>
  </p:sldIdLst>
  <p:sldSz cx="24387175" cy="13716000"/>
  <p:notesSz cx="13716000" cy="24387175"/>
  <p:embeddedFontLst>
    <p:embeddedFont>
      <p:font typeface="Comfortaa" panose="020B0604020202020204" charset="0"/>
      <p:regular r:id="rId26"/>
      <p:bold r:id="rId27"/>
    </p:embeddedFont>
    <p:embeddedFont>
      <p:font typeface="Comfortaa SemiBold" panose="020B0604020202020204" charset="0"/>
      <p:regular r:id="rId28"/>
      <p:bold r:id="rId29"/>
    </p:embeddedFont>
    <p:embeddedFont>
      <p:font typeface="Fontdiner Swanky" panose="020B0604020202020204" charset="0"/>
      <p:regular r:id="rId30"/>
    </p:embeddedFont>
    <p:embeddedFont>
      <p:font typeface="Fugaz One" panose="020B0604020202020204" charset="0"/>
      <p:regular r:id="rId31"/>
    </p:embeddedFont>
    <p:embeddedFont>
      <p:font typeface="Lato" panose="020F0502020204030203" pitchFamily="34" charset="0"/>
      <p:regular r:id="rId32"/>
      <p:bold r:id="rId33"/>
      <p:italic r:id="rId34"/>
      <p:boldItalic r:id="rId35"/>
    </p:embeddedFont>
    <p:embeddedFont>
      <p:font typeface="Poppins" panose="00000500000000000000" pitchFamily="2" charset="0"/>
      <p:regular r:id="rId36"/>
      <p:bold r:id="rId37"/>
      <p:italic r:id="rId38"/>
      <p:boldItalic r:id="rId39"/>
    </p:embeddedFont>
    <p:embeddedFont>
      <p:font typeface="Poppins Medium" panose="00000600000000000000" pitchFamily="2" charset="0"/>
      <p:regular r:id="rId40"/>
      <p:bold r:id="rId41"/>
      <p:italic r:id="rId42"/>
      <p:boldItalic r:id="rId43"/>
    </p:embeddedFont>
    <p:embeddedFont>
      <p:font typeface="Poppins SemiBold" panose="00000700000000000000" pitchFamily="2" charset="0"/>
      <p:regular r:id="rId44"/>
      <p:bold r:id="rId45"/>
      <p:italic r:id="rId46"/>
      <p:boldItalic r:id="rId47"/>
    </p:embeddedFont>
    <p:embeddedFont>
      <p:font typeface="Quicksand SemiBold" panose="020B0604020202020204" charset="0"/>
      <p:regular r:id="rId48"/>
      <p:bold r:id="rId49"/>
    </p:embeddedFont>
    <p:embeddedFont>
      <p:font typeface="Roboto" panose="02000000000000000000" pitchFamily="2" charset="0"/>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42FEEA-C7AA-4CE3-9AE7-A6FC7046C6F4}" v="4" dt="2025-06-10T20:40:32.761"/>
  </p1510:revLst>
</p1510:revInfo>
</file>

<file path=ppt/tableStyles.xml><?xml version="1.0" encoding="utf-8"?>
<a:tblStyleLst xmlns:a="http://schemas.openxmlformats.org/drawingml/2006/main" def="{E09ADDE6-DB14-4EC3-97BC-65E8654038C2}">
  <a:tblStyle styleId="{E09ADDE6-DB14-4EC3-97BC-65E8654038C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C443744-57A0-46F5-92DA-958E73AA4853}" styleName="Table_1">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65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font" Target="fonts/font17.fntdata"/><Relationship Id="rId47" Type="http://schemas.openxmlformats.org/officeDocument/2006/relationships/font" Target="fonts/font22.fntdata"/><Relationship Id="rId50" Type="http://schemas.openxmlformats.org/officeDocument/2006/relationships/font" Target="fonts/font25.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font" Target="fonts/font20.fntdata"/><Relationship Id="rId53" Type="http://schemas.openxmlformats.org/officeDocument/2006/relationships/font" Target="fonts/font28.fntdata"/><Relationship Id="rId58" Type="http://schemas.microsoft.com/office/2016/11/relationships/changesInfo" Target="changesInfos/changesInfo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48" Type="http://schemas.openxmlformats.org/officeDocument/2006/relationships/font" Target="fonts/font23.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2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font" Target="fonts/font21.fntdata"/><Relationship Id="rId59"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font" Target="fonts/font16.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49" Type="http://schemas.openxmlformats.org/officeDocument/2006/relationships/font" Target="fonts/font24.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font" Target="fonts/font6.fntdata"/><Relationship Id="rId44" Type="http://schemas.openxmlformats.org/officeDocument/2006/relationships/font" Target="fonts/font19.fntdata"/><Relationship Id="rId52" Type="http://schemas.openxmlformats.org/officeDocument/2006/relationships/font" Target="fonts/font27.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Hudson" userId="20193871399_tp_box_2" providerId="OAuth2" clId="{4342FEEA-C7AA-4CE3-9AE7-A6FC7046C6F4}"/>
    <pc:docChg chg="undo custSel delSld modSld">
      <pc:chgData name="Michelle Hudson" userId="20193871399_tp_box_2" providerId="OAuth2" clId="{4342FEEA-C7AA-4CE3-9AE7-A6FC7046C6F4}" dt="2025-06-10T22:19:26.175" v="438" actId="14734"/>
      <pc:docMkLst>
        <pc:docMk/>
      </pc:docMkLst>
      <pc:sldChg chg="modSp mod">
        <pc:chgData name="Michelle Hudson" userId="20193871399_tp_box_2" providerId="OAuth2" clId="{4342FEEA-C7AA-4CE3-9AE7-A6FC7046C6F4}" dt="2025-06-10T20:41:53.429" v="376" actId="2711"/>
        <pc:sldMkLst>
          <pc:docMk/>
          <pc:sldMk cId="0" sldId="258"/>
        </pc:sldMkLst>
        <pc:spChg chg="mod">
          <ac:chgData name="Michelle Hudson" userId="20193871399_tp_box_2" providerId="OAuth2" clId="{4342FEEA-C7AA-4CE3-9AE7-A6FC7046C6F4}" dt="2025-06-09T22:35:21.914" v="75" actId="179"/>
          <ac:spMkLst>
            <pc:docMk/>
            <pc:sldMk cId="0" sldId="258"/>
            <ac:spMk id="34" creationId="{00000000-0000-0000-0000-000000000000}"/>
          </ac:spMkLst>
        </pc:spChg>
        <pc:spChg chg="mod">
          <ac:chgData name="Michelle Hudson" userId="20193871399_tp_box_2" providerId="OAuth2" clId="{4342FEEA-C7AA-4CE3-9AE7-A6FC7046C6F4}" dt="2025-06-10T20:41:53.429" v="376" actId="2711"/>
          <ac:spMkLst>
            <pc:docMk/>
            <pc:sldMk cId="0" sldId="258"/>
            <ac:spMk id="35" creationId="{00000000-0000-0000-0000-000000000000}"/>
          </ac:spMkLst>
        </pc:spChg>
      </pc:sldChg>
      <pc:sldChg chg="modSp mod">
        <pc:chgData name="Michelle Hudson" userId="20193871399_tp_box_2" providerId="OAuth2" clId="{4342FEEA-C7AA-4CE3-9AE7-A6FC7046C6F4}" dt="2025-06-09T22:36:21.110" v="108" actId="20577"/>
        <pc:sldMkLst>
          <pc:docMk/>
          <pc:sldMk cId="0" sldId="260"/>
        </pc:sldMkLst>
        <pc:spChg chg="mod">
          <ac:chgData name="Michelle Hudson" userId="20193871399_tp_box_2" providerId="OAuth2" clId="{4342FEEA-C7AA-4CE3-9AE7-A6FC7046C6F4}" dt="2025-06-09T22:36:12.688" v="106" actId="20577"/>
          <ac:spMkLst>
            <pc:docMk/>
            <pc:sldMk cId="0" sldId="260"/>
            <ac:spMk id="66" creationId="{00000000-0000-0000-0000-000000000000}"/>
          </ac:spMkLst>
        </pc:spChg>
        <pc:spChg chg="mod">
          <ac:chgData name="Michelle Hudson" userId="20193871399_tp_box_2" providerId="OAuth2" clId="{4342FEEA-C7AA-4CE3-9AE7-A6FC7046C6F4}" dt="2025-06-09T22:36:21.110" v="108" actId="20577"/>
          <ac:spMkLst>
            <pc:docMk/>
            <pc:sldMk cId="0" sldId="260"/>
            <ac:spMk id="67" creationId="{00000000-0000-0000-0000-000000000000}"/>
          </ac:spMkLst>
        </pc:spChg>
      </pc:sldChg>
      <pc:sldChg chg="modSp mod">
        <pc:chgData name="Michelle Hudson" userId="20193871399_tp_box_2" providerId="OAuth2" clId="{4342FEEA-C7AA-4CE3-9AE7-A6FC7046C6F4}" dt="2025-06-09T22:39:19.971" v="177" actId="179"/>
        <pc:sldMkLst>
          <pc:docMk/>
          <pc:sldMk cId="0" sldId="261"/>
        </pc:sldMkLst>
        <pc:spChg chg="mod">
          <ac:chgData name="Michelle Hudson" userId="20193871399_tp_box_2" providerId="OAuth2" clId="{4342FEEA-C7AA-4CE3-9AE7-A6FC7046C6F4}" dt="2025-06-09T22:37:52.386" v="141" actId="20577"/>
          <ac:spMkLst>
            <pc:docMk/>
            <pc:sldMk cId="0" sldId="261"/>
            <ac:spMk id="76" creationId="{00000000-0000-0000-0000-000000000000}"/>
          </ac:spMkLst>
        </pc:spChg>
        <pc:spChg chg="mod">
          <ac:chgData name="Michelle Hudson" userId="20193871399_tp_box_2" providerId="OAuth2" clId="{4342FEEA-C7AA-4CE3-9AE7-A6FC7046C6F4}" dt="2025-06-09T22:39:19.971" v="177" actId="179"/>
          <ac:spMkLst>
            <pc:docMk/>
            <pc:sldMk cId="0" sldId="261"/>
            <ac:spMk id="79" creationId="{00000000-0000-0000-0000-000000000000}"/>
          </ac:spMkLst>
        </pc:spChg>
      </pc:sldChg>
      <pc:sldChg chg="modSp mod">
        <pc:chgData name="Michelle Hudson" userId="20193871399_tp_box_2" providerId="OAuth2" clId="{4342FEEA-C7AA-4CE3-9AE7-A6FC7046C6F4}" dt="2025-06-10T21:17:42.093" v="403" actId="20577"/>
        <pc:sldMkLst>
          <pc:docMk/>
          <pc:sldMk cId="0" sldId="264"/>
        </pc:sldMkLst>
        <pc:spChg chg="mod">
          <ac:chgData name="Michelle Hudson" userId="20193871399_tp_box_2" providerId="OAuth2" clId="{4342FEEA-C7AA-4CE3-9AE7-A6FC7046C6F4}" dt="2025-06-10T21:17:08.722" v="387" actId="20577"/>
          <ac:spMkLst>
            <pc:docMk/>
            <pc:sldMk cId="0" sldId="264"/>
            <ac:spMk id="103" creationId="{00000000-0000-0000-0000-000000000000}"/>
          </ac:spMkLst>
        </pc:spChg>
        <pc:spChg chg="mod">
          <ac:chgData name="Michelle Hudson" userId="20193871399_tp_box_2" providerId="OAuth2" clId="{4342FEEA-C7AA-4CE3-9AE7-A6FC7046C6F4}" dt="2025-06-10T21:17:42.093" v="403" actId="20577"/>
          <ac:spMkLst>
            <pc:docMk/>
            <pc:sldMk cId="0" sldId="264"/>
            <ac:spMk id="105" creationId="{00000000-0000-0000-0000-000000000000}"/>
          </ac:spMkLst>
        </pc:spChg>
      </pc:sldChg>
      <pc:sldChg chg="modSp mod">
        <pc:chgData name="Michelle Hudson" userId="20193871399_tp_box_2" providerId="OAuth2" clId="{4342FEEA-C7AA-4CE3-9AE7-A6FC7046C6F4}" dt="2025-06-10T21:27:01.253" v="426" actId="12"/>
        <pc:sldMkLst>
          <pc:docMk/>
          <pc:sldMk cId="0" sldId="265"/>
        </pc:sldMkLst>
        <pc:spChg chg="mod">
          <ac:chgData name="Michelle Hudson" userId="20193871399_tp_box_2" providerId="OAuth2" clId="{4342FEEA-C7AA-4CE3-9AE7-A6FC7046C6F4}" dt="2025-06-10T21:27:01.253" v="426" actId="12"/>
          <ac:spMkLst>
            <pc:docMk/>
            <pc:sldMk cId="0" sldId="265"/>
            <ac:spMk id="112" creationId="{00000000-0000-0000-0000-000000000000}"/>
          </ac:spMkLst>
        </pc:spChg>
      </pc:sldChg>
      <pc:sldChg chg="modSp mod">
        <pc:chgData name="Michelle Hudson" userId="20193871399_tp_box_2" providerId="OAuth2" clId="{4342FEEA-C7AA-4CE3-9AE7-A6FC7046C6F4}" dt="2025-06-09T22:46:00.524" v="249" actId="113"/>
        <pc:sldMkLst>
          <pc:docMk/>
          <pc:sldMk cId="0" sldId="268"/>
        </pc:sldMkLst>
        <pc:spChg chg="mod">
          <ac:chgData name="Michelle Hudson" userId="20193871399_tp_box_2" providerId="OAuth2" clId="{4342FEEA-C7AA-4CE3-9AE7-A6FC7046C6F4}" dt="2025-06-09T22:46:00.524" v="249" actId="113"/>
          <ac:spMkLst>
            <pc:docMk/>
            <pc:sldMk cId="0" sldId="268"/>
            <ac:spMk id="136" creationId="{00000000-0000-0000-0000-000000000000}"/>
          </ac:spMkLst>
        </pc:spChg>
      </pc:sldChg>
      <pc:sldChg chg="modSp mod">
        <pc:chgData name="Michelle Hudson" userId="20193871399_tp_box_2" providerId="OAuth2" clId="{4342FEEA-C7AA-4CE3-9AE7-A6FC7046C6F4}" dt="2025-06-10T21:54:23.002" v="428" actId="20577"/>
        <pc:sldMkLst>
          <pc:docMk/>
          <pc:sldMk cId="0" sldId="269"/>
        </pc:sldMkLst>
        <pc:spChg chg="mod">
          <ac:chgData name="Michelle Hudson" userId="20193871399_tp_box_2" providerId="OAuth2" clId="{4342FEEA-C7AA-4CE3-9AE7-A6FC7046C6F4}" dt="2025-06-09T22:46:28.578" v="257" actId="20577"/>
          <ac:spMkLst>
            <pc:docMk/>
            <pc:sldMk cId="0" sldId="269"/>
            <ac:spMk id="144" creationId="{00000000-0000-0000-0000-000000000000}"/>
          </ac:spMkLst>
        </pc:spChg>
        <pc:spChg chg="mod">
          <ac:chgData name="Michelle Hudson" userId="20193871399_tp_box_2" providerId="OAuth2" clId="{4342FEEA-C7AA-4CE3-9AE7-A6FC7046C6F4}" dt="2025-06-10T21:54:23.002" v="428" actId="20577"/>
          <ac:spMkLst>
            <pc:docMk/>
            <pc:sldMk cId="0" sldId="269"/>
            <ac:spMk id="145" creationId="{00000000-0000-0000-0000-000000000000}"/>
          </ac:spMkLst>
        </pc:spChg>
      </pc:sldChg>
      <pc:sldChg chg="modSp mod">
        <pc:chgData name="Michelle Hudson" userId="20193871399_tp_box_2" providerId="OAuth2" clId="{4342FEEA-C7AA-4CE3-9AE7-A6FC7046C6F4}" dt="2025-06-10T22:06:40.176" v="437" actId="20577"/>
        <pc:sldMkLst>
          <pc:docMk/>
          <pc:sldMk cId="0" sldId="270"/>
        </pc:sldMkLst>
        <pc:spChg chg="mod">
          <ac:chgData name="Michelle Hudson" userId="20193871399_tp_box_2" providerId="OAuth2" clId="{4342FEEA-C7AA-4CE3-9AE7-A6FC7046C6F4}" dt="2025-06-10T22:06:40.176" v="437" actId="20577"/>
          <ac:spMkLst>
            <pc:docMk/>
            <pc:sldMk cId="0" sldId="270"/>
            <ac:spMk id="152" creationId="{00000000-0000-0000-0000-000000000000}"/>
          </ac:spMkLst>
        </pc:spChg>
      </pc:sldChg>
      <pc:sldChg chg="modSp mod">
        <pc:chgData name="Michelle Hudson" userId="20193871399_tp_box_2" providerId="OAuth2" clId="{4342FEEA-C7AA-4CE3-9AE7-A6FC7046C6F4}" dt="2025-06-09T22:50:10.987" v="297" actId="115"/>
        <pc:sldMkLst>
          <pc:docMk/>
          <pc:sldMk cId="0" sldId="272"/>
        </pc:sldMkLst>
        <pc:spChg chg="mod">
          <ac:chgData name="Michelle Hudson" userId="20193871399_tp_box_2" providerId="OAuth2" clId="{4342FEEA-C7AA-4CE3-9AE7-A6FC7046C6F4}" dt="2025-06-09T22:50:10.987" v="297" actId="115"/>
          <ac:spMkLst>
            <pc:docMk/>
            <pc:sldMk cId="0" sldId="272"/>
            <ac:spMk id="169" creationId="{00000000-0000-0000-0000-000000000000}"/>
          </ac:spMkLst>
        </pc:spChg>
      </pc:sldChg>
      <pc:sldChg chg="modSp mod">
        <pc:chgData name="Michelle Hudson" userId="20193871399_tp_box_2" providerId="OAuth2" clId="{4342FEEA-C7AA-4CE3-9AE7-A6FC7046C6F4}" dt="2025-06-09T22:50:26.868" v="298" actId="20577"/>
        <pc:sldMkLst>
          <pc:docMk/>
          <pc:sldMk cId="0" sldId="273"/>
        </pc:sldMkLst>
        <pc:spChg chg="mod">
          <ac:chgData name="Michelle Hudson" userId="20193871399_tp_box_2" providerId="OAuth2" clId="{4342FEEA-C7AA-4CE3-9AE7-A6FC7046C6F4}" dt="2025-06-09T22:50:26.868" v="298" actId="20577"/>
          <ac:spMkLst>
            <pc:docMk/>
            <pc:sldMk cId="0" sldId="273"/>
            <ac:spMk id="180" creationId="{00000000-0000-0000-0000-000000000000}"/>
          </ac:spMkLst>
        </pc:spChg>
      </pc:sldChg>
      <pc:sldChg chg="del">
        <pc:chgData name="Michelle Hudson" userId="20193871399_tp_box_2" providerId="OAuth2" clId="{4342FEEA-C7AA-4CE3-9AE7-A6FC7046C6F4}" dt="2025-06-09T23:04:04.032" v="351" actId="47"/>
        <pc:sldMkLst>
          <pc:docMk/>
          <pc:sldMk cId="0" sldId="276"/>
        </pc:sldMkLst>
      </pc:sldChg>
      <pc:sldChg chg="modSp mod">
        <pc:chgData name="Michelle Hudson" userId="20193871399_tp_box_2" providerId="OAuth2" clId="{4342FEEA-C7AA-4CE3-9AE7-A6FC7046C6F4}" dt="2025-06-10T22:19:26.175" v="438" actId="14734"/>
        <pc:sldMkLst>
          <pc:docMk/>
          <pc:sldMk cId="0" sldId="277"/>
        </pc:sldMkLst>
        <pc:graphicFrameChg chg="modGraphic">
          <ac:chgData name="Michelle Hudson" userId="20193871399_tp_box_2" providerId="OAuth2" clId="{4342FEEA-C7AA-4CE3-9AE7-A6FC7046C6F4}" dt="2025-06-10T22:19:26.175" v="438" actId="14734"/>
          <ac:graphicFrameMkLst>
            <pc:docMk/>
            <pc:sldMk cId="0" sldId="277"/>
            <ac:graphicFrameMk id="210" creationId="{00000000-0000-0000-0000-000000000000}"/>
          </ac:graphicFrameMkLst>
        </pc:graphicFrameChg>
      </pc:sldChg>
      <pc:sldChg chg="modSp mod">
        <pc:chgData name="Michelle Hudson" userId="20193871399_tp_box_2" providerId="OAuth2" clId="{4342FEEA-C7AA-4CE3-9AE7-A6FC7046C6F4}" dt="2025-06-10T21:05:59.793" v="377" actId="20577"/>
        <pc:sldMkLst>
          <pc:docMk/>
          <pc:sldMk cId="0" sldId="278"/>
        </pc:sldMkLst>
        <pc:spChg chg="mod">
          <ac:chgData name="Michelle Hudson" userId="20193871399_tp_box_2" providerId="OAuth2" clId="{4342FEEA-C7AA-4CE3-9AE7-A6FC7046C6F4}" dt="2025-06-10T21:05:59.793" v="377" actId="20577"/>
          <ac:spMkLst>
            <pc:docMk/>
            <pc:sldMk cId="0" sldId="278"/>
            <ac:spMk id="22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
        <p:cNvGrpSpPr/>
        <p:nvPr/>
      </p:nvGrpSpPr>
      <p:grpSpPr>
        <a:xfrm>
          <a:off x="0" y="0"/>
          <a:ext cx="0" cy="0"/>
          <a:chOff x="0" y="0"/>
          <a:chExt cx="0" cy="0"/>
        </a:xfrm>
      </p:grpSpPr>
      <p:sp>
        <p:nvSpPr>
          <p:cNvPr id="12" name="Google Shape;1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 name="Google Shape;1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 name="Google Shape;1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3add00a39c_2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3add00a39c_2_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 name="Google Shape;110;g33add00a39c_2_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 name="Google Shape;116;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4b2eaca054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4b2eaca054_2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g34b2eaca054_2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3325904a25b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3325904a25b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g3325904a25b_1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3325904a25b_1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3325904a25b_1_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g3325904a25b_1_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3325904a25b_1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3325904a25b_1_1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g3325904a25b_1_1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341547d0e68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341547d0e68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g341547d0e68_1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2" name="Google Shape;16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3325904a25b_1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3325904a25b_1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4" name="Google Shape;184;g3325904a25b_1_3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 name="Google Shape;21;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 name="Google Shape;22;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32e76042ff1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32e76042ff1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4" name="Google Shape;194;g32e76042ff1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32c5cc1c66f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32c5cc1c66f_0_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8" name="Google Shape;208;g32c5cc1c66f_0_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6" name="Google Shape;216;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32e76042ff1_0_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32e76042ff1_0_4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7" name="Google Shape;227;g32e76042ff1_0_4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23</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g32e76042ff1_1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 name="Google Shape;31;g32e76042ff1_1_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 name="Google Shape;32;g32e76042ff1_1_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g32e76042ff1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 name="Google Shape;38;g32e76042ff1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 name="Google Shape;39;g32e76042ff1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34b2eaca054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34b2eaca054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4" name="Google Shape;64;g34b2eaca054_1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2e76042ff1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32e76042ff1_0_2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 name="Google Shape;72;g32e76042ff1_0_2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 name="Google Shape;8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3" name="Google Shape;8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32e76042ff1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32e76042ff1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g32e76042ff1_0_3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325904a25b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325904a25b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g3325904a25b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EFAULT">
  <p:cSld name="DEFAULT">
    <p:spTree>
      <p:nvGrpSpPr>
        <p:cNvPr id="1" name="Shape 10"/>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9EAD3"/>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google.com/document/d/1F5X_2o76uHjHa6JW6ys-H90m63EC2ois19r_kDVsVPQ/edit?usp=sharing"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niZ_cvu9Fts"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7.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KOd6-PFkEy8"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9.jpg"/><Relationship Id="rId5" Type="http://schemas.openxmlformats.org/officeDocument/2006/relationships/hyperlink" Target="http://www.youtube.com/watch?v=Q7FXhuBYmxM" TargetMode="External"/><Relationship Id="rId4" Type="http://schemas.openxmlformats.org/officeDocument/2006/relationships/image" Target="../media/image28.jp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8" Type="http://schemas.openxmlformats.org/officeDocument/2006/relationships/hyperlink" Target="https://www.amazon.com/AdTech-Glue-Sticks-Full-Clear/dp/B000PCY91O/ref=sr_1_5?crid=C1R4988FBTH5&amp;dib=eyJ2IjoiMSJ9.qBP5orq4dZhYrhqOfSE0mksU-p4IKLMNzG1LvjKlrrX_Lbp59tXNby25MssoY4Ppzp1tjTSLuD0MkINgdlF2RayJXty59psCpJ7e7bBuK_d1_vQkGWZStELGM8NalE82PxjBZYoH7FpHVmW7DNk444KVHRry9Ka7GZEPgjBqZfhsTCrvkLsdtvBWlrZey9XwNQiJGz7bbVmAyJjOx6zxGGAezbwREX01T_9TAXXB1_4aJWGVSocLLVeRy67wX344L6zluMJ8L-EVz5qfS9iMDZlIVm4rcrcMUlSH9MMKFDFhs7bsUUU8MB7fydTPA_t8TDqd8n8il_uJTtDmf0kv-v-IOtTBYe6XEHmzFhcXh9tpANrxlVSXGTlc65QOBFI9EGl9bq11JwdkZFLFtbvIGfRMlUyAqMwjhoEKbSTSjqP4j0tXX5yMWhZZgWO5XST0.bJjJbh-VVUGeII0_kQx7oc-ju1j3k-CXG8Q_EX_7GMU&amp;dib_tag=se&amp;keywords=hot%2Bglue%2Bsticks&amp;qid=1734626227&amp;sprefix=hot%2Bglue%2Bsticks%2Caps%2C160&amp;sr=8-5&amp;th=1" TargetMode="External"/><Relationship Id="rId13" Type="http://schemas.openxmlformats.org/officeDocument/2006/relationships/hyperlink" Target="https://www.amazon.com/Vise-Hand-Drill-Jewelry-Making/dp/B09TT6964Q/ref=sr_1_6?crid=51L65O50B22R&amp;dib=eyJ2IjoiMSJ9.1XV7j38VZ7xiV2k3UhlbG95dUFUVvSVplJhtiorF8uZ8yiF8R2Aj-f8PmJgn8fcUS7COSQLPRgvFfhTp7375PgoRgLSpX2sJ2Oi4sZdooKZ6wxo5eQdi_JUWJ-K2ZILX2200CxfruPHSEDgwSZ8jPQGde7Y9Djqhfdpn8hXQfFSCMvxJZcAKWGislRKnmeas-sbg7vfYg-v4x-bVa4avSg1Qo44jrJpZ65ooSMZ4v1wd0JWossT3mHuFXIk-B5wF-GcCKwHou4qRZh3818VNq7V7jrIeNsLj066t7p8JFAdknV7fYEDcHDJ5Hkke-39bR1zoH-CkB3m2O9zzgCiKy1Zcv6Pl1kVzs2pYWgEL1BSkHfgZNUsp1DwhmCpSFG9VlB0zb1Od-GM_7y2i4c3d8HI4nOOUcWG_VDdCMtETrGHFAho4DdxwTo3eTxjKGSLv.5irXoy80LbFikrtSW4TSI300ufELggmKpUApyG1QHf0&amp;dib_tag=se&amp;keywords=hand%2Bdrill%2Bfor%2Bcrafts&amp;qid=1734631910&amp;sprefix=hand%2Bdrill%2Caps%2C172&amp;sr=8-6&amp;th=1" TargetMode="External"/><Relationship Id="rId3" Type="http://schemas.openxmlformats.org/officeDocument/2006/relationships/image" Target="../media/image24.png"/><Relationship Id="rId7" Type="http://schemas.openxmlformats.org/officeDocument/2006/relationships/hyperlink" Target="https://www.amazon.com/Sticks-Natural-Popsicle-Length-Crafts/dp/B07F367TCK/ref=sr_1_6?crid=2UEY67KPD51ZR&amp;dib=eyJ2IjoiMSJ9.qwpP1PKXNu5yTgtrOeb6tNbGjsK3h7CGSTHkbPJT8Uwh6abZgrED54-kCbe67ILkDGRuC1NhA81dg-X3OXXzMaJcJxtFkg8vIQ3LGl-d0Leb9R7hnnP4qAvi6aWWb801RHnd3AowpzgPZ9rsjC7_iI-tihScOv9Qhl00_Ai-SN9mPzYrO8S1JFZRlQ-4jx18K3tNdifE5pEA061-arlvZiJZ3YqWvBeJYN_84OxWDFjGmts_d_UG69t9jjrNoXMrLjWHCTlGxVgL0gDPrRONAusZW1GYRWDtQwtQBllV9-N0PXBWmXwLM6EareTJSpC0wb8z2Nrx2tKaPjEamRW2gjZZ8Ozz5R-SdW0BkNFPRNiuAqwirfIybf4aFcGabpnHcJpJt1lVBzCNB_TheA2Hr_mDo5PjlrAKOqrM3LVwfQgbqYETKzFBIGWdwgIL9Fwr.gbnzwf-JJ1LOhk803fTyJ1VDmaS6PEv9MyGbm4r8qeI&amp;dib_tag=se&amp;keywords=craft+sticks&amp;qid=1734626191&amp;sprefix=craft+sticks%2Caps%2C159&amp;sr=8-6" TargetMode="External"/><Relationship Id="rId12" Type="http://schemas.openxmlformats.org/officeDocument/2006/relationships/hyperlink" Target="https://www.amazon.com/Assark-Sticks-School-Repairs-20W/dp/B09FYWQ44L/ref=sr_1_7?crid=35O2CQ5YK2QTW&amp;dib=eyJ2IjoiMSJ9.4XQ5ZC91OMSN2e0ykixncd1_LatJsxTpPmNwtZr9H_506ZE0ApNy_LUvloH6qRGPFEUAuaqZ_IH3h7pAN_NSmhPt6Ovufjk3nDsL_91QadQYcHMsoqgf8svKna6dbO_xIohV8llMO6MVftKojUz80XTWjL9pRGcTbHJl9RYu3xsilGIOlD140UYe0_3-Bvko6i2gA4ab-k1UIKgRFNPlhOMLLyPQlw4_N2DRuRBiP8Qx0XaqSfyVvg6o-UnZkKiPWFetBE9Cp4BqQER3oL4YguuFrfwve3VVgsqu1SPiVrJlfPUftY2J86HxOxAaS3xLJADrphT1d0bpIPtKqAnZiVZJgrI1n0N65fF8bYJY80s2tNAWbW80gIU3j6AxJMigFcISOjjohVsreVJqiuiM5wAPwmoJ7gl78Hsu_KFS9DoasZAOBInTmuwL-tS3o6Fb.M1_-BDQep2PPb4kI75Crn3sLl3Hr85s89_KuFgRugX8&amp;dib_tag=se&amp;keywords=hot%2Bglue%2Bgun&amp;qid=1734631860&amp;sprefix=hot%2Bglue%2Bgun%2Caps%2C158&amp;sr=8-7&amp;th=1" TargetMode="External"/><Relationship Id="rId17" Type="http://schemas.openxmlformats.org/officeDocument/2006/relationships/hyperlink" Target="https://thangs.com/designer/Dudeman/3d-model/FanBlade.stl-38645" TargetMode="External"/><Relationship Id="rId2" Type="http://schemas.openxmlformats.org/officeDocument/2006/relationships/notesSlide" Target="../notesSlides/notesSlide22.xml"/><Relationship Id="rId16" Type="http://schemas.openxmlformats.org/officeDocument/2006/relationships/hyperlink" Target="https://www.thingiverse.com/thing:3506692" TargetMode="External"/><Relationship Id="rId1" Type="http://schemas.openxmlformats.org/officeDocument/2006/relationships/slideLayout" Target="../slideLayouts/slideLayout1.xml"/><Relationship Id="rId6" Type="http://schemas.openxmlformats.org/officeDocument/2006/relationships/hyperlink" Target="https://www.amazon.com/Sntieecr-Electric-Propeller-Experiment-Engineering/dp/B086WCVB12/ref=asc_df_B086WCVB12/?tag=hyprod-20&amp;linkCode=df0&amp;hvadid=693601911085&amp;hvpos=&amp;hvnetw=g&amp;hvrand=5184682701385918470&amp;hvpone=&amp;hvptwo=&amp;hvqmt=&amp;hvdev=c&amp;hvdvcmdl=&amp;hvlocint=&amp;hvlocphy=1026990&amp;hvtargid=pla-909305656203&amp;mcid=bb79b94f5c1939429339b2797dd54c1d&amp;gad_source=1&amp;th=1" TargetMode="External"/><Relationship Id="rId11" Type="http://schemas.openxmlformats.org/officeDocument/2006/relationships/hyperlink" Target="https://www.amazon.com/Neenah-80944-01-Astrobrights-Colored-Cardstock/dp/B01LX0UJBN/ref=sr_1_6?crid=1Z0634JTD73CS&amp;dib=eyJ2IjoiMSJ9.rHl9PyZ8eehKll28SnkeuN_2HJu7p8jhW6CShONMwfVH3yC7yAbqVA7pnJ9mf_4x9YhhoXZqIH9cpfdDT3vRBMz9bU8AmUYRbuJyIz98fTshJTEKY1HfJpJzaCDFTdDYrho5pAwjfmMmdV3gN0wBjGJF8WeVbjAL3SjuhSAtkkG94N_EdaTMu2s1RsRsrZTX5RbPjoV-qsyNyQrZnDdX61ByseHi6mTFd5O-B3ECYpjCHhD8-QGLBFAe4wR_dabw7xndmFibKR_OOIskLn5O5k4nQ_az1RA0mvnR2s-lmaKjlLj3c90g_99XCm3PHqwLo-EFVAFyvFcd4ZYQan428KxbjpcRta0oYMNKuYI_Fefnq1yP3FAYwDp9gazYUlbbu_vRxPkN9jHyR_AU8xg-dPj8cYbktrqEnOoTtk9JkPdxAT4YrEgBQ-tcWoagBhaL.iWZE2Hf0Y-GJrnVZhSxmtJSfUiOyDBlBLiKvNZsIcXA&amp;dib_tag=se&amp;keywords=ream+colored+card+stock+printable+variety&amp;qid=1734626787&amp;sprefix=ream+colored+card+stock+printable+variety%2Caps%2C166&amp;sr=8-6" TargetMode="External"/><Relationship Id="rId5" Type="http://schemas.openxmlformats.org/officeDocument/2006/relationships/image" Target="../media/image26.png"/><Relationship Id="rId15" Type="http://schemas.openxmlformats.org/officeDocument/2006/relationships/hyperlink" Target="https://www.thingiverse.com/thing:4942677#google_vignette" TargetMode="External"/><Relationship Id="rId10" Type="http://schemas.openxmlformats.org/officeDocument/2006/relationships/hyperlink" Target="https://www.amazon.com/BIOZOYG-Disposable-Coffee-Cups-Black/dp/B081D3QSG9/ref=sr_1_1?crid=1C6YLSTRVULZN&amp;dib=eyJ2IjoiMSJ9.FNCqKGc2gP1pRPSronXUSwVNbKuboAunzqAb_USIUBzQS5--M_F9n4juRpONsUyJ3tQPpKJwXsPyfFPqiWye3HWti1KH-NsI-nlzFX52_8ctPYvj6YlxHHD-Bkavkhm7WjcdebbQJo9jlQ_IS1Vc-OnwCjTuryvWS221BCRQndysC5l9oDfTTElIpjGK90NfTWg2DuHwbuA05FNmUyScXLqJBI0o_IGCdQMm9V28gK4ODg_1wHOCb2Z4Tp5ZYVMVzqalFqaLCgCIURuHgqgRVr6K1t-j3FMhst2JtTVx4M-bt8HizTdOH3ShVTR9v83yZOVvcmPXNTNmtJW3SnSXROyvo2inSQAIT68NX4N1LSOk5TzZnzCf9xkf-wu_pT72siwvvBYHQQgjtXnAKpyJQz5PKuMfG2bIV0RuQFuXAX32BXbPD482OuMhqC3tstfr.MgxOcKhYrK8RMB045RaS3RCxubv_YeW2k-6vx5oxY3o&amp;dib_tag=se&amp;keywords=4%2Boz%2Bpaper%2Bcups%2Bdisposable&amp;qid=1734632531&amp;sprefix=4%2Boz%2Bpaper%2Bcup%2Caps%2C160&amp;sr=8-1&amp;th=1" TargetMode="External"/><Relationship Id="rId4" Type="http://schemas.openxmlformats.org/officeDocument/2006/relationships/image" Target="../media/image25.png"/><Relationship Id="rId9" Type="http://schemas.openxmlformats.org/officeDocument/2006/relationships/hyperlink" Target="https://www.amazon.com/Amazon-Basics-Disposable-Plastic-Party/dp/B0D6SMHQKN/ref=sr_1_8?crid=1DYLXT6ZLYLOL&amp;dib=eyJ2IjoiMSJ9.o-xvanuxu-ZzR8HpNnvgK5x7ukfT5wArOXK_43e1Rlhslprbs4L3IDJ90Q08PloVwC1niE_TlHu_hA8Z5Y40zqrbfsZmU5vbgpMF-p7M03Ug4VUxx-he3xPUSzvIwjUDnh8A8J4QXvqx8_zP8MlEQ8u9Y48DHgA8eZPr6ZuT6TWfHQo1TOVuKNN2gTG4Dr83_XtXbpzpY3I5sz9NxXtXYbRXFhSML5_pUJwGKjYRxaMyNmqjqHlXAKUzqx_nn1HEHhReOc1TSPkdyQbnG9eTLP-sZ0sWqHsvneHESMhB5znk5DEMf9lX9iuWmxmF8zWUspgl6wVm8olv3pggVBUioE0U0Q1waK7v218QRSEFmLZQKhXXxJFjV20sIo_Z37wy_rJKNH7OWTOW_EHX-KJgaJ9ZfdheaGTpnoATqe1jlIn0zsKpYrhGma6tQSkkkAb5.ByVRr6V-dNVBu5oR3MXOnyc9-bH3Hk2K-9b0Ld0mYac&amp;dib_tag=se&amp;keywords=red%2Bsolo%2Bcup&amp;qid=1734626360&amp;sprefix=red%2Bsolo%2Bcup%2Caps%2C186&amp;sr=8-8&amp;th=1" TargetMode="External"/><Relationship Id="rId14" Type="http://schemas.openxmlformats.org/officeDocument/2006/relationships/hyperlink" Target="https://www.amazon.com/Diffused-Lighting-Electronics-Components-Emitting/dp/B01C3ZZT2I/ref=sr_1_3?crid=F4ASTTJ0DEJD&amp;dib=eyJ2IjoiMSJ9.qyf6gT3NEiZ7BN_IrMyA-3NFEKd5v8Lx-koKnp_f2TsG0C21XSVWTowEKm45jnD0J4_DHQIXB8onTOvzLrH0UZwItImeu7AqXtGctl6Y55o6B1CWcIT5whmWYE2EmJwRSFef0C3TQ5oo9bGwuVLVxou3OUl-Z_Th8v6P7GuuC8IPbA9wP1PstvOE46Upp7702g5sEyXhdPBg66HtfSGNSLV6D_i-bkfCaeo1igtBXgl5sgF6D-HdbzYMLOGuAel-4UYc6j5LjgA1A8naNNfr5xDSDSdT7gG03sVYnaGEWyU.ZBg2GSnc5bWsXcXXrxkGKz5x37Q5bFdDKaEunCPkrU0&amp;dib_tag=se&amp;keywords=led%2Blight%2Bbulbs%2Bhobby%2Bsmall&amp;qid=1720990719&amp;sprefix=led%2Blight%2Bbulbs%2Bhobby%2Bsmall%2Caps%2C206&amp;sr=8-3&amp;th=1"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https://www.mylocalutah.com/historical-business/lagoon-americas-largest-family-owned-amusement-park/"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
        <p:cNvGrpSpPr/>
        <p:nvPr/>
      </p:nvGrpSpPr>
      <p:grpSpPr>
        <a:xfrm>
          <a:off x="0" y="0"/>
          <a:ext cx="0" cy="0"/>
          <a:chOff x="0" y="0"/>
          <a:chExt cx="0" cy="0"/>
        </a:xfrm>
      </p:grpSpPr>
      <p:sp>
        <p:nvSpPr>
          <p:cNvPr id="16" name="Google Shape;16;p3"/>
          <p:cNvSpPr/>
          <p:nvPr/>
        </p:nvSpPr>
        <p:spPr>
          <a:xfrm>
            <a:off x="15420875" y="1860675"/>
            <a:ext cx="8576100" cy="6201900"/>
          </a:xfrm>
          <a:prstGeom prst="rect">
            <a:avLst/>
          </a:prstGeom>
          <a:solidFill>
            <a:srgbClr val="38761D"/>
          </a:solid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FFFFFF"/>
              </a:buClr>
              <a:buSzPts val="24000"/>
              <a:buFont typeface="Fugaz One"/>
              <a:buNone/>
            </a:pPr>
            <a:r>
              <a:rPr lang="en-US" sz="18900" b="0" i="0" u="none" strike="noStrike" cap="none">
                <a:solidFill>
                  <a:schemeClr val="dk1"/>
                </a:solidFill>
                <a:latin typeface="Fugaz One"/>
                <a:ea typeface="Fugaz One"/>
                <a:cs typeface="Fugaz One"/>
                <a:sym typeface="Fugaz One"/>
              </a:rPr>
              <a:t>Wind Energy</a:t>
            </a:r>
            <a:endParaRPr sz="18900" b="0" i="0" u="none" strike="noStrike" cap="none">
              <a:solidFill>
                <a:schemeClr val="dk1"/>
              </a:solidFill>
              <a:latin typeface="Calibri"/>
              <a:ea typeface="Calibri"/>
              <a:cs typeface="Calibri"/>
              <a:sym typeface="Calibri"/>
            </a:endParaRPr>
          </a:p>
        </p:txBody>
      </p:sp>
      <p:sp>
        <p:nvSpPr>
          <p:cNvPr id="17" name="Google Shape;17;p3"/>
          <p:cNvSpPr txBox="1"/>
          <p:nvPr/>
        </p:nvSpPr>
        <p:spPr>
          <a:xfrm>
            <a:off x="23484750" y="11315200"/>
            <a:ext cx="920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18" name="Google Shape;18;p3"/>
          <p:cNvSpPr txBox="1"/>
          <p:nvPr/>
        </p:nvSpPr>
        <p:spPr>
          <a:xfrm>
            <a:off x="15420875" y="8232700"/>
            <a:ext cx="8576100" cy="3482700"/>
          </a:xfrm>
          <a:prstGeom prst="rect">
            <a:avLst/>
          </a:prstGeom>
          <a:solidFill>
            <a:srgbClr val="4A86E8"/>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6600" dirty="0">
                <a:latin typeface="Fugaz One"/>
                <a:ea typeface="Fugaz One"/>
                <a:cs typeface="Fugaz One"/>
                <a:sym typeface="Fugaz One"/>
              </a:rPr>
              <a:t>Harnessing the Power of the Wind</a:t>
            </a:r>
            <a:endParaRPr sz="6600" dirty="0">
              <a:latin typeface="Fugaz One"/>
              <a:ea typeface="Fugaz One"/>
              <a:cs typeface="Fugaz One"/>
              <a:sym typeface="Fugaz One"/>
            </a:endParaRPr>
          </a:p>
          <a:p>
            <a:pPr marL="0" lvl="0" indent="0" algn="ctr" rtl="0">
              <a:spcBef>
                <a:spcPts val="0"/>
              </a:spcBef>
              <a:spcAft>
                <a:spcPts val="0"/>
              </a:spcAft>
              <a:buNone/>
            </a:pPr>
            <a:r>
              <a:rPr lang="en-US" sz="6600" dirty="0">
                <a:latin typeface="Fugaz One"/>
                <a:ea typeface="Fugaz One"/>
                <a:cs typeface="Fugaz One"/>
                <a:sym typeface="Fugaz One"/>
              </a:rPr>
              <a:t>8.4.3</a:t>
            </a:r>
            <a:endParaRPr sz="6600" dirty="0">
              <a:latin typeface="Fugaz One"/>
              <a:ea typeface="Fugaz One"/>
              <a:cs typeface="Fugaz One"/>
              <a:sym typeface="Fugaz One"/>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2"/>
          <p:cNvSpPr txBox="1"/>
          <p:nvPr/>
        </p:nvSpPr>
        <p:spPr>
          <a:xfrm>
            <a:off x="1121125" y="310100"/>
            <a:ext cx="23019300" cy="13239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9200" b="1" dirty="0">
                <a:latin typeface="Poppins"/>
                <a:ea typeface="Poppins"/>
                <a:cs typeface="Poppins"/>
                <a:sym typeface="Poppins"/>
              </a:rPr>
              <a:t>Procedure: </a:t>
            </a:r>
            <a:endParaRPr sz="9200" b="1" dirty="0">
              <a:latin typeface="Poppins"/>
              <a:ea typeface="Poppins"/>
              <a:cs typeface="Poppins"/>
              <a:sym typeface="Poppins"/>
            </a:endParaRPr>
          </a:p>
          <a:p>
            <a:pPr marL="1143000" lvl="0" indent="-1143000" algn="l" rtl="0">
              <a:spcBef>
                <a:spcPts val="0"/>
              </a:spcBef>
              <a:spcAft>
                <a:spcPts val="0"/>
              </a:spcAft>
              <a:buSzPts val="5900"/>
              <a:buFont typeface="+mj-lt"/>
              <a:buAutoNum type="arabicPeriod"/>
            </a:pPr>
            <a:r>
              <a:rPr lang="en-US" sz="4800" dirty="0">
                <a:latin typeface="Poppins"/>
                <a:ea typeface="Poppins"/>
                <a:cs typeface="Poppins"/>
                <a:sym typeface="Poppins"/>
              </a:rPr>
              <a:t>Create your first fan blade following the directions on the </a:t>
            </a:r>
            <a:r>
              <a:rPr lang="en-US" sz="4800" u="sng" dirty="0">
                <a:solidFill>
                  <a:schemeClr val="hlink"/>
                </a:solidFill>
                <a:latin typeface="Poppins"/>
                <a:ea typeface="Poppins"/>
                <a:cs typeface="Poppins"/>
                <a:sym typeface="Poppins"/>
                <a:hlinkClick r:id="rId3"/>
              </a:rPr>
              <a:t>template</a:t>
            </a:r>
            <a:r>
              <a:rPr lang="en-US" sz="4800" dirty="0">
                <a:latin typeface="Poppins"/>
                <a:ea typeface="Poppins"/>
                <a:cs typeface="Poppins"/>
                <a:sym typeface="Poppins"/>
              </a:rPr>
              <a:t>. (Reinforce the blades with craft sticks, if needed.)</a:t>
            </a:r>
          </a:p>
          <a:p>
            <a:pPr marL="914400" lvl="0" indent="-914400" algn="l" rtl="0">
              <a:spcBef>
                <a:spcPts val="0"/>
              </a:spcBef>
              <a:spcAft>
                <a:spcPts val="0"/>
              </a:spcAft>
              <a:buSzPts val="5900"/>
              <a:buFont typeface="+mj-lt"/>
              <a:buAutoNum type="arabicPeriod"/>
            </a:pPr>
            <a:endParaRPr sz="4800" dirty="0">
              <a:latin typeface="Poppins"/>
              <a:ea typeface="Poppins"/>
              <a:cs typeface="Poppins"/>
              <a:sym typeface="Poppins"/>
            </a:endParaRPr>
          </a:p>
          <a:p>
            <a:pPr marL="1143000" lvl="0" indent="-1143000" algn="l" rtl="0">
              <a:spcBef>
                <a:spcPts val="0"/>
              </a:spcBef>
              <a:spcAft>
                <a:spcPts val="0"/>
              </a:spcAft>
              <a:buSzPts val="5900"/>
              <a:buFont typeface="+mj-lt"/>
              <a:buAutoNum type="arabicPeriod"/>
            </a:pPr>
            <a:r>
              <a:rPr lang="en-US" sz="4800" dirty="0">
                <a:latin typeface="Poppins"/>
                <a:ea typeface="Poppins"/>
                <a:cs typeface="Poppins"/>
                <a:sym typeface="Poppins"/>
              </a:rPr>
              <a:t>Drill a hole in your fan blade that fits the shaft of your motor. </a:t>
            </a:r>
          </a:p>
          <a:p>
            <a:pPr marL="1143000" lvl="0" indent="-1143000" algn="l" rtl="0">
              <a:spcBef>
                <a:spcPts val="0"/>
              </a:spcBef>
              <a:spcAft>
                <a:spcPts val="0"/>
              </a:spcAft>
              <a:buSzPts val="5900"/>
              <a:buFont typeface="+mj-lt"/>
              <a:buAutoNum type="arabicPeriod"/>
            </a:pPr>
            <a:endParaRPr sz="4800" dirty="0">
              <a:latin typeface="Poppins"/>
              <a:ea typeface="Poppins"/>
              <a:cs typeface="Poppins"/>
              <a:sym typeface="Poppins"/>
            </a:endParaRPr>
          </a:p>
          <a:p>
            <a:pPr marL="1143000" lvl="0" indent="-1143000" algn="l" rtl="0">
              <a:spcBef>
                <a:spcPts val="0"/>
              </a:spcBef>
              <a:spcAft>
                <a:spcPts val="0"/>
              </a:spcAft>
              <a:buSzPts val="5900"/>
              <a:buFont typeface="+mj-lt"/>
              <a:buAutoNum type="arabicPeriod"/>
            </a:pPr>
            <a:r>
              <a:rPr lang="en-US" sz="4800" dirty="0">
                <a:latin typeface="Poppins"/>
                <a:ea typeface="Poppins"/>
                <a:cs typeface="Poppins"/>
                <a:sym typeface="Poppins"/>
              </a:rPr>
              <a:t>Attach the motor to the blade.</a:t>
            </a:r>
          </a:p>
          <a:p>
            <a:pPr marL="914400" lvl="0" indent="-914400" algn="l" rtl="0">
              <a:spcBef>
                <a:spcPts val="0"/>
              </a:spcBef>
              <a:spcAft>
                <a:spcPts val="0"/>
              </a:spcAft>
              <a:buSzPts val="5900"/>
              <a:buFont typeface="+mj-lt"/>
              <a:buAutoNum type="arabicPeriod"/>
            </a:pPr>
            <a:endParaRPr sz="4800" dirty="0">
              <a:latin typeface="Poppins"/>
              <a:ea typeface="Poppins"/>
              <a:cs typeface="Poppins"/>
              <a:sym typeface="Poppins"/>
            </a:endParaRPr>
          </a:p>
          <a:p>
            <a:pPr marL="1143000" lvl="0" indent="-1143000" algn="l" rtl="0">
              <a:spcBef>
                <a:spcPts val="0"/>
              </a:spcBef>
              <a:spcAft>
                <a:spcPts val="0"/>
              </a:spcAft>
              <a:buSzPts val="5900"/>
              <a:buFont typeface="+mj-lt"/>
              <a:buAutoNum type="arabicPeriod"/>
            </a:pPr>
            <a:r>
              <a:rPr lang="en-US" sz="4800" dirty="0">
                <a:latin typeface="Poppins"/>
                <a:ea typeface="Poppins"/>
                <a:cs typeface="Poppins"/>
                <a:sym typeface="Poppins"/>
              </a:rPr>
              <a:t>Attach the motor to the plastic cup.</a:t>
            </a:r>
          </a:p>
          <a:p>
            <a:pPr marL="914400" lvl="0" indent="-914400" algn="l" rtl="0">
              <a:spcBef>
                <a:spcPts val="0"/>
              </a:spcBef>
              <a:spcAft>
                <a:spcPts val="0"/>
              </a:spcAft>
              <a:buSzPts val="5900"/>
              <a:buFont typeface="+mj-lt"/>
              <a:buAutoNum type="arabicPeriod"/>
            </a:pPr>
            <a:endParaRPr sz="4800" dirty="0">
              <a:latin typeface="Poppins"/>
              <a:ea typeface="Poppins"/>
              <a:cs typeface="Poppins"/>
              <a:sym typeface="Poppins"/>
            </a:endParaRPr>
          </a:p>
          <a:p>
            <a:pPr marL="1143000" lvl="0" indent="-1143000" algn="l" rtl="0">
              <a:spcBef>
                <a:spcPts val="0"/>
              </a:spcBef>
              <a:spcAft>
                <a:spcPts val="0"/>
              </a:spcAft>
              <a:buSzPts val="5900"/>
              <a:buFont typeface="+mj-lt"/>
              <a:buAutoNum type="arabicPeriod"/>
            </a:pPr>
            <a:r>
              <a:rPr lang="en-US" sz="4800" dirty="0">
                <a:latin typeface="Poppins"/>
                <a:ea typeface="Poppins"/>
                <a:cs typeface="Poppins"/>
                <a:sym typeface="Poppins"/>
              </a:rPr>
              <a:t>Attach the light bulb to the motor wires. (The motor is working in reverse, so make sure your wires are connected in reverse – red to black rather than red to red)</a:t>
            </a:r>
          </a:p>
          <a:p>
            <a:pPr marL="914400" lvl="0" indent="-914400" algn="l" rtl="0">
              <a:spcBef>
                <a:spcPts val="0"/>
              </a:spcBef>
              <a:spcAft>
                <a:spcPts val="0"/>
              </a:spcAft>
              <a:buSzPts val="5900"/>
              <a:buFont typeface="+mj-lt"/>
              <a:buAutoNum type="arabicPeriod"/>
            </a:pPr>
            <a:endParaRPr sz="4800" dirty="0">
              <a:latin typeface="Poppins"/>
              <a:ea typeface="Poppins"/>
              <a:cs typeface="Poppins"/>
              <a:sym typeface="Poppins"/>
            </a:endParaRPr>
          </a:p>
          <a:p>
            <a:pPr marL="1143000" lvl="0" indent="-1143000" algn="l" rtl="0">
              <a:spcBef>
                <a:spcPts val="0"/>
              </a:spcBef>
              <a:spcAft>
                <a:spcPts val="0"/>
              </a:spcAft>
              <a:buSzPts val="5900"/>
              <a:buFont typeface="+mj-lt"/>
              <a:buAutoNum type="arabicPeriod"/>
            </a:pPr>
            <a:r>
              <a:rPr lang="en-US" sz="4800" dirty="0">
                <a:latin typeface="Poppins"/>
                <a:ea typeface="Poppins"/>
                <a:cs typeface="Poppins"/>
                <a:sym typeface="Poppins"/>
              </a:rPr>
              <a:t>Place your turbine in front of the fan to see if the bulb lights up. If it doesn’t light up, check to make sure your wires are correct. Try a different fan blade design.</a:t>
            </a:r>
            <a:endParaRPr sz="4800" dirty="0">
              <a:latin typeface="Poppins"/>
              <a:ea typeface="Poppins"/>
              <a:cs typeface="Poppins"/>
              <a:sym typeface="Poppi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pic>
        <p:nvPicPr>
          <p:cNvPr id="118" name="Google Shape;118;p13" descr=" "/>
          <p:cNvPicPr preferRelativeResize="0"/>
          <p:nvPr/>
        </p:nvPicPr>
        <p:blipFill rotWithShape="1">
          <a:blip r:embed="rId3">
            <a:alphaModFix/>
          </a:blip>
          <a:srcRect/>
          <a:stretch/>
        </p:blipFill>
        <p:spPr>
          <a:xfrm>
            <a:off x="0" y="0"/>
            <a:ext cx="24387048" cy="13716000"/>
          </a:xfrm>
          <a:prstGeom prst="rect">
            <a:avLst/>
          </a:prstGeom>
          <a:noFill/>
          <a:ln>
            <a:noFill/>
          </a:ln>
        </p:spPr>
      </p:pic>
      <p:pic>
        <p:nvPicPr>
          <p:cNvPr id="119" name="Google Shape;119;p13" descr=" "/>
          <p:cNvPicPr preferRelativeResize="0"/>
          <p:nvPr/>
        </p:nvPicPr>
        <p:blipFill rotWithShape="1">
          <a:blip r:embed="rId4">
            <a:alphaModFix/>
          </a:blip>
          <a:srcRect/>
          <a:stretch/>
        </p:blipFill>
        <p:spPr>
          <a:xfrm>
            <a:off x="6104604" y="15696344"/>
            <a:ext cx="2682" cy="670"/>
          </a:xfrm>
          <a:prstGeom prst="rect">
            <a:avLst/>
          </a:prstGeom>
          <a:noFill/>
          <a:ln>
            <a:noFill/>
          </a:ln>
        </p:spPr>
      </p:pic>
      <p:pic>
        <p:nvPicPr>
          <p:cNvPr id="120" name="Google Shape;120;p13" descr=" "/>
          <p:cNvPicPr preferRelativeResize="0"/>
          <p:nvPr/>
        </p:nvPicPr>
        <p:blipFill rotWithShape="1">
          <a:blip r:embed="rId5">
            <a:alphaModFix/>
          </a:blip>
          <a:srcRect/>
          <a:stretch/>
        </p:blipFill>
        <p:spPr>
          <a:xfrm>
            <a:off x="0" y="0"/>
            <a:ext cx="24387048" cy="9965407"/>
          </a:xfrm>
          <a:prstGeom prst="rect">
            <a:avLst/>
          </a:prstGeom>
          <a:noFill/>
          <a:ln>
            <a:noFill/>
          </a:ln>
        </p:spPr>
      </p:pic>
      <p:sp>
        <p:nvSpPr>
          <p:cNvPr id="121" name="Google Shape;121;p13"/>
          <p:cNvSpPr txBox="1"/>
          <p:nvPr/>
        </p:nvSpPr>
        <p:spPr>
          <a:xfrm>
            <a:off x="492000" y="2532750"/>
            <a:ext cx="14130900" cy="10704600"/>
          </a:xfrm>
          <a:prstGeom prst="rect">
            <a:avLst/>
          </a:prstGeom>
          <a:noFill/>
          <a:ln>
            <a:noFill/>
          </a:ln>
        </p:spPr>
        <p:txBody>
          <a:bodyPr spcFirstLastPara="1" wrap="square" lIns="91425" tIns="91425" rIns="91425" bIns="91425" anchor="t" anchorCtr="0">
            <a:noAutofit/>
          </a:bodyPr>
          <a:lstStyle/>
          <a:p>
            <a:pPr marL="457200" lvl="0" indent="-596900" algn="l" rtl="0">
              <a:lnSpc>
                <a:spcPct val="115000"/>
              </a:lnSpc>
              <a:spcBef>
                <a:spcPts val="0"/>
              </a:spcBef>
              <a:spcAft>
                <a:spcPts val="0"/>
              </a:spcAft>
              <a:buSzPts val="5800"/>
              <a:buFont typeface="Poppins Medium"/>
              <a:buChar char="●"/>
            </a:pPr>
            <a:r>
              <a:rPr lang="en-US" sz="5800">
                <a:latin typeface="Poppins Medium"/>
                <a:ea typeface="Poppins Medium"/>
                <a:cs typeface="Poppins Medium"/>
                <a:sym typeface="Poppins Medium"/>
              </a:rPr>
              <a:t>Paper cup blades</a:t>
            </a:r>
            <a:endParaRPr sz="5800">
              <a:latin typeface="Poppins Medium"/>
              <a:ea typeface="Poppins Medium"/>
              <a:cs typeface="Poppins Medium"/>
              <a:sym typeface="Poppins Medium"/>
            </a:endParaRPr>
          </a:p>
          <a:p>
            <a:pPr marL="457200" lvl="0" indent="-596900" algn="l" rtl="0">
              <a:lnSpc>
                <a:spcPct val="115000"/>
              </a:lnSpc>
              <a:spcBef>
                <a:spcPts val="0"/>
              </a:spcBef>
              <a:spcAft>
                <a:spcPts val="0"/>
              </a:spcAft>
              <a:buSzPts val="5800"/>
              <a:buFont typeface="Poppins Medium"/>
              <a:buChar char="●"/>
            </a:pPr>
            <a:r>
              <a:rPr lang="en-US" sz="5800">
                <a:latin typeface="Poppins Medium"/>
                <a:ea typeface="Poppins Medium"/>
                <a:cs typeface="Poppins Medium"/>
                <a:sym typeface="Poppins Medium"/>
              </a:rPr>
              <a:t>Pinwheel blades</a:t>
            </a:r>
            <a:endParaRPr sz="5800">
              <a:latin typeface="Poppins Medium"/>
              <a:ea typeface="Poppins Medium"/>
              <a:cs typeface="Poppins Medium"/>
              <a:sym typeface="Poppins Medium"/>
            </a:endParaRPr>
          </a:p>
          <a:p>
            <a:pPr marL="457200" lvl="0" indent="-596900" algn="l" rtl="0">
              <a:lnSpc>
                <a:spcPct val="115000"/>
              </a:lnSpc>
              <a:spcBef>
                <a:spcPts val="0"/>
              </a:spcBef>
              <a:spcAft>
                <a:spcPts val="0"/>
              </a:spcAft>
              <a:buSzPts val="5800"/>
              <a:buFont typeface="Poppins Medium"/>
              <a:buChar char="●"/>
            </a:pPr>
            <a:r>
              <a:rPr lang="en-US" sz="5800">
                <a:latin typeface="Poppins Medium"/>
                <a:ea typeface="Poppins Medium"/>
                <a:cs typeface="Poppins Medium"/>
                <a:sym typeface="Poppins Medium"/>
              </a:rPr>
              <a:t>“8” Blades</a:t>
            </a:r>
            <a:endParaRPr sz="5800">
              <a:latin typeface="Poppins Medium"/>
              <a:ea typeface="Poppins Medium"/>
              <a:cs typeface="Poppins Medium"/>
              <a:sym typeface="Poppins Medium"/>
            </a:endParaRPr>
          </a:p>
          <a:p>
            <a:pPr marL="457200" lvl="0" indent="-596900" algn="l" rtl="0">
              <a:lnSpc>
                <a:spcPct val="115000"/>
              </a:lnSpc>
              <a:spcBef>
                <a:spcPts val="0"/>
              </a:spcBef>
              <a:spcAft>
                <a:spcPts val="0"/>
              </a:spcAft>
              <a:buSzPts val="5800"/>
              <a:buFont typeface="Poppins Medium"/>
              <a:buChar char="●"/>
            </a:pPr>
            <a:r>
              <a:rPr lang="en-US" sz="5800">
                <a:latin typeface="Poppins Medium"/>
                <a:ea typeface="Poppins Medium"/>
                <a:cs typeface="Poppins Medium"/>
                <a:sym typeface="Poppins Medium"/>
              </a:rPr>
              <a:t>“3” Blades</a:t>
            </a:r>
            <a:endParaRPr sz="5800">
              <a:latin typeface="Poppins Medium"/>
              <a:ea typeface="Poppins Medium"/>
              <a:cs typeface="Poppins Medium"/>
              <a:sym typeface="Poppins Medium"/>
            </a:endParaRPr>
          </a:p>
          <a:p>
            <a:pPr marL="457200" lvl="0" indent="-596900" algn="l" rtl="0">
              <a:lnSpc>
                <a:spcPct val="115000"/>
              </a:lnSpc>
              <a:spcBef>
                <a:spcPts val="0"/>
              </a:spcBef>
              <a:spcAft>
                <a:spcPts val="0"/>
              </a:spcAft>
              <a:buSzPts val="5800"/>
              <a:buFont typeface="Poppins Medium"/>
              <a:buChar char="●"/>
            </a:pPr>
            <a:r>
              <a:rPr lang="en-US" sz="5800">
                <a:latin typeface="Poppins Medium"/>
                <a:ea typeface="Poppins Medium"/>
                <a:cs typeface="Poppins Medium"/>
                <a:sym typeface="Poppins Medium"/>
              </a:rPr>
              <a:t>Bent Triangle Blades</a:t>
            </a:r>
            <a:endParaRPr sz="5800">
              <a:latin typeface="Poppins Medium"/>
              <a:ea typeface="Poppins Medium"/>
              <a:cs typeface="Poppins Medium"/>
              <a:sym typeface="Poppins Medium"/>
            </a:endParaRPr>
          </a:p>
          <a:p>
            <a:pPr marL="457200" lvl="0" indent="-596900" algn="l" rtl="0">
              <a:lnSpc>
                <a:spcPct val="115000"/>
              </a:lnSpc>
              <a:spcBef>
                <a:spcPts val="0"/>
              </a:spcBef>
              <a:spcAft>
                <a:spcPts val="0"/>
              </a:spcAft>
              <a:buSzPts val="5800"/>
              <a:buFont typeface="Poppins Medium"/>
              <a:buChar char="●"/>
            </a:pPr>
            <a:r>
              <a:rPr lang="en-US" sz="5800">
                <a:latin typeface="Poppins Medium"/>
                <a:ea typeface="Poppins Medium"/>
                <a:cs typeface="Poppins Medium"/>
                <a:sym typeface="Poppins Medium"/>
              </a:rPr>
              <a:t>Bent Rectangle Blades</a:t>
            </a:r>
            <a:endParaRPr sz="5800">
              <a:latin typeface="Poppins Medium"/>
              <a:ea typeface="Poppins Medium"/>
              <a:cs typeface="Poppins Medium"/>
              <a:sym typeface="Poppins Medium"/>
            </a:endParaRPr>
          </a:p>
          <a:p>
            <a:pPr marL="457200" lvl="0" indent="-596900" algn="l" rtl="0">
              <a:lnSpc>
                <a:spcPct val="115000"/>
              </a:lnSpc>
              <a:spcBef>
                <a:spcPts val="0"/>
              </a:spcBef>
              <a:spcAft>
                <a:spcPts val="0"/>
              </a:spcAft>
              <a:buSzPts val="5800"/>
              <a:buFont typeface="Poppins Medium"/>
              <a:buChar char="●"/>
            </a:pPr>
            <a:r>
              <a:rPr lang="en-US" sz="5800">
                <a:latin typeface="Poppins Medium"/>
                <a:ea typeface="Poppins Medium"/>
                <a:cs typeface="Poppins Medium"/>
                <a:sym typeface="Poppins Medium"/>
              </a:rPr>
              <a:t>3D “2” Blade</a:t>
            </a:r>
            <a:endParaRPr sz="5800">
              <a:latin typeface="Poppins Medium"/>
              <a:ea typeface="Poppins Medium"/>
              <a:cs typeface="Poppins Medium"/>
              <a:sym typeface="Poppins Medium"/>
            </a:endParaRPr>
          </a:p>
          <a:p>
            <a:pPr marL="457200" lvl="0" indent="-596900" algn="l" rtl="0">
              <a:lnSpc>
                <a:spcPct val="115000"/>
              </a:lnSpc>
              <a:spcBef>
                <a:spcPts val="0"/>
              </a:spcBef>
              <a:spcAft>
                <a:spcPts val="0"/>
              </a:spcAft>
              <a:buSzPts val="5800"/>
              <a:buFont typeface="Poppins Medium"/>
              <a:buChar char="●"/>
            </a:pPr>
            <a:r>
              <a:rPr lang="en-US" sz="5800">
                <a:latin typeface="Poppins Medium"/>
                <a:ea typeface="Poppins Medium"/>
                <a:cs typeface="Poppins Medium"/>
                <a:sym typeface="Poppins Medium"/>
              </a:rPr>
              <a:t>3D “5” Blade</a:t>
            </a:r>
            <a:endParaRPr sz="5800">
              <a:latin typeface="Poppins Medium"/>
              <a:ea typeface="Poppins Medium"/>
              <a:cs typeface="Poppins Medium"/>
              <a:sym typeface="Poppins Medium"/>
            </a:endParaRPr>
          </a:p>
          <a:p>
            <a:pPr marL="457200" lvl="0" indent="-596900" algn="l" rtl="0">
              <a:lnSpc>
                <a:spcPct val="115000"/>
              </a:lnSpc>
              <a:spcBef>
                <a:spcPts val="0"/>
              </a:spcBef>
              <a:spcAft>
                <a:spcPts val="0"/>
              </a:spcAft>
              <a:buSzPts val="5800"/>
              <a:buFont typeface="Poppins Medium"/>
              <a:buChar char="●"/>
            </a:pPr>
            <a:r>
              <a:rPr lang="en-US" sz="5800">
                <a:latin typeface="Poppins Medium"/>
                <a:ea typeface="Poppins Medium"/>
                <a:cs typeface="Poppins Medium"/>
                <a:sym typeface="Poppins Medium"/>
              </a:rPr>
              <a:t>Red or Yellow Plastic Blade</a:t>
            </a:r>
            <a:endParaRPr sz="5800">
              <a:latin typeface="Poppins Medium"/>
              <a:ea typeface="Poppins Medium"/>
              <a:cs typeface="Poppins Medium"/>
              <a:sym typeface="Poppins Medium"/>
            </a:endParaRPr>
          </a:p>
          <a:p>
            <a:pPr marL="457200" lvl="0" indent="-596900" algn="l" rtl="0">
              <a:lnSpc>
                <a:spcPct val="115000"/>
              </a:lnSpc>
              <a:spcBef>
                <a:spcPts val="0"/>
              </a:spcBef>
              <a:spcAft>
                <a:spcPts val="0"/>
              </a:spcAft>
              <a:buSzPts val="5800"/>
              <a:buFont typeface="Poppins Medium"/>
              <a:buChar char="●"/>
            </a:pPr>
            <a:r>
              <a:rPr lang="en-US" sz="5800">
                <a:latin typeface="Poppins Medium"/>
                <a:ea typeface="Poppins Medium"/>
                <a:cs typeface="Poppins Medium"/>
                <a:sym typeface="Poppins Medium"/>
              </a:rPr>
              <a:t>Blue Plastic Blade</a:t>
            </a:r>
            <a:endParaRPr sz="5800">
              <a:latin typeface="Poppins Medium"/>
              <a:ea typeface="Poppins Medium"/>
              <a:cs typeface="Poppins Medium"/>
              <a:sym typeface="Poppins Medium"/>
            </a:endParaRPr>
          </a:p>
          <a:p>
            <a:pPr marL="0" lvl="0" indent="0" algn="l" rtl="0">
              <a:spcBef>
                <a:spcPts val="0"/>
              </a:spcBef>
              <a:spcAft>
                <a:spcPts val="0"/>
              </a:spcAft>
              <a:buNone/>
            </a:pPr>
            <a:endParaRPr/>
          </a:p>
        </p:txBody>
      </p:sp>
      <p:sp>
        <p:nvSpPr>
          <p:cNvPr id="122" name="Google Shape;122;p13"/>
          <p:cNvSpPr txBox="1"/>
          <p:nvPr/>
        </p:nvSpPr>
        <p:spPr>
          <a:xfrm>
            <a:off x="492000" y="450875"/>
            <a:ext cx="23552700" cy="2187000"/>
          </a:xfrm>
          <a:prstGeom prst="rect">
            <a:avLst/>
          </a:prstGeom>
          <a:solidFill>
            <a:schemeClr val="lt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6600">
                <a:latin typeface="Poppins SemiBold"/>
                <a:ea typeface="Poppins SemiBold"/>
                <a:cs typeface="Poppins SemiBold"/>
                <a:sym typeface="Poppins SemiBold"/>
              </a:rPr>
              <a:t>Possible Windmill Designs</a:t>
            </a:r>
            <a:endParaRPr sz="6600">
              <a:latin typeface="Poppins SemiBold"/>
              <a:ea typeface="Poppins SemiBold"/>
              <a:cs typeface="Poppins SemiBold"/>
              <a:sym typeface="Poppins SemiBold"/>
            </a:endParaRPr>
          </a:p>
          <a:p>
            <a:pPr marL="0" lvl="0" indent="0" algn="ctr" rtl="0">
              <a:spcBef>
                <a:spcPts val="0"/>
              </a:spcBef>
              <a:spcAft>
                <a:spcPts val="0"/>
              </a:spcAft>
              <a:buNone/>
            </a:pPr>
            <a:r>
              <a:rPr lang="en-US" sz="6600">
                <a:latin typeface="Poppins SemiBold"/>
                <a:ea typeface="Poppins SemiBold"/>
                <a:cs typeface="Poppins SemiBold"/>
                <a:sym typeface="Poppins SemiBold"/>
              </a:rPr>
              <a:t>(You can also invent your own)</a:t>
            </a:r>
            <a:endParaRPr sz="6600">
              <a:latin typeface="Poppins SemiBold"/>
              <a:ea typeface="Poppins SemiBold"/>
              <a:cs typeface="Poppins SemiBold"/>
              <a:sym typeface="Poppins SemiBold"/>
            </a:endParaRPr>
          </a:p>
        </p:txBody>
      </p:sp>
      <p:pic>
        <p:nvPicPr>
          <p:cNvPr id="123" name="Google Shape;123;p13"/>
          <p:cNvPicPr preferRelativeResize="0"/>
          <p:nvPr/>
        </p:nvPicPr>
        <p:blipFill>
          <a:blip r:embed="rId6">
            <a:alphaModFix/>
          </a:blip>
          <a:stretch>
            <a:fillRect/>
          </a:stretch>
        </p:blipFill>
        <p:spPr>
          <a:xfrm rot="5400000">
            <a:off x="12465512" y="2282987"/>
            <a:ext cx="10516850" cy="1183147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14"/>
          <p:cNvPicPr preferRelativeResize="0"/>
          <p:nvPr/>
        </p:nvPicPr>
        <p:blipFill>
          <a:blip r:embed="rId3">
            <a:alphaModFix/>
          </a:blip>
          <a:stretch>
            <a:fillRect/>
          </a:stretch>
        </p:blipFill>
        <p:spPr>
          <a:xfrm>
            <a:off x="4422250" y="3277275"/>
            <a:ext cx="14438199" cy="9460726"/>
          </a:xfrm>
          <a:prstGeom prst="rect">
            <a:avLst/>
          </a:prstGeom>
          <a:noFill/>
          <a:ln>
            <a:noFill/>
          </a:ln>
        </p:spPr>
      </p:pic>
      <p:sp>
        <p:nvSpPr>
          <p:cNvPr id="130" name="Google Shape;130;p14"/>
          <p:cNvSpPr txBox="1"/>
          <p:nvPr/>
        </p:nvSpPr>
        <p:spPr>
          <a:xfrm>
            <a:off x="310100" y="333950"/>
            <a:ext cx="23663100" cy="2504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5700" dirty="0">
                <a:latin typeface="Poppins"/>
                <a:ea typeface="Poppins"/>
                <a:cs typeface="Poppins"/>
                <a:sym typeface="Poppins"/>
              </a:rPr>
              <a:t>If your light doesn’t turn on, optimize your design so that you can get the most voltage on your voltmeter. Which group can win?</a:t>
            </a:r>
            <a:endParaRPr sz="5700" dirty="0">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5"/>
          <p:cNvSpPr txBox="1"/>
          <p:nvPr/>
        </p:nvSpPr>
        <p:spPr>
          <a:xfrm>
            <a:off x="690275" y="3484275"/>
            <a:ext cx="23534886" cy="535528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00" b="1" dirty="0">
                <a:solidFill>
                  <a:schemeClr val="dk1"/>
                </a:solidFill>
                <a:latin typeface="Poppins"/>
                <a:ea typeface="Poppins"/>
                <a:cs typeface="Poppins"/>
                <a:sym typeface="Poppins"/>
              </a:rPr>
              <a:t>Analysis</a:t>
            </a:r>
            <a:r>
              <a:rPr lang="en-US" sz="3200" dirty="0">
                <a:solidFill>
                  <a:schemeClr val="dk1"/>
                </a:solidFill>
                <a:latin typeface="Poppins"/>
                <a:ea typeface="Poppins"/>
                <a:cs typeface="Poppins"/>
                <a:sym typeface="Poppins"/>
              </a:rPr>
              <a:t>: Answer the following questions.</a:t>
            </a:r>
            <a:endParaRPr sz="3200" dirty="0">
              <a:solidFill>
                <a:schemeClr val="dk1"/>
              </a:solidFill>
              <a:latin typeface="Poppins"/>
              <a:ea typeface="Poppins"/>
              <a:cs typeface="Poppins"/>
              <a:sym typeface="Poppins"/>
            </a:endParaRPr>
          </a:p>
          <a:p>
            <a:pPr marL="0" lvl="0" indent="0" algn="l" rtl="0">
              <a:spcBef>
                <a:spcPts val="0"/>
              </a:spcBef>
              <a:spcAft>
                <a:spcPts val="0"/>
              </a:spcAft>
              <a:buNone/>
            </a:pPr>
            <a:endParaRPr sz="3200" dirty="0">
              <a:solidFill>
                <a:schemeClr val="dk1"/>
              </a:solidFill>
              <a:latin typeface="Poppins"/>
              <a:ea typeface="Poppins"/>
              <a:cs typeface="Poppins"/>
              <a:sym typeface="Poppins"/>
            </a:endParaRPr>
          </a:p>
          <a:p>
            <a:pPr marL="457200" lvl="0" indent="-431800" algn="l" rtl="0">
              <a:spcBef>
                <a:spcPts val="0"/>
              </a:spcBef>
              <a:spcAft>
                <a:spcPts val="0"/>
              </a:spcAft>
              <a:buClr>
                <a:schemeClr val="dk1"/>
              </a:buClr>
              <a:buSzPts val="3200"/>
              <a:buFont typeface="Poppins"/>
              <a:buAutoNum type="arabicPeriod"/>
            </a:pPr>
            <a:r>
              <a:rPr lang="en-US" sz="3200" dirty="0">
                <a:solidFill>
                  <a:schemeClr val="dk1"/>
                </a:solidFill>
                <a:latin typeface="Poppins"/>
                <a:ea typeface="Poppins"/>
                <a:cs typeface="Poppins"/>
                <a:sym typeface="Poppins"/>
              </a:rPr>
              <a:t>How well did your windmill function? </a:t>
            </a:r>
          </a:p>
          <a:p>
            <a:pPr marL="457200" lvl="0" indent="-431800" algn="l" rtl="0">
              <a:spcBef>
                <a:spcPts val="0"/>
              </a:spcBef>
              <a:spcAft>
                <a:spcPts val="0"/>
              </a:spcAft>
              <a:buClr>
                <a:schemeClr val="dk1"/>
              </a:buClr>
              <a:buSzPts val="3200"/>
              <a:buFont typeface="Poppins"/>
              <a:buAutoNum type="arabicPeriod"/>
            </a:pPr>
            <a:endParaRPr lang="en-US" sz="3200" dirty="0">
              <a:solidFill>
                <a:schemeClr val="dk1"/>
              </a:solidFill>
              <a:latin typeface="Poppins"/>
              <a:ea typeface="Poppins"/>
              <a:cs typeface="Poppins"/>
              <a:sym typeface="Poppins"/>
            </a:endParaRPr>
          </a:p>
          <a:p>
            <a:pPr marL="457200" lvl="0" indent="-431800" algn="l" rtl="0">
              <a:spcBef>
                <a:spcPts val="0"/>
              </a:spcBef>
              <a:spcAft>
                <a:spcPts val="0"/>
              </a:spcAft>
              <a:buClr>
                <a:schemeClr val="dk1"/>
              </a:buClr>
              <a:buSzPts val="3200"/>
              <a:buFont typeface="Poppins"/>
              <a:buAutoNum type="arabicPeriod"/>
            </a:pPr>
            <a:endParaRPr lang="en-US" sz="3200" dirty="0">
              <a:solidFill>
                <a:schemeClr val="dk1"/>
              </a:solidFill>
              <a:latin typeface="Poppins"/>
              <a:ea typeface="Poppins"/>
              <a:cs typeface="Poppins"/>
              <a:sym typeface="Poppins"/>
            </a:endParaRPr>
          </a:p>
          <a:p>
            <a:pPr marL="457200" lvl="0" indent="-431800" algn="l" rtl="0">
              <a:spcBef>
                <a:spcPts val="0"/>
              </a:spcBef>
              <a:spcAft>
                <a:spcPts val="0"/>
              </a:spcAft>
              <a:buClr>
                <a:schemeClr val="dk1"/>
              </a:buClr>
              <a:buSzPts val="3200"/>
              <a:buFont typeface="Poppins"/>
              <a:buAutoNum type="arabicPeriod"/>
            </a:pPr>
            <a:r>
              <a:rPr lang="en-US" sz="3200" dirty="0">
                <a:solidFill>
                  <a:schemeClr val="dk1"/>
                </a:solidFill>
                <a:latin typeface="Poppins"/>
                <a:ea typeface="Poppins"/>
                <a:cs typeface="Poppins"/>
                <a:sym typeface="Poppins"/>
              </a:rPr>
              <a:t>What changes do you need to make to the structure of the windmill to optimize it or fix issues during testing?</a:t>
            </a:r>
            <a:endParaRPr sz="3200" dirty="0">
              <a:solidFill>
                <a:schemeClr val="dk1"/>
              </a:solidFill>
              <a:latin typeface="Poppins"/>
              <a:ea typeface="Poppins"/>
              <a:cs typeface="Poppins"/>
              <a:sym typeface="Poppins"/>
            </a:endParaRPr>
          </a:p>
          <a:p>
            <a:pPr marL="0" lvl="0" indent="0" algn="l" rtl="0">
              <a:spcBef>
                <a:spcPts val="0"/>
              </a:spcBef>
              <a:spcAft>
                <a:spcPts val="0"/>
              </a:spcAft>
              <a:buNone/>
            </a:pPr>
            <a:endParaRPr sz="3200" dirty="0">
              <a:solidFill>
                <a:schemeClr val="dk1"/>
              </a:solidFill>
              <a:latin typeface="Poppins"/>
              <a:ea typeface="Poppins"/>
              <a:cs typeface="Poppins"/>
              <a:sym typeface="Poppins"/>
            </a:endParaRPr>
          </a:p>
          <a:p>
            <a:pPr marL="0" lvl="0" indent="0" algn="l" rtl="0">
              <a:spcBef>
                <a:spcPts val="0"/>
              </a:spcBef>
              <a:spcAft>
                <a:spcPts val="0"/>
              </a:spcAft>
              <a:buNone/>
            </a:pPr>
            <a:r>
              <a:rPr lang="en-US" sz="3200" b="1" dirty="0">
                <a:solidFill>
                  <a:schemeClr val="dk1"/>
                </a:solidFill>
                <a:latin typeface="Poppins"/>
                <a:ea typeface="Poppins"/>
                <a:cs typeface="Poppins"/>
                <a:sym typeface="Poppins"/>
              </a:rPr>
              <a:t>Redesign</a:t>
            </a:r>
            <a:r>
              <a:rPr lang="en-US" sz="3200" dirty="0">
                <a:solidFill>
                  <a:schemeClr val="dk1"/>
                </a:solidFill>
                <a:latin typeface="Poppins"/>
                <a:ea typeface="Poppins"/>
                <a:cs typeface="Poppins"/>
                <a:sym typeface="Poppins"/>
              </a:rPr>
              <a:t>: Redesign your windmill by making changes to improve or meet the criteria. Then retest your design and record the results in the table below.</a:t>
            </a:r>
            <a:endParaRPr sz="3200" dirty="0">
              <a:solidFill>
                <a:schemeClr val="dk1"/>
              </a:solidFill>
              <a:latin typeface="Poppins"/>
              <a:ea typeface="Poppins"/>
              <a:cs typeface="Poppins"/>
              <a:sym typeface="Poppins"/>
            </a:endParaRPr>
          </a:p>
          <a:p>
            <a:pPr marL="0" lvl="0" indent="0" algn="l" rtl="0">
              <a:spcBef>
                <a:spcPts val="0"/>
              </a:spcBef>
              <a:spcAft>
                <a:spcPts val="0"/>
              </a:spcAft>
              <a:buNone/>
            </a:pPr>
            <a:endParaRPr sz="4800" dirty="0">
              <a:solidFill>
                <a:schemeClr val="dk1"/>
              </a:solidFill>
              <a:latin typeface="Comfortaa"/>
              <a:ea typeface="Comfortaa"/>
              <a:cs typeface="Comfortaa"/>
              <a:sym typeface="Comfortaa"/>
            </a:endParaRPr>
          </a:p>
        </p:txBody>
      </p:sp>
      <p:graphicFrame>
        <p:nvGraphicFramePr>
          <p:cNvPr id="137" name="Google Shape;137;p15"/>
          <p:cNvGraphicFramePr/>
          <p:nvPr/>
        </p:nvGraphicFramePr>
        <p:xfrm>
          <a:off x="690275" y="296800"/>
          <a:ext cx="23104125" cy="2956500"/>
        </p:xfrm>
        <a:graphic>
          <a:graphicData uri="http://schemas.openxmlformats.org/drawingml/2006/table">
            <a:tbl>
              <a:tblPr>
                <a:noFill/>
                <a:tableStyleId>{E09ADDE6-DB14-4EC3-97BC-65E8654038C2}</a:tableStyleId>
              </a:tblPr>
              <a:tblGrid>
                <a:gridCol w="5560700">
                  <a:extLst>
                    <a:ext uri="{9D8B030D-6E8A-4147-A177-3AD203B41FA5}">
                      <a16:colId xmlns:a16="http://schemas.microsoft.com/office/drawing/2014/main" val="20000"/>
                    </a:ext>
                  </a:extLst>
                </a:gridCol>
                <a:gridCol w="7085750">
                  <a:extLst>
                    <a:ext uri="{9D8B030D-6E8A-4147-A177-3AD203B41FA5}">
                      <a16:colId xmlns:a16="http://schemas.microsoft.com/office/drawing/2014/main" val="20001"/>
                    </a:ext>
                  </a:extLst>
                </a:gridCol>
                <a:gridCol w="6888300">
                  <a:extLst>
                    <a:ext uri="{9D8B030D-6E8A-4147-A177-3AD203B41FA5}">
                      <a16:colId xmlns:a16="http://schemas.microsoft.com/office/drawing/2014/main" val="20002"/>
                    </a:ext>
                  </a:extLst>
                </a:gridCol>
                <a:gridCol w="3569375">
                  <a:extLst>
                    <a:ext uri="{9D8B030D-6E8A-4147-A177-3AD203B41FA5}">
                      <a16:colId xmlns:a16="http://schemas.microsoft.com/office/drawing/2014/main" val="20003"/>
                    </a:ext>
                  </a:extLst>
                </a:gridCol>
              </a:tblGrid>
              <a:tr h="381000">
                <a:tc>
                  <a:txBody>
                    <a:bodyPr/>
                    <a:lstStyle/>
                    <a:p>
                      <a:pPr marL="0" lvl="0" indent="0" algn="ctr" rtl="0">
                        <a:spcBef>
                          <a:spcPts val="0"/>
                        </a:spcBef>
                        <a:spcAft>
                          <a:spcPts val="0"/>
                        </a:spcAft>
                        <a:buNone/>
                      </a:pPr>
                      <a:r>
                        <a:rPr lang="en-US" sz="3400" b="1">
                          <a:latin typeface="Poppins"/>
                          <a:ea typeface="Poppins"/>
                          <a:cs typeface="Poppins"/>
                          <a:sym typeface="Poppins"/>
                        </a:rPr>
                        <a:t>Test #1</a:t>
                      </a:r>
                      <a:endParaRPr sz="3400" b="1">
                        <a:latin typeface="Poppins"/>
                        <a:ea typeface="Poppins"/>
                        <a:cs typeface="Poppins"/>
                        <a:sym typeface="Poppins"/>
                      </a:endParaRPr>
                    </a:p>
                    <a:p>
                      <a:pPr marL="0" lvl="0" indent="0" algn="ctr" rtl="0">
                        <a:spcBef>
                          <a:spcPts val="0"/>
                        </a:spcBef>
                        <a:spcAft>
                          <a:spcPts val="0"/>
                        </a:spcAft>
                        <a:buNone/>
                      </a:pP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US" sz="3400" b="1">
                          <a:latin typeface="Poppins"/>
                          <a:ea typeface="Poppins"/>
                          <a:cs typeface="Poppins"/>
                          <a:sym typeface="Poppins"/>
                        </a:rPr>
                        <a:t>Observations</a:t>
                      </a: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US" sz="3400" b="1">
                          <a:latin typeface="Poppins"/>
                          <a:ea typeface="Poppins"/>
                          <a:cs typeface="Poppins"/>
                          <a:sym typeface="Poppins"/>
                        </a:rPr>
                        <a:t>Picture of your structure</a:t>
                      </a: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US" sz="3400" b="1">
                          <a:latin typeface="Poppins"/>
                          <a:ea typeface="Poppins"/>
                          <a:cs typeface="Poppins"/>
                          <a:sym typeface="Poppins"/>
                        </a:rPr>
                        <a:t>Voltage on the Multimeter</a:t>
                      </a: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sz="3400"/>
                    </a:p>
                    <a:p>
                      <a:pPr marL="0" lvl="0" indent="0" algn="l" rtl="0">
                        <a:spcBef>
                          <a:spcPts val="0"/>
                        </a:spcBef>
                        <a:spcAft>
                          <a:spcPts val="0"/>
                        </a:spcAft>
                        <a:buNone/>
                      </a:pPr>
                      <a:endParaRPr sz="3400"/>
                    </a:p>
                    <a:p>
                      <a:pPr marL="0" lvl="0" indent="0" algn="l" rtl="0">
                        <a:spcBef>
                          <a:spcPts val="0"/>
                        </a:spcBef>
                        <a:spcAft>
                          <a:spcPts val="0"/>
                        </a:spcAft>
                        <a:buNone/>
                      </a:pPr>
                      <a:endParaRPr sz="34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34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34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34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38" name="Google Shape;138;p15"/>
          <p:cNvGraphicFramePr/>
          <p:nvPr/>
        </p:nvGraphicFramePr>
        <p:xfrm>
          <a:off x="641450" y="9333375"/>
          <a:ext cx="23104125" cy="2956500"/>
        </p:xfrm>
        <a:graphic>
          <a:graphicData uri="http://schemas.openxmlformats.org/drawingml/2006/table">
            <a:tbl>
              <a:tblPr>
                <a:noFill/>
                <a:tableStyleId>{E09ADDE6-DB14-4EC3-97BC-65E8654038C2}</a:tableStyleId>
              </a:tblPr>
              <a:tblGrid>
                <a:gridCol w="5560700">
                  <a:extLst>
                    <a:ext uri="{9D8B030D-6E8A-4147-A177-3AD203B41FA5}">
                      <a16:colId xmlns:a16="http://schemas.microsoft.com/office/drawing/2014/main" val="20000"/>
                    </a:ext>
                  </a:extLst>
                </a:gridCol>
                <a:gridCol w="7085750">
                  <a:extLst>
                    <a:ext uri="{9D8B030D-6E8A-4147-A177-3AD203B41FA5}">
                      <a16:colId xmlns:a16="http://schemas.microsoft.com/office/drawing/2014/main" val="20001"/>
                    </a:ext>
                  </a:extLst>
                </a:gridCol>
                <a:gridCol w="6888300">
                  <a:extLst>
                    <a:ext uri="{9D8B030D-6E8A-4147-A177-3AD203B41FA5}">
                      <a16:colId xmlns:a16="http://schemas.microsoft.com/office/drawing/2014/main" val="20002"/>
                    </a:ext>
                  </a:extLst>
                </a:gridCol>
                <a:gridCol w="3569375">
                  <a:extLst>
                    <a:ext uri="{9D8B030D-6E8A-4147-A177-3AD203B41FA5}">
                      <a16:colId xmlns:a16="http://schemas.microsoft.com/office/drawing/2014/main" val="20003"/>
                    </a:ext>
                  </a:extLst>
                </a:gridCol>
              </a:tblGrid>
              <a:tr h="381000">
                <a:tc>
                  <a:txBody>
                    <a:bodyPr/>
                    <a:lstStyle/>
                    <a:p>
                      <a:pPr marL="0" lvl="0" indent="0" algn="ctr" rtl="0">
                        <a:spcBef>
                          <a:spcPts val="0"/>
                        </a:spcBef>
                        <a:spcAft>
                          <a:spcPts val="0"/>
                        </a:spcAft>
                        <a:buNone/>
                      </a:pPr>
                      <a:r>
                        <a:rPr lang="en-US" sz="3400" b="1">
                          <a:latin typeface="Poppins"/>
                          <a:ea typeface="Poppins"/>
                          <a:cs typeface="Poppins"/>
                          <a:sym typeface="Poppins"/>
                        </a:rPr>
                        <a:t>Test #2</a:t>
                      </a:r>
                      <a:endParaRPr sz="3400" b="1">
                        <a:latin typeface="Poppins"/>
                        <a:ea typeface="Poppins"/>
                        <a:cs typeface="Poppins"/>
                        <a:sym typeface="Poppins"/>
                      </a:endParaRPr>
                    </a:p>
                    <a:p>
                      <a:pPr marL="0" lvl="0" indent="0" algn="ctr" rtl="0">
                        <a:spcBef>
                          <a:spcPts val="0"/>
                        </a:spcBef>
                        <a:spcAft>
                          <a:spcPts val="0"/>
                        </a:spcAft>
                        <a:buNone/>
                      </a:pP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US" sz="3400" b="1">
                          <a:latin typeface="Poppins"/>
                          <a:ea typeface="Poppins"/>
                          <a:cs typeface="Poppins"/>
                          <a:sym typeface="Poppins"/>
                        </a:rPr>
                        <a:t>Observations</a:t>
                      </a: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US" sz="3400" b="1">
                          <a:latin typeface="Poppins"/>
                          <a:ea typeface="Poppins"/>
                          <a:cs typeface="Poppins"/>
                          <a:sym typeface="Poppins"/>
                        </a:rPr>
                        <a:t>Picture of your structure</a:t>
                      </a: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US" sz="3400" b="1">
                          <a:latin typeface="Poppins"/>
                          <a:ea typeface="Poppins"/>
                          <a:cs typeface="Poppins"/>
                          <a:sym typeface="Poppins"/>
                        </a:rPr>
                        <a:t>Voltage on the Multimeter</a:t>
                      </a: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sz="3400"/>
                    </a:p>
                    <a:p>
                      <a:pPr marL="0" lvl="0" indent="0" algn="l" rtl="0">
                        <a:spcBef>
                          <a:spcPts val="0"/>
                        </a:spcBef>
                        <a:spcAft>
                          <a:spcPts val="0"/>
                        </a:spcAft>
                        <a:buNone/>
                      </a:pPr>
                      <a:endParaRPr sz="3400"/>
                    </a:p>
                    <a:p>
                      <a:pPr marL="0" lvl="0" indent="0" algn="l" rtl="0">
                        <a:spcBef>
                          <a:spcPts val="0"/>
                        </a:spcBef>
                        <a:spcAft>
                          <a:spcPts val="0"/>
                        </a:spcAft>
                        <a:buNone/>
                      </a:pPr>
                      <a:endParaRPr sz="34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34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34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34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16"/>
          <p:cNvSpPr txBox="1"/>
          <p:nvPr/>
        </p:nvSpPr>
        <p:spPr>
          <a:xfrm>
            <a:off x="313525" y="607425"/>
            <a:ext cx="24073650" cy="60785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400" b="1" dirty="0">
                <a:solidFill>
                  <a:schemeClr val="dk1"/>
                </a:solidFill>
                <a:latin typeface="Poppins"/>
                <a:ea typeface="Poppins"/>
                <a:cs typeface="Poppins"/>
                <a:sym typeface="Poppins"/>
              </a:rPr>
              <a:t>Analysis</a:t>
            </a:r>
            <a:r>
              <a:rPr lang="en-US" sz="3400" dirty="0">
                <a:solidFill>
                  <a:schemeClr val="dk1"/>
                </a:solidFill>
                <a:latin typeface="Poppins"/>
                <a:ea typeface="Poppins"/>
                <a:cs typeface="Poppins"/>
                <a:sym typeface="Poppins"/>
              </a:rPr>
              <a:t>: Answer the following questions.</a:t>
            </a:r>
            <a:endParaRPr sz="3400" dirty="0">
              <a:solidFill>
                <a:schemeClr val="dk1"/>
              </a:solidFill>
              <a:latin typeface="Poppins"/>
              <a:ea typeface="Poppins"/>
              <a:cs typeface="Poppins"/>
              <a:sym typeface="Poppins"/>
            </a:endParaRPr>
          </a:p>
          <a:p>
            <a:pPr marL="0" lvl="0" indent="0" algn="l" rtl="0">
              <a:spcBef>
                <a:spcPts val="0"/>
              </a:spcBef>
              <a:spcAft>
                <a:spcPts val="0"/>
              </a:spcAft>
              <a:buNone/>
            </a:pPr>
            <a:endParaRPr sz="3400" dirty="0">
              <a:solidFill>
                <a:schemeClr val="dk1"/>
              </a:solidFill>
              <a:latin typeface="Poppins"/>
              <a:ea typeface="Poppins"/>
              <a:cs typeface="Poppins"/>
              <a:sym typeface="Poppins"/>
            </a:endParaRPr>
          </a:p>
          <a:p>
            <a:pPr marL="0" lvl="0" indent="0" algn="l" rtl="0">
              <a:spcBef>
                <a:spcPts val="0"/>
              </a:spcBef>
              <a:spcAft>
                <a:spcPts val="0"/>
              </a:spcAft>
              <a:buNone/>
            </a:pPr>
            <a:r>
              <a:rPr lang="en-US" sz="3400" dirty="0">
                <a:solidFill>
                  <a:schemeClr val="dk1"/>
                </a:solidFill>
                <a:latin typeface="Poppins"/>
                <a:ea typeface="Poppins"/>
                <a:cs typeface="Poppins"/>
                <a:sym typeface="Poppins"/>
              </a:rPr>
              <a:t>3. What part of the structure of the windmill did you change? How well did your new windmill function? </a:t>
            </a:r>
            <a:endParaRPr sz="3400" dirty="0">
              <a:solidFill>
                <a:schemeClr val="dk1"/>
              </a:solidFill>
              <a:latin typeface="Poppins"/>
              <a:ea typeface="Poppins"/>
              <a:cs typeface="Poppins"/>
              <a:sym typeface="Poppins"/>
            </a:endParaRPr>
          </a:p>
          <a:p>
            <a:pPr marL="0" lvl="0" indent="0" algn="l" rtl="0">
              <a:spcBef>
                <a:spcPts val="0"/>
              </a:spcBef>
              <a:spcAft>
                <a:spcPts val="0"/>
              </a:spcAft>
              <a:buNone/>
            </a:pPr>
            <a:endParaRPr sz="3400" dirty="0">
              <a:solidFill>
                <a:schemeClr val="dk1"/>
              </a:solidFill>
              <a:latin typeface="Poppins"/>
              <a:ea typeface="Poppins"/>
              <a:cs typeface="Poppins"/>
              <a:sym typeface="Poppins"/>
            </a:endParaRPr>
          </a:p>
          <a:p>
            <a:pPr marL="0" lvl="0" indent="0" algn="l" rtl="0">
              <a:spcBef>
                <a:spcPts val="0"/>
              </a:spcBef>
              <a:spcAft>
                <a:spcPts val="0"/>
              </a:spcAft>
              <a:buNone/>
            </a:pPr>
            <a:endParaRPr sz="3400" dirty="0">
              <a:solidFill>
                <a:schemeClr val="dk1"/>
              </a:solidFill>
              <a:latin typeface="Poppins"/>
              <a:ea typeface="Poppins"/>
              <a:cs typeface="Poppins"/>
              <a:sym typeface="Poppins"/>
            </a:endParaRPr>
          </a:p>
          <a:p>
            <a:pPr marL="0" lvl="0" indent="0" algn="l" rtl="0">
              <a:spcBef>
                <a:spcPts val="0"/>
              </a:spcBef>
              <a:spcAft>
                <a:spcPts val="0"/>
              </a:spcAft>
              <a:buNone/>
            </a:pPr>
            <a:r>
              <a:rPr lang="en-US" sz="3400" dirty="0">
                <a:solidFill>
                  <a:schemeClr val="dk1"/>
                </a:solidFill>
                <a:latin typeface="Poppins"/>
                <a:ea typeface="Poppins"/>
                <a:cs typeface="Poppins"/>
                <a:sym typeface="Poppins"/>
              </a:rPr>
              <a:t>4. What changes do you need to make to the structure of the windmill to optimize it or fix issues during testing?</a:t>
            </a:r>
            <a:endParaRPr sz="3400" dirty="0">
              <a:solidFill>
                <a:schemeClr val="dk1"/>
              </a:solidFill>
              <a:latin typeface="Poppins"/>
              <a:ea typeface="Poppins"/>
              <a:cs typeface="Poppins"/>
              <a:sym typeface="Poppins"/>
            </a:endParaRPr>
          </a:p>
          <a:p>
            <a:pPr marL="0" lvl="0" indent="0" algn="l" rtl="0">
              <a:spcBef>
                <a:spcPts val="0"/>
              </a:spcBef>
              <a:spcAft>
                <a:spcPts val="0"/>
              </a:spcAft>
              <a:buNone/>
            </a:pPr>
            <a:endParaRPr lang="en-US" sz="3400" dirty="0">
              <a:solidFill>
                <a:schemeClr val="dk1"/>
              </a:solidFill>
              <a:latin typeface="Poppins"/>
              <a:ea typeface="Poppins"/>
              <a:cs typeface="Poppins"/>
              <a:sym typeface="Poppins"/>
            </a:endParaRPr>
          </a:p>
          <a:p>
            <a:pPr marL="0" lvl="0" indent="0" algn="l" rtl="0">
              <a:spcBef>
                <a:spcPts val="0"/>
              </a:spcBef>
              <a:spcAft>
                <a:spcPts val="0"/>
              </a:spcAft>
              <a:buNone/>
            </a:pPr>
            <a:endParaRPr sz="3400" dirty="0">
              <a:solidFill>
                <a:schemeClr val="dk1"/>
              </a:solidFill>
              <a:latin typeface="Poppins"/>
              <a:ea typeface="Poppins"/>
              <a:cs typeface="Poppins"/>
              <a:sym typeface="Poppins"/>
            </a:endParaRPr>
          </a:p>
          <a:p>
            <a:pPr marL="0" lvl="0" indent="0" algn="l" rtl="0">
              <a:spcBef>
                <a:spcPts val="0"/>
              </a:spcBef>
              <a:spcAft>
                <a:spcPts val="0"/>
              </a:spcAft>
              <a:buNone/>
            </a:pPr>
            <a:r>
              <a:rPr lang="en-US" sz="3400" b="1" dirty="0">
                <a:solidFill>
                  <a:schemeClr val="dk1"/>
                </a:solidFill>
                <a:latin typeface="Poppins"/>
                <a:ea typeface="Poppins"/>
                <a:cs typeface="Poppins"/>
                <a:sym typeface="Poppins"/>
              </a:rPr>
              <a:t>Redesign</a:t>
            </a:r>
            <a:r>
              <a:rPr lang="en-US" sz="3400" dirty="0">
                <a:solidFill>
                  <a:schemeClr val="dk1"/>
                </a:solidFill>
                <a:latin typeface="Poppins"/>
                <a:ea typeface="Poppins"/>
                <a:cs typeface="Poppins"/>
                <a:sym typeface="Poppins"/>
              </a:rPr>
              <a:t>: Redesign your windmill by making changes to improve or meet the criteria. Then retest your design and record the results in the table below.</a:t>
            </a:r>
            <a:endParaRPr sz="3400" dirty="0">
              <a:solidFill>
                <a:schemeClr val="dk1"/>
              </a:solidFill>
              <a:latin typeface="Poppins"/>
              <a:ea typeface="Poppins"/>
              <a:cs typeface="Poppins"/>
              <a:sym typeface="Poppins"/>
            </a:endParaRPr>
          </a:p>
          <a:p>
            <a:pPr marL="0" lvl="0" indent="0" algn="l" rtl="0">
              <a:spcBef>
                <a:spcPts val="0"/>
              </a:spcBef>
              <a:spcAft>
                <a:spcPts val="0"/>
              </a:spcAft>
              <a:buNone/>
            </a:pPr>
            <a:endParaRPr sz="4300" dirty="0">
              <a:solidFill>
                <a:schemeClr val="dk1"/>
              </a:solidFill>
              <a:latin typeface="Poppins"/>
              <a:ea typeface="Poppins"/>
              <a:cs typeface="Poppins"/>
              <a:sym typeface="Poppins"/>
            </a:endParaRPr>
          </a:p>
        </p:txBody>
      </p:sp>
      <p:sp>
        <p:nvSpPr>
          <p:cNvPr id="145" name="Google Shape;145;p16"/>
          <p:cNvSpPr txBox="1"/>
          <p:nvPr/>
        </p:nvSpPr>
        <p:spPr>
          <a:xfrm>
            <a:off x="569550" y="8946925"/>
            <a:ext cx="23379300" cy="384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400" dirty="0">
                <a:solidFill>
                  <a:schemeClr val="dk1"/>
                </a:solidFill>
                <a:latin typeface="Poppins"/>
                <a:ea typeface="Poppins"/>
                <a:cs typeface="Poppins"/>
                <a:sym typeface="Poppins"/>
              </a:rPr>
              <a:t>5. Did your redesign meet the criteria? Why or why not? Describe your observations.</a:t>
            </a:r>
            <a:endParaRPr sz="3400" dirty="0">
              <a:solidFill>
                <a:schemeClr val="dk1"/>
              </a:solidFill>
              <a:latin typeface="Poppins"/>
              <a:ea typeface="Poppins"/>
              <a:cs typeface="Poppins"/>
              <a:sym typeface="Poppins"/>
            </a:endParaRPr>
          </a:p>
          <a:p>
            <a:pPr marL="0" lvl="0" indent="0" algn="l" rtl="0">
              <a:spcBef>
                <a:spcPts val="0"/>
              </a:spcBef>
              <a:spcAft>
                <a:spcPts val="0"/>
              </a:spcAft>
              <a:buNone/>
            </a:pPr>
            <a:endParaRPr sz="3400" dirty="0">
              <a:solidFill>
                <a:schemeClr val="dk1"/>
              </a:solidFill>
              <a:latin typeface="Poppins"/>
              <a:ea typeface="Poppins"/>
              <a:cs typeface="Poppins"/>
              <a:sym typeface="Poppins"/>
            </a:endParaRPr>
          </a:p>
          <a:p>
            <a:pPr marL="0" lvl="0" indent="0" algn="l" rtl="0">
              <a:spcBef>
                <a:spcPts val="0"/>
              </a:spcBef>
              <a:spcAft>
                <a:spcPts val="0"/>
              </a:spcAft>
              <a:buNone/>
            </a:pPr>
            <a:endParaRPr sz="3400" dirty="0">
              <a:solidFill>
                <a:schemeClr val="dk1"/>
              </a:solidFill>
              <a:latin typeface="Poppins"/>
              <a:ea typeface="Poppins"/>
              <a:cs typeface="Poppins"/>
              <a:sym typeface="Poppins"/>
            </a:endParaRPr>
          </a:p>
          <a:p>
            <a:pPr marL="0" lvl="0" indent="0" algn="l" rtl="0">
              <a:spcBef>
                <a:spcPts val="0"/>
              </a:spcBef>
              <a:spcAft>
                <a:spcPts val="0"/>
              </a:spcAft>
              <a:buNone/>
            </a:pPr>
            <a:endParaRPr sz="3400" dirty="0">
              <a:solidFill>
                <a:schemeClr val="dk1"/>
              </a:solidFill>
              <a:latin typeface="Poppins"/>
              <a:ea typeface="Poppins"/>
              <a:cs typeface="Poppins"/>
              <a:sym typeface="Poppins"/>
            </a:endParaRPr>
          </a:p>
          <a:p>
            <a:pPr marL="0" lvl="0" indent="0" algn="l" rtl="0">
              <a:spcBef>
                <a:spcPts val="0"/>
              </a:spcBef>
              <a:spcAft>
                <a:spcPts val="0"/>
              </a:spcAft>
              <a:buNone/>
            </a:pPr>
            <a:endParaRPr sz="3400" dirty="0">
              <a:solidFill>
                <a:schemeClr val="dk1"/>
              </a:solidFill>
              <a:latin typeface="Poppins"/>
              <a:ea typeface="Poppins"/>
              <a:cs typeface="Poppins"/>
              <a:sym typeface="Poppins"/>
            </a:endParaRPr>
          </a:p>
          <a:p>
            <a:pPr marL="0" lvl="0" indent="0" algn="l" rtl="0">
              <a:spcBef>
                <a:spcPts val="0"/>
              </a:spcBef>
              <a:spcAft>
                <a:spcPts val="0"/>
              </a:spcAft>
              <a:buNone/>
            </a:pPr>
            <a:r>
              <a:rPr lang="en-US" sz="3400" dirty="0">
                <a:solidFill>
                  <a:schemeClr val="dk1"/>
                </a:solidFill>
                <a:latin typeface="Poppins"/>
                <a:ea typeface="Poppins"/>
                <a:cs typeface="Poppins"/>
                <a:sym typeface="Poppins"/>
              </a:rPr>
              <a:t>6. What changes do you need to make to the windmill to make it more efficient or fix issues during testing? Use the space below to show any redesigns.</a:t>
            </a:r>
            <a:endParaRPr sz="3400" dirty="0">
              <a:solidFill>
                <a:schemeClr val="dk1"/>
              </a:solidFill>
              <a:latin typeface="Poppins"/>
              <a:ea typeface="Poppins"/>
              <a:cs typeface="Poppins"/>
              <a:sym typeface="Poppins"/>
            </a:endParaRPr>
          </a:p>
        </p:txBody>
      </p:sp>
      <p:graphicFrame>
        <p:nvGraphicFramePr>
          <p:cNvPr id="146" name="Google Shape;146;p16"/>
          <p:cNvGraphicFramePr/>
          <p:nvPr/>
        </p:nvGraphicFramePr>
        <p:xfrm>
          <a:off x="451113" y="5990450"/>
          <a:ext cx="23104125" cy="2956500"/>
        </p:xfrm>
        <a:graphic>
          <a:graphicData uri="http://schemas.openxmlformats.org/drawingml/2006/table">
            <a:tbl>
              <a:tblPr>
                <a:noFill/>
                <a:tableStyleId>{E09ADDE6-DB14-4EC3-97BC-65E8654038C2}</a:tableStyleId>
              </a:tblPr>
              <a:tblGrid>
                <a:gridCol w="5560700">
                  <a:extLst>
                    <a:ext uri="{9D8B030D-6E8A-4147-A177-3AD203B41FA5}">
                      <a16:colId xmlns:a16="http://schemas.microsoft.com/office/drawing/2014/main" val="20000"/>
                    </a:ext>
                  </a:extLst>
                </a:gridCol>
                <a:gridCol w="7085750">
                  <a:extLst>
                    <a:ext uri="{9D8B030D-6E8A-4147-A177-3AD203B41FA5}">
                      <a16:colId xmlns:a16="http://schemas.microsoft.com/office/drawing/2014/main" val="20001"/>
                    </a:ext>
                  </a:extLst>
                </a:gridCol>
                <a:gridCol w="6888300">
                  <a:extLst>
                    <a:ext uri="{9D8B030D-6E8A-4147-A177-3AD203B41FA5}">
                      <a16:colId xmlns:a16="http://schemas.microsoft.com/office/drawing/2014/main" val="20002"/>
                    </a:ext>
                  </a:extLst>
                </a:gridCol>
                <a:gridCol w="3569375">
                  <a:extLst>
                    <a:ext uri="{9D8B030D-6E8A-4147-A177-3AD203B41FA5}">
                      <a16:colId xmlns:a16="http://schemas.microsoft.com/office/drawing/2014/main" val="20003"/>
                    </a:ext>
                  </a:extLst>
                </a:gridCol>
              </a:tblGrid>
              <a:tr h="381000">
                <a:tc>
                  <a:txBody>
                    <a:bodyPr/>
                    <a:lstStyle/>
                    <a:p>
                      <a:pPr marL="0" lvl="0" indent="0" algn="ctr" rtl="0">
                        <a:spcBef>
                          <a:spcPts val="0"/>
                        </a:spcBef>
                        <a:spcAft>
                          <a:spcPts val="0"/>
                        </a:spcAft>
                        <a:buNone/>
                      </a:pPr>
                      <a:r>
                        <a:rPr lang="en-US" sz="3400" b="1">
                          <a:latin typeface="Poppins"/>
                          <a:ea typeface="Poppins"/>
                          <a:cs typeface="Poppins"/>
                          <a:sym typeface="Poppins"/>
                        </a:rPr>
                        <a:t>Test #3</a:t>
                      </a:r>
                      <a:endParaRPr sz="3400" b="1">
                        <a:latin typeface="Poppins"/>
                        <a:ea typeface="Poppins"/>
                        <a:cs typeface="Poppins"/>
                        <a:sym typeface="Poppins"/>
                      </a:endParaRPr>
                    </a:p>
                    <a:p>
                      <a:pPr marL="0" lvl="0" indent="0" algn="ctr" rtl="0">
                        <a:spcBef>
                          <a:spcPts val="0"/>
                        </a:spcBef>
                        <a:spcAft>
                          <a:spcPts val="0"/>
                        </a:spcAft>
                        <a:buNone/>
                      </a:pP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US" sz="3400" b="1">
                          <a:latin typeface="Poppins"/>
                          <a:ea typeface="Poppins"/>
                          <a:cs typeface="Poppins"/>
                          <a:sym typeface="Poppins"/>
                        </a:rPr>
                        <a:t>Observations</a:t>
                      </a: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US" sz="3400" b="1">
                          <a:latin typeface="Poppins"/>
                          <a:ea typeface="Poppins"/>
                          <a:cs typeface="Poppins"/>
                          <a:sym typeface="Poppins"/>
                        </a:rPr>
                        <a:t>Picture of your structure</a:t>
                      </a: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US" sz="3400" b="1">
                          <a:latin typeface="Poppins"/>
                          <a:ea typeface="Poppins"/>
                          <a:cs typeface="Poppins"/>
                          <a:sym typeface="Poppins"/>
                        </a:rPr>
                        <a:t>Voltage on the Multimeter</a:t>
                      </a:r>
                      <a:endParaRPr sz="3400" b="1">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sz="3400">
                        <a:latin typeface="Poppins"/>
                        <a:ea typeface="Poppins"/>
                        <a:cs typeface="Poppins"/>
                        <a:sym typeface="Poppins"/>
                      </a:endParaRPr>
                    </a:p>
                    <a:p>
                      <a:pPr marL="0" lvl="0" indent="0" algn="l" rtl="0">
                        <a:spcBef>
                          <a:spcPts val="0"/>
                        </a:spcBef>
                        <a:spcAft>
                          <a:spcPts val="0"/>
                        </a:spcAft>
                        <a:buNone/>
                      </a:pPr>
                      <a:endParaRPr sz="3400">
                        <a:latin typeface="Poppins"/>
                        <a:ea typeface="Poppins"/>
                        <a:cs typeface="Poppins"/>
                        <a:sym typeface="Poppins"/>
                      </a:endParaRPr>
                    </a:p>
                    <a:p>
                      <a:pPr marL="0" lvl="0" indent="0" algn="l" rtl="0">
                        <a:spcBef>
                          <a:spcPts val="0"/>
                        </a:spcBef>
                        <a:spcAft>
                          <a:spcPts val="0"/>
                        </a:spcAft>
                        <a:buNone/>
                      </a:pPr>
                      <a:endParaRPr sz="3400">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3400">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3400">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3400">
                        <a:latin typeface="Poppins"/>
                        <a:ea typeface="Poppins"/>
                        <a:cs typeface="Poppins"/>
                        <a:sym typeface="Poppins"/>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17"/>
          <p:cNvSpPr txBox="1"/>
          <p:nvPr/>
        </p:nvSpPr>
        <p:spPr>
          <a:xfrm>
            <a:off x="446175" y="347600"/>
            <a:ext cx="23101500" cy="1301891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4200" b="1" dirty="0">
                <a:solidFill>
                  <a:schemeClr val="dk1"/>
                </a:solidFill>
                <a:latin typeface="Poppins"/>
                <a:ea typeface="Poppins"/>
                <a:cs typeface="Poppins"/>
                <a:sym typeface="Poppins"/>
              </a:rPr>
              <a:t>Interpretation or Conclusion: Answer the following questions about your project.</a:t>
            </a:r>
            <a:endParaRPr sz="4200" b="1"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r>
              <a:rPr lang="en-US" sz="3600" dirty="0">
                <a:solidFill>
                  <a:schemeClr val="dk1"/>
                </a:solidFill>
                <a:latin typeface="Poppins"/>
                <a:ea typeface="Poppins"/>
                <a:cs typeface="Poppins"/>
                <a:sym typeface="Poppins"/>
              </a:rPr>
              <a:t>Did your prototype meet the criteria? Why or why not? </a:t>
            </a:r>
          </a:p>
          <a:p>
            <a:pPr marL="742950" lvl="0" indent="-742950" algn="l" rtl="0">
              <a:spcBef>
                <a:spcPts val="0"/>
              </a:spcBef>
              <a:spcAft>
                <a:spcPts val="0"/>
              </a:spcAft>
              <a:buFont typeface="+mj-lt"/>
              <a:buAutoNum type="arabicPeriod" startAt="7"/>
            </a:pPr>
            <a:endParaRPr lang="en-US"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r>
              <a:rPr lang="en-US" sz="3600" dirty="0">
                <a:solidFill>
                  <a:schemeClr val="dk1"/>
                </a:solidFill>
                <a:latin typeface="Poppins"/>
                <a:ea typeface="Poppins"/>
                <a:cs typeface="Poppins"/>
                <a:sym typeface="Poppins"/>
              </a:rPr>
              <a:t>Did your group succeed in creating wind power? </a:t>
            </a:r>
          </a:p>
          <a:p>
            <a:pPr marL="742950" lvl="0" indent="-742950" algn="l" rtl="0">
              <a:spcBef>
                <a:spcPts val="0"/>
              </a:spcBef>
              <a:spcAft>
                <a:spcPts val="0"/>
              </a:spcAft>
              <a:buFont typeface="+mj-lt"/>
              <a:buAutoNum type="arabicPeriod" startAt="7"/>
            </a:pPr>
            <a:endParaRPr lang="en-US"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r>
              <a:rPr lang="en-US" sz="3600" dirty="0">
                <a:solidFill>
                  <a:schemeClr val="dk1"/>
                </a:solidFill>
                <a:latin typeface="Poppins"/>
                <a:ea typeface="Poppins"/>
                <a:cs typeface="Poppins"/>
                <a:sym typeface="Poppins"/>
              </a:rPr>
              <a:t>How did the redesign changes help your project?</a:t>
            </a: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r>
              <a:rPr lang="en-US" sz="3600" dirty="0">
                <a:solidFill>
                  <a:schemeClr val="dk1"/>
                </a:solidFill>
                <a:latin typeface="Poppins"/>
                <a:ea typeface="Poppins"/>
                <a:cs typeface="Poppins"/>
                <a:sym typeface="Poppins"/>
              </a:rPr>
              <a:t>Did your group work together successfully? What is your evidence?</a:t>
            </a: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r>
              <a:rPr lang="en-US" sz="3600" dirty="0">
                <a:solidFill>
                  <a:schemeClr val="dk1"/>
                </a:solidFill>
                <a:latin typeface="Poppins"/>
                <a:ea typeface="Poppins"/>
                <a:cs typeface="Poppins"/>
                <a:sym typeface="Poppins"/>
              </a:rPr>
              <a:t>What other changes in the design could you make in the project?</a:t>
            </a: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r>
              <a:rPr lang="en-US" sz="3600" dirty="0">
                <a:solidFill>
                  <a:schemeClr val="dk1"/>
                </a:solidFill>
                <a:latin typeface="Poppins"/>
                <a:ea typeface="Poppins"/>
                <a:cs typeface="Poppins"/>
                <a:sym typeface="Poppins"/>
              </a:rPr>
              <a:t>What did you learn in the process of designing and testing your project?</a:t>
            </a: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endParaRPr sz="3600" dirty="0">
              <a:solidFill>
                <a:schemeClr val="dk1"/>
              </a:solidFill>
              <a:latin typeface="Poppins"/>
              <a:ea typeface="Poppins"/>
              <a:cs typeface="Poppins"/>
              <a:sym typeface="Poppins"/>
            </a:endParaRPr>
          </a:p>
          <a:p>
            <a:pPr marL="742950" lvl="0" indent="-742950" algn="l" rtl="0">
              <a:spcBef>
                <a:spcPts val="0"/>
              </a:spcBef>
              <a:spcAft>
                <a:spcPts val="0"/>
              </a:spcAft>
              <a:buFont typeface="+mj-lt"/>
              <a:buAutoNum type="arabicPeriod" startAt="7"/>
            </a:pPr>
            <a:r>
              <a:rPr lang="en-US" sz="3600" dirty="0">
                <a:solidFill>
                  <a:schemeClr val="dk1"/>
                </a:solidFill>
                <a:latin typeface="Poppins"/>
                <a:ea typeface="Poppins"/>
                <a:cs typeface="Poppins"/>
                <a:sym typeface="Poppins"/>
              </a:rPr>
              <a:t>Which design should Lagoon use?</a:t>
            </a:r>
            <a:endParaRPr sz="3600" dirty="0">
              <a:solidFill>
                <a:schemeClr val="dk1"/>
              </a:solidFill>
              <a:latin typeface="Poppins"/>
              <a:ea typeface="Poppins"/>
              <a:cs typeface="Poppins"/>
              <a:sym typeface="Poppin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8"/>
          <p:cNvSpPr txBox="1"/>
          <p:nvPr/>
        </p:nvSpPr>
        <p:spPr>
          <a:xfrm>
            <a:off x="662775" y="604350"/>
            <a:ext cx="22981500" cy="3076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9600" b="1">
                <a:latin typeface="Poppins"/>
                <a:ea typeface="Poppins"/>
                <a:cs typeface="Poppins"/>
                <a:sym typeface="Poppins"/>
              </a:rPr>
              <a:t>Remediation Activities</a:t>
            </a:r>
            <a:endParaRPr sz="9600" b="1">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9"/>
          <p:cNvSpPr/>
          <p:nvPr/>
        </p:nvSpPr>
        <p:spPr>
          <a:xfrm>
            <a:off x="0" y="0"/>
            <a:ext cx="24387048" cy="13716000"/>
          </a:xfrm>
          <a:prstGeom prst="rect">
            <a:avLst/>
          </a:prstGeom>
          <a:solidFill>
            <a:srgbClr val="3EB8E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65" name="Google Shape;165;p19" descr=" "/>
          <p:cNvPicPr preferRelativeResize="0"/>
          <p:nvPr/>
        </p:nvPicPr>
        <p:blipFill rotWithShape="1">
          <a:blip r:embed="rId3">
            <a:alphaModFix/>
          </a:blip>
          <a:srcRect/>
          <a:stretch/>
        </p:blipFill>
        <p:spPr>
          <a:xfrm>
            <a:off x="6" y="0"/>
            <a:ext cx="24387043" cy="13716000"/>
          </a:xfrm>
          <a:prstGeom prst="rect">
            <a:avLst/>
          </a:prstGeom>
          <a:noFill/>
          <a:ln>
            <a:noFill/>
          </a:ln>
        </p:spPr>
      </p:pic>
      <p:pic>
        <p:nvPicPr>
          <p:cNvPr id="166" name="Google Shape;166;p19" descr=" "/>
          <p:cNvPicPr preferRelativeResize="0"/>
          <p:nvPr/>
        </p:nvPicPr>
        <p:blipFill rotWithShape="1">
          <a:blip r:embed="rId4">
            <a:alphaModFix/>
          </a:blip>
          <a:srcRect/>
          <a:stretch/>
        </p:blipFill>
        <p:spPr>
          <a:xfrm>
            <a:off x="0" y="12420408"/>
            <a:ext cx="24387048" cy="1295592"/>
          </a:xfrm>
          <a:prstGeom prst="rect">
            <a:avLst/>
          </a:prstGeom>
          <a:noFill/>
          <a:ln>
            <a:noFill/>
          </a:ln>
        </p:spPr>
      </p:pic>
      <p:pic>
        <p:nvPicPr>
          <p:cNvPr id="167" name="Google Shape;167;p19" descr=" "/>
          <p:cNvPicPr preferRelativeResize="0"/>
          <p:nvPr/>
        </p:nvPicPr>
        <p:blipFill rotWithShape="1">
          <a:blip r:embed="rId5">
            <a:alphaModFix/>
          </a:blip>
          <a:srcRect/>
          <a:stretch/>
        </p:blipFill>
        <p:spPr>
          <a:xfrm>
            <a:off x="1041524" y="2209800"/>
            <a:ext cx="23095907" cy="11506200"/>
          </a:xfrm>
          <a:prstGeom prst="rect">
            <a:avLst/>
          </a:prstGeom>
          <a:noFill/>
          <a:ln>
            <a:noFill/>
          </a:ln>
        </p:spPr>
      </p:pic>
      <p:sp>
        <p:nvSpPr>
          <p:cNvPr id="168" name="Google Shape;168;p19"/>
          <p:cNvSpPr/>
          <p:nvPr/>
        </p:nvSpPr>
        <p:spPr>
          <a:xfrm>
            <a:off x="23370921" y="10515600"/>
            <a:ext cx="1016127" cy="3200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 name="Google Shape;169;p19"/>
          <p:cNvSpPr txBox="1"/>
          <p:nvPr/>
        </p:nvSpPr>
        <p:spPr>
          <a:xfrm>
            <a:off x="4179175" y="820050"/>
            <a:ext cx="16681200" cy="12621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8800" b="1" dirty="0">
                <a:solidFill>
                  <a:schemeClr val="dk1"/>
                </a:solidFill>
                <a:latin typeface="Poppins"/>
                <a:ea typeface="Poppins"/>
                <a:cs typeface="Poppins"/>
                <a:sym typeface="Poppins"/>
              </a:rPr>
              <a:t>Vocabulary:</a:t>
            </a:r>
            <a:endParaRPr sz="8800" b="1" dirty="0">
              <a:solidFill>
                <a:schemeClr val="dk1"/>
              </a:solidFill>
              <a:latin typeface="Poppins"/>
              <a:ea typeface="Poppins"/>
              <a:cs typeface="Poppins"/>
              <a:sym typeface="Poppins"/>
            </a:endParaRPr>
          </a:p>
          <a:p>
            <a:pPr marL="457200" lvl="0" indent="-685800" algn="l" rtl="0">
              <a:spcBef>
                <a:spcPts val="0"/>
              </a:spcBef>
              <a:spcAft>
                <a:spcPts val="0"/>
              </a:spcAft>
              <a:buClr>
                <a:schemeClr val="dk1"/>
              </a:buClr>
              <a:buSzPts val="7200"/>
              <a:buFont typeface="Poppins Medium"/>
              <a:buChar char="●"/>
            </a:pPr>
            <a:r>
              <a:rPr lang="en-US" sz="7200" u="sng" dirty="0">
                <a:solidFill>
                  <a:schemeClr val="dk1"/>
                </a:solidFill>
                <a:latin typeface="Poppins Medium"/>
                <a:ea typeface="Poppins Medium"/>
                <a:cs typeface="Poppins Medium"/>
                <a:sym typeface="Poppins Medium"/>
              </a:rPr>
              <a:t>Criteria</a:t>
            </a:r>
            <a:r>
              <a:rPr lang="en-US" sz="7200" dirty="0">
                <a:solidFill>
                  <a:schemeClr val="dk1"/>
                </a:solidFill>
                <a:latin typeface="Poppins Medium"/>
                <a:ea typeface="Poppins Medium"/>
                <a:cs typeface="Poppins Medium"/>
                <a:sym typeface="Poppins Medium"/>
              </a:rPr>
              <a:t>: </a:t>
            </a:r>
            <a:r>
              <a:rPr lang="en-US" sz="7200" dirty="0">
                <a:solidFill>
                  <a:srgbClr val="001D35"/>
                </a:solidFill>
                <a:latin typeface="Poppins"/>
                <a:ea typeface="Poppins Medium"/>
                <a:cs typeface="Poppins"/>
                <a:sym typeface="Poppins"/>
              </a:rPr>
              <a:t>T</a:t>
            </a:r>
            <a:r>
              <a:rPr lang="en-US" sz="7200" dirty="0">
                <a:solidFill>
                  <a:srgbClr val="001D35"/>
                </a:solidFill>
                <a:latin typeface="Poppins"/>
                <a:ea typeface="Poppins"/>
                <a:cs typeface="Poppins"/>
                <a:sym typeface="Poppins"/>
              </a:rPr>
              <a:t>he requirements or standards that a solution must meet</a:t>
            </a:r>
            <a:endParaRPr sz="7200" dirty="0">
              <a:solidFill>
                <a:schemeClr val="dk1"/>
              </a:solidFill>
              <a:latin typeface="Poppins Medium"/>
              <a:ea typeface="Poppins Medium"/>
              <a:cs typeface="Poppins Medium"/>
              <a:sym typeface="Poppins Medium"/>
            </a:endParaRPr>
          </a:p>
          <a:p>
            <a:pPr marL="457200" lvl="0" indent="-685800" algn="l" rtl="0">
              <a:spcBef>
                <a:spcPts val="0"/>
              </a:spcBef>
              <a:spcAft>
                <a:spcPts val="0"/>
              </a:spcAft>
              <a:buClr>
                <a:schemeClr val="dk1"/>
              </a:buClr>
              <a:buSzPts val="7200"/>
              <a:buFont typeface="Poppins Medium"/>
              <a:buChar char="●"/>
            </a:pPr>
            <a:r>
              <a:rPr lang="en-US" sz="7200" u="sng" dirty="0">
                <a:solidFill>
                  <a:schemeClr val="dk1"/>
                </a:solidFill>
                <a:latin typeface="Poppins Medium"/>
                <a:ea typeface="Poppins Medium"/>
                <a:cs typeface="Poppins Medium"/>
                <a:sym typeface="Poppins Medium"/>
              </a:rPr>
              <a:t>Constraint</a:t>
            </a:r>
            <a:r>
              <a:rPr lang="en-US" sz="7200" dirty="0">
                <a:solidFill>
                  <a:schemeClr val="dk1"/>
                </a:solidFill>
                <a:latin typeface="Poppins Medium"/>
                <a:ea typeface="Poppins Medium"/>
                <a:cs typeface="Poppins Medium"/>
                <a:sym typeface="Poppins Medium"/>
              </a:rPr>
              <a:t>: </a:t>
            </a:r>
            <a:r>
              <a:rPr lang="en-US" sz="7200" dirty="0">
                <a:solidFill>
                  <a:srgbClr val="001D35"/>
                </a:solidFill>
                <a:latin typeface="Poppins"/>
                <a:ea typeface="Poppins Medium"/>
                <a:cs typeface="Poppins"/>
                <a:sym typeface="Poppins"/>
              </a:rPr>
              <a:t>T</a:t>
            </a:r>
            <a:r>
              <a:rPr lang="en-US" sz="7200" dirty="0">
                <a:solidFill>
                  <a:srgbClr val="001D35"/>
                </a:solidFill>
                <a:latin typeface="Poppins"/>
                <a:ea typeface="Poppins"/>
                <a:cs typeface="Poppins"/>
                <a:sym typeface="Poppins"/>
              </a:rPr>
              <a:t>he limitations that restrict possible solutions (supply list)</a:t>
            </a:r>
            <a:endParaRPr sz="7200" dirty="0">
              <a:solidFill>
                <a:schemeClr val="dk1"/>
              </a:solidFill>
              <a:latin typeface="Poppins Medium"/>
              <a:ea typeface="Poppins Medium"/>
              <a:cs typeface="Poppins Medium"/>
              <a:sym typeface="Poppins Medium"/>
            </a:endParaRPr>
          </a:p>
          <a:p>
            <a:pPr marL="457200" lvl="0" indent="-685800" algn="l" rtl="0">
              <a:spcBef>
                <a:spcPts val="0"/>
              </a:spcBef>
              <a:spcAft>
                <a:spcPts val="0"/>
              </a:spcAft>
              <a:buClr>
                <a:schemeClr val="dk1"/>
              </a:buClr>
              <a:buSzPts val="7200"/>
              <a:buFont typeface="Poppins Medium"/>
              <a:buChar char="●"/>
            </a:pPr>
            <a:r>
              <a:rPr lang="en-US" sz="7200" u="sng" dirty="0">
                <a:solidFill>
                  <a:schemeClr val="dk1"/>
                </a:solidFill>
                <a:latin typeface="Poppins Medium"/>
                <a:ea typeface="Poppins Medium"/>
                <a:cs typeface="Poppins Medium"/>
                <a:sym typeface="Poppins Medium"/>
              </a:rPr>
              <a:t>Competing Designs</a:t>
            </a:r>
            <a:r>
              <a:rPr lang="en-US" sz="7200" dirty="0">
                <a:solidFill>
                  <a:schemeClr val="dk1"/>
                </a:solidFill>
                <a:latin typeface="Poppins Medium"/>
                <a:ea typeface="Poppins Medium"/>
                <a:cs typeface="Poppins Medium"/>
                <a:sym typeface="Poppins Medium"/>
              </a:rPr>
              <a:t>: </a:t>
            </a:r>
            <a:r>
              <a:rPr lang="en-US" sz="7200" dirty="0">
                <a:solidFill>
                  <a:srgbClr val="001D35"/>
                </a:solidFill>
                <a:latin typeface="Poppins"/>
                <a:ea typeface="Poppins Medium"/>
                <a:cs typeface="Poppins"/>
                <a:sym typeface="Poppins"/>
              </a:rPr>
              <a:t>A</a:t>
            </a:r>
            <a:r>
              <a:rPr lang="en-US" sz="7200" dirty="0">
                <a:solidFill>
                  <a:srgbClr val="001D35"/>
                </a:solidFill>
                <a:latin typeface="Poppins"/>
                <a:ea typeface="Poppins"/>
                <a:cs typeface="Poppins"/>
                <a:sym typeface="Poppins"/>
              </a:rPr>
              <a:t> design process where multiple designers work independently to create a product</a:t>
            </a:r>
            <a:endParaRPr sz="7200" dirty="0">
              <a:latin typeface="Poppins Medium"/>
              <a:ea typeface="Poppins Medium"/>
              <a:cs typeface="Poppins Medium"/>
              <a:sym typeface="Poppins Medium"/>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0"/>
          <p:cNvSpPr/>
          <p:nvPr/>
        </p:nvSpPr>
        <p:spPr>
          <a:xfrm>
            <a:off x="23370921" y="10515600"/>
            <a:ext cx="1016127" cy="3200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 name="Google Shape;176;p20"/>
          <p:cNvSpPr/>
          <p:nvPr/>
        </p:nvSpPr>
        <p:spPr>
          <a:xfrm>
            <a:off x="4305838" y="3403600"/>
            <a:ext cx="15762670" cy="72009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Google Shape;177;p20"/>
          <p:cNvSpPr/>
          <p:nvPr/>
        </p:nvSpPr>
        <p:spPr>
          <a:xfrm>
            <a:off x="4305838" y="3403600"/>
            <a:ext cx="15762670" cy="57277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20"/>
          <p:cNvSpPr txBox="1"/>
          <p:nvPr/>
        </p:nvSpPr>
        <p:spPr>
          <a:xfrm>
            <a:off x="18883600" y="153450"/>
            <a:ext cx="5283600" cy="12902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6100" dirty="0">
                <a:latin typeface="Poppins SemiBold"/>
                <a:ea typeface="Poppins SemiBold"/>
                <a:cs typeface="Poppins SemiBold"/>
                <a:sym typeface="Poppins SemiBold"/>
              </a:rPr>
              <a:t>How does wind power produce electricity?</a:t>
            </a:r>
            <a:endParaRPr sz="6100" dirty="0">
              <a:latin typeface="Poppins SemiBold"/>
              <a:ea typeface="Poppins SemiBold"/>
              <a:cs typeface="Poppins SemiBold"/>
              <a:sym typeface="Poppins SemiBold"/>
            </a:endParaRPr>
          </a:p>
          <a:p>
            <a:pPr marL="0" lvl="0" indent="0" algn="l" rtl="0">
              <a:spcBef>
                <a:spcPts val="0"/>
              </a:spcBef>
              <a:spcAft>
                <a:spcPts val="0"/>
              </a:spcAft>
              <a:buNone/>
            </a:pPr>
            <a:endParaRPr sz="1000" dirty="0">
              <a:latin typeface="Comfortaa SemiBold"/>
              <a:ea typeface="Comfortaa SemiBold"/>
              <a:cs typeface="Comfortaa SemiBold"/>
              <a:sym typeface="Comfortaa SemiBold"/>
            </a:endParaRPr>
          </a:p>
          <a:p>
            <a:pPr marL="0" lvl="0" indent="0" algn="l" rtl="0">
              <a:spcBef>
                <a:spcPts val="0"/>
              </a:spcBef>
              <a:spcAft>
                <a:spcPts val="0"/>
              </a:spcAft>
              <a:buNone/>
            </a:pPr>
            <a:r>
              <a:rPr lang="en-US" sz="4500" dirty="0">
                <a:latin typeface="Poppins"/>
                <a:ea typeface="Poppins"/>
                <a:cs typeface="Poppins"/>
                <a:sym typeface="Poppins"/>
              </a:rPr>
              <a:t>As the wind blows over wind turbine blades, it causes the blades to lift and rotate. The rotating blades turn a shaft that is connected to a generator. The generator creates electricity as it turns.</a:t>
            </a:r>
            <a:endParaRPr sz="4500" dirty="0">
              <a:latin typeface="Poppins"/>
              <a:ea typeface="Poppins"/>
              <a:cs typeface="Poppins"/>
              <a:sym typeface="Poppins"/>
            </a:endParaRPr>
          </a:p>
        </p:txBody>
      </p:sp>
      <p:pic>
        <p:nvPicPr>
          <p:cNvPr id="179" name="Google Shape;179;p20" descr="Our animated correspondent &quot;Little Lee Patrick Sullivan&quot; explains how the wind can be used to generate power, including where wind comes from, its history as a power source, how wind farms generate electricity and what's likely to be the first major offshore wind project in the U.S." title="Energy 101: Wind Power">
            <a:hlinkClick r:id="rId3"/>
          </p:cNvPr>
          <p:cNvPicPr preferRelativeResize="0"/>
          <p:nvPr/>
        </p:nvPicPr>
        <p:blipFill>
          <a:blip r:embed="rId4">
            <a:alphaModFix/>
          </a:blip>
          <a:stretch>
            <a:fillRect/>
          </a:stretch>
        </p:blipFill>
        <p:spPr>
          <a:xfrm>
            <a:off x="212475" y="153450"/>
            <a:ext cx="18423466" cy="10363200"/>
          </a:xfrm>
          <a:prstGeom prst="rect">
            <a:avLst/>
          </a:prstGeom>
          <a:noFill/>
          <a:ln>
            <a:noFill/>
          </a:ln>
        </p:spPr>
      </p:pic>
      <p:sp>
        <p:nvSpPr>
          <p:cNvPr id="180" name="Google Shape;180;p20"/>
          <p:cNvSpPr txBox="1"/>
          <p:nvPr/>
        </p:nvSpPr>
        <p:spPr>
          <a:xfrm>
            <a:off x="297175" y="11018875"/>
            <a:ext cx="15636300" cy="193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4600" dirty="0">
                <a:latin typeface="Quicksand SemiBold"/>
                <a:ea typeface="Quicksand SemiBold"/>
                <a:cs typeface="Quicksand SemiBold"/>
                <a:sym typeface="Quicksand SemiBold"/>
              </a:rPr>
              <a:t>Complete the questions on the next slide</a:t>
            </a:r>
            <a:endParaRPr sz="4600" dirty="0">
              <a:latin typeface="Quicksand SemiBold"/>
              <a:ea typeface="Quicksand SemiBold"/>
              <a:cs typeface="Quicksand SemiBold"/>
              <a:sym typeface="Quicksand SemiBo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9"/>
                                        </p:tgtEl>
                                        <p:attrNameLst>
                                          <p:attrName>style.visibility</p:attrName>
                                        </p:attrNameLst>
                                      </p:cBhvr>
                                      <p:to>
                                        <p:strVal val="visible"/>
                                      </p:to>
                                    </p:set>
                                    <p:animEffect transition="in" filter="fade">
                                      <p:cBhvr>
                                        <p:cTn id="7" dur="10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1"/>
          <p:cNvSpPr txBox="1"/>
          <p:nvPr/>
        </p:nvSpPr>
        <p:spPr>
          <a:xfrm>
            <a:off x="328850" y="463450"/>
            <a:ext cx="11622600" cy="3832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3000" b="1" dirty="0">
                <a:solidFill>
                  <a:schemeClr val="dk1"/>
                </a:solidFill>
                <a:latin typeface="Poppins"/>
                <a:ea typeface="Poppins"/>
                <a:cs typeface="Poppins"/>
                <a:sym typeface="Poppins"/>
              </a:rPr>
              <a:t>1. How do wind turbines convert wind energy into electrical energy?</a:t>
            </a:r>
            <a:endParaRPr sz="3000" b="1" dirty="0">
              <a:solidFill>
                <a:schemeClr val="dk1"/>
              </a:solidFill>
              <a:latin typeface="Poppins"/>
              <a:ea typeface="Poppins"/>
              <a:cs typeface="Poppins"/>
              <a:sym typeface="Poppins"/>
            </a:endParaRPr>
          </a:p>
          <a:p>
            <a:pPr marL="0" lvl="0" indent="0" algn="l" rtl="0">
              <a:lnSpc>
                <a:spcPct val="115000"/>
              </a:lnSpc>
              <a:spcBef>
                <a:spcPts val="0"/>
              </a:spcBef>
              <a:spcAft>
                <a:spcPts val="0"/>
              </a:spcAft>
              <a:buNone/>
            </a:pPr>
            <a:r>
              <a:rPr lang="en-US" sz="3000" dirty="0">
                <a:solidFill>
                  <a:schemeClr val="dk1"/>
                </a:solidFill>
                <a:latin typeface="Poppins Medium"/>
                <a:ea typeface="Poppins Medium"/>
                <a:cs typeface="Poppins Medium"/>
                <a:sym typeface="Poppins Medium"/>
              </a:rPr>
              <a:t>  A) Through solar panels absorbing sunlight</a:t>
            </a:r>
            <a:endParaRPr sz="3000" dirty="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dirty="0">
                <a:solidFill>
                  <a:schemeClr val="dk1"/>
                </a:solidFill>
                <a:latin typeface="Poppins Medium"/>
                <a:ea typeface="Poppins Medium"/>
                <a:cs typeface="Poppins Medium"/>
                <a:sym typeface="Poppins Medium"/>
              </a:rPr>
              <a:t>  B) By burning fossil fuels</a:t>
            </a:r>
            <a:endParaRPr sz="3000" dirty="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dirty="0">
                <a:solidFill>
                  <a:schemeClr val="dk1"/>
                </a:solidFill>
                <a:latin typeface="Poppins Medium"/>
                <a:ea typeface="Poppins Medium"/>
                <a:cs typeface="Poppins Medium"/>
                <a:sym typeface="Poppins Medium"/>
              </a:rPr>
              <a:t>  C) Through blades turning a drive shaft that powers a</a:t>
            </a:r>
            <a:endParaRPr sz="3000" dirty="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dirty="0">
                <a:solidFill>
                  <a:schemeClr val="dk1"/>
                </a:solidFill>
                <a:latin typeface="Poppins Medium"/>
                <a:ea typeface="Poppins Medium"/>
                <a:cs typeface="Poppins Medium"/>
                <a:sym typeface="Poppins Medium"/>
              </a:rPr>
              <a:t>       generator</a:t>
            </a:r>
            <a:endParaRPr sz="3000" dirty="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dirty="0">
                <a:solidFill>
                  <a:schemeClr val="dk1"/>
                </a:solidFill>
                <a:latin typeface="Poppins Medium"/>
                <a:ea typeface="Poppins Medium"/>
                <a:cs typeface="Poppins Medium"/>
                <a:sym typeface="Poppins Medium"/>
              </a:rPr>
              <a:t>  D) By collecting heat from the ground</a:t>
            </a:r>
            <a:endParaRPr sz="3000" dirty="0">
              <a:solidFill>
                <a:schemeClr val="dk1"/>
              </a:solidFill>
              <a:latin typeface="Poppins Medium"/>
              <a:ea typeface="Poppins Medium"/>
              <a:cs typeface="Poppins Medium"/>
              <a:sym typeface="Poppins Medium"/>
            </a:endParaRPr>
          </a:p>
        </p:txBody>
      </p:sp>
      <p:sp>
        <p:nvSpPr>
          <p:cNvPr id="187" name="Google Shape;187;p21"/>
          <p:cNvSpPr txBox="1"/>
          <p:nvPr/>
        </p:nvSpPr>
        <p:spPr>
          <a:xfrm>
            <a:off x="260300" y="3997100"/>
            <a:ext cx="11759700" cy="4363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endParaRPr sz="3000" b="1">
              <a:solidFill>
                <a:schemeClr val="dk1"/>
              </a:solidFill>
            </a:endParaRPr>
          </a:p>
          <a:p>
            <a:pPr marL="0" lvl="0" indent="0" algn="l" rtl="0">
              <a:lnSpc>
                <a:spcPct val="115000"/>
              </a:lnSpc>
              <a:spcBef>
                <a:spcPts val="0"/>
              </a:spcBef>
              <a:spcAft>
                <a:spcPts val="0"/>
              </a:spcAft>
              <a:buNone/>
            </a:pPr>
            <a:endParaRPr sz="3000" b="1">
              <a:solidFill>
                <a:schemeClr val="dk1"/>
              </a:solidFill>
            </a:endParaRPr>
          </a:p>
          <a:p>
            <a:pPr marL="0" lvl="0" indent="0" algn="l" rtl="0">
              <a:lnSpc>
                <a:spcPct val="115000"/>
              </a:lnSpc>
              <a:spcBef>
                <a:spcPts val="0"/>
              </a:spcBef>
              <a:spcAft>
                <a:spcPts val="0"/>
              </a:spcAft>
              <a:buNone/>
            </a:pPr>
            <a:r>
              <a:rPr lang="en-US" sz="3000" b="1">
                <a:solidFill>
                  <a:schemeClr val="dk1"/>
                </a:solidFill>
                <a:latin typeface="Poppins"/>
                <a:ea typeface="Poppins"/>
                <a:cs typeface="Poppins"/>
                <a:sym typeface="Poppins"/>
              </a:rPr>
              <a:t>2. What causes the wind turbine blades to move?</a:t>
            </a:r>
            <a:endParaRPr sz="3000" b="1">
              <a:solidFill>
                <a:schemeClr val="dk1"/>
              </a:solidFill>
              <a:latin typeface="Poppins"/>
              <a:ea typeface="Poppins"/>
              <a:cs typeface="Poppins"/>
              <a:sym typeface="Poppins"/>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A) Motor-powered rotation</a:t>
            </a:r>
            <a:endParaRPr sz="300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B) Lift created when air moves over the blades, similar to </a:t>
            </a:r>
            <a:endParaRPr sz="300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airplane wings</a:t>
            </a:r>
            <a:endParaRPr sz="300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C) Magnetic forces pulling the blades</a:t>
            </a:r>
            <a:endParaRPr sz="300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D) Heat from the sun directly pushing the blades</a:t>
            </a:r>
            <a:endParaRPr sz="3000">
              <a:solidFill>
                <a:schemeClr val="dk1"/>
              </a:solidFill>
              <a:latin typeface="Poppins Medium"/>
              <a:ea typeface="Poppins Medium"/>
              <a:cs typeface="Poppins Medium"/>
              <a:sym typeface="Poppins Medium"/>
            </a:endParaRPr>
          </a:p>
        </p:txBody>
      </p:sp>
      <p:sp>
        <p:nvSpPr>
          <p:cNvPr id="188" name="Google Shape;188;p21"/>
          <p:cNvSpPr txBox="1"/>
          <p:nvPr/>
        </p:nvSpPr>
        <p:spPr>
          <a:xfrm>
            <a:off x="328850" y="7724225"/>
            <a:ext cx="12073500" cy="4894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endParaRPr sz="3000" b="1" dirty="0">
              <a:solidFill>
                <a:schemeClr val="dk1"/>
              </a:solidFill>
            </a:endParaRPr>
          </a:p>
          <a:p>
            <a:pPr marL="0" lvl="0" indent="0" algn="l" rtl="0">
              <a:lnSpc>
                <a:spcPct val="115000"/>
              </a:lnSpc>
              <a:spcBef>
                <a:spcPts val="0"/>
              </a:spcBef>
              <a:spcAft>
                <a:spcPts val="0"/>
              </a:spcAft>
              <a:buNone/>
            </a:pPr>
            <a:endParaRPr sz="3000" b="1" dirty="0">
              <a:solidFill>
                <a:schemeClr val="dk1"/>
              </a:solidFill>
            </a:endParaRPr>
          </a:p>
          <a:p>
            <a:pPr marL="0" lvl="0" indent="0" algn="l" rtl="0">
              <a:lnSpc>
                <a:spcPct val="115000"/>
              </a:lnSpc>
              <a:spcBef>
                <a:spcPts val="0"/>
              </a:spcBef>
              <a:spcAft>
                <a:spcPts val="0"/>
              </a:spcAft>
              <a:buNone/>
            </a:pPr>
            <a:endParaRPr sz="3000" b="1" dirty="0">
              <a:solidFill>
                <a:schemeClr val="dk1"/>
              </a:solidFill>
            </a:endParaRPr>
          </a:p>
          <a:p>
            <a:pPr marL="0" lvl="0" indent="0" algn="l" rtl="0">
              <a:lnSpc>
                <a:spcPct val="115000"/>
              </a:lnSpc>
              <a:spcBef>
                <a:spcPts val="0"/>
              </a:spcBef>
              <a:spcAft>
                <a:spcPts val="0"/>
              </a:spcAft>
              <a:buNone/>
            </a:pPr>
            <a:r>
              <a:rPr lang="en-US" sz="3000" b="1" dirty="0">
                <a:solidFill>
                  <a:schemeClr val="dk1"/>
                </a:solidFill>
                <a:latin typeface="Poppins"/>
                <a:ea typeface="Poppins"/>
                <a:cs typeface="Poppins"/>
                <a:sym typeface="Poppins"/>
              </a:rPr>
              <a:t>3. What is the main function of multiple wind turbines connected together?</a:t>
            </a:r>
            <a:endParaRPr sz="3000" b="1" dirty="0">
              <a:solidFill>
                <a:schemeClr val="dk1"/>
              </a:solidFill>
              <a:latin typeface="Poppins"/>
              <a:ea typeface="Poppins"/>
              <a:cs typeface="Poppins"/>
              <a:sym typeface="Poppins"/>
            </a:endParaRPr>
          </a:p>
          <a:p>
            <a:pPr marL="0" lvl="0" indent="0" algn="l" rtl="0">
              <a:lnSpc>
                <a:spcPct val="115000"/>
              </a:lnSpc>
              <a:spcBef>
                <a:spcPts val="0"/>
              </a:spcBef>
              <a:spcAft>
                <a:spcPts val="0"/>
              </a:spcAft>
              <a:buNone/>
            </a:pPr>
            <a:r>
              <a:rPr lang="en-US" sz="3000" dirty="0">
                <a:solidFill>
                  <a:schemeClr val="dk1"/>
                </a:solidFill>
                <a:latin typeface="Poppins Medium"/>
                <a:ea typeface="Poppins Medium"/>
                <a:cs typeface="Poppins Medium"/>
                <a:sym typeface="Poppins Medium"/>
              </a:rPr>
              <a:t>  A) To look more attractive</a:t>
            </a:r>
            <a:endParaRPr sz="3000" dirty="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dirty="0">
                <a:solidFill>
                  <a:schemeClr val="dk1"/>
                </a:solidFill>
                <a:latin typeface="Poppins Medium"/>
                <a:ea typeface="Poppins Medium"/>
                <a:cs typeface="Poppins Medium"/>
                <a:sym typeface="Poppins Medium"/>
              </a:rPr>
              <a:t>  B) To reduce noise pollution</a:t>
            </a:r>
            <a:endParaRPr sz="3000" dirty="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dirty="0">
                <a:solidFill>
                  <a:schemeClr val="dk1"/>
                </a:solidFill>
                <a:latin typeface="Poppins Medium"/>
                <a:ea typeface="Poppins Medium"/>
                <a:cs typeface="Poppins Medium"/>
                <a:sym typeface="Poppins Medium"/>
              </a:rPr>
              <a:t>  C) To generate electricity on a large scale</a:t>
            </a:r>
            <a:endParaRPr sz="3000" dirty="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dirty="0">
                <a:solidFill>
                  <a:schemeClr val="dk1"/>
                </a:solidFill>
                <a:latin typeface="Poppins Medium"/>
                <a:ea typeface="Poppins Medium"/>
                <a:cs typeface="Poppins Medium"/>
                <a:sym typeface="Poppins Medium"/>
              </a:rPr>
              <a:t>  D) To slow down strong winds</a:t>
            </a:r>
            <a:endParaRPr sz="3000" dirty="0">
              <a:solidFill>
                <a:schemeClr val="dk1"/>
              </a:solidFill>
              <a:latin typeface="Poppins Medium"/>
              <a:ea typeface="Poppins Medium"/>
              <a:cs typeface="Poppins Medium"/>
              <a:sym typeface="Poppins Medium"/>
            </a:endParaRPr>
          </a:p>
        </p:txBody>
      </p:sp>
      <p:sp>
        <p:nvSpPr>
          <p:cNvPr id="189" name="Google Shape;189;p21"/>
          <p:cNvSpPr txBox="1"/>
          <p:nvPr/>
        </p:nvSpPr>
        <p:spPr>
          <a:xfrm>
            <a:off x="13071650" y="463450"/>
            <a:ext cx="10303500" cy="3301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3000" b="1">
                <a:solidFill>
                  <a:schemeClr val="dk1"/>
                </a:solidFill>
                <a:latin typeface="Poppins"/>
                <a:ea typeface="Poppins"/>
                <a:cs typeface="Poppins"/>
                <a:sym typeface="Poppins"/>
              </a:rPr>
              <a:t>4. As of 2010, what percentage of total U.S. electricity was generated by wind power?</a:t>
            </a:r>
            <a:endParaRPr sz="3000" b="1">
              <a:solidFill>
                <a:schemeClr val="dk1"/>
              </a:solidFill>
              <a:latin typeface="Poppins"/>
              <a:ea typeface="Poppins"/>
              <a:cs typeface="Poppins"/>
              <a:sym typeface="Poppins"/>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A) 10%</a:t>
            </a:r>
            <a:endParaRPr sz="300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B) 5%</a:t>
            </a:r>
            <a:endParaRPr sz="300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C) 2%</a:t>
            </a:r>
            <a:endParaRPr sz="300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D) 15%</a:t>
            </a:r>
            <a:endParaRPr sz="3000">
              <a:solidFill>
                <a:schemeClr val="dk1"/>
              </a:solidFill>
              <a:latin typeface="Poppins Medium"/>
              <a:ea typeface="Poppins Medium"/>
              <a:cs typeface="Poppins Medium"/>
              <a:sym typeface="Poppins Medium"/>
            </a:endParaRPr>
          </a:p>
        </p:txBody>
      </p:sp>
      <p:sp>
        <p:nvSpPr>
          <p:cNvPr id="190" name="Google Shape;190;p21"/>
          <p:cNvSpPr txBox="1"/>
          <p:nvPr/>
        </p:nvSpPr>
        <p:spPr>
          <a:xfrm>
            <a:off x="13071650" y="5059400"/>
            <a:ext cx="9950700" cy="3301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3000" b="1">
                <a:solidFill>
                  <a:schemeClr val="dk1"/>
                </a:solidFill>
                <a:latin typeface="Poppins"/>
                <a:ea typeface="Poppins"/>
                <a:cs typeface="Poppins"/>
                <a:sym typeface="Poppins"/>
              </a:rPr>
              <a:t>5. Where can wind farms be built to capture wind energy?</a:t>
            </a:r>
            <a:endParaRPr sz="3000" b="1">
              <a:solidFill>
                <a:schemeClr val="dk1"/>
              </a:solidFill>
              <a:latin typeface="Poppins"/>
              <a:ea typeface="Poppins"/>
              <a:cs typeface="Poppins"/>
              <a:sym typeface="Poppins"/>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A) Only on land</a:t>
            </a:r>
            <a:endParaRPr sz="300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B) Only offshore</a:t>
            </a:r>
            <a:endParaRPr sz="300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C) Both on land and water</a:t>
            </a:r>
            <a:endParaRPr sz="3000">
              <a:solidFill>
                <a:schemeClr val="dk1"/>
              </a:solidFill>
              <a:latin typeface="Poppins Medium"/>
              <a:ea typeface="Poppins Medium"/>
              <a:cs typeface="Poppins Medium"/>
              <a:sym typeface="Poppins Medium"/>
            </a:endParaRPr>
          </a:p>
          <a:p>
            <a:pPr marL="0" lvl="0" indent="0" algn="l" rtl="0">
              <a:lnSpc>
                <a:spcPct val="115000"/>
              </a:lnSpc>
              <a:spcBef>
                <a:spcPts val="0"/>
              </a:spcBef>
              <a:spcAft>
                <a:spcPts val="0"/>
              </a:spcAft>
              <a:buNone/>
            </a:pPr>
            <a:r>
              <a:rPr lang="en-US" sz="3000">
                <a:solidFill>
                  <a:schemeClr val="dk1"/>
                </a:solidFill>
                <a:latin typeface="Poppins Medium"/>
                <a:ea typeface="Poppins Medium"/>
                <a:cs typeface="Poppins Medium"/>
                <a:sym typeface="Poppins Medium"/>
              </a:rPr>
              <a:t>  D) Only in deserts</a:t>
            </a:r>
            <a:endParaRPr sz="3000">
              <a:solidFill>
                <a:schemeClr val="dk1"/>
              </a:solidFill>
              <a:latin typeface="Poppins Medium"/>
              <a:ea typeface="Poppins Medium"/>
              <a:cs typeface="Poppins Medium"/>
              <a:sym typeface="Poppins Medium"/>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
        <p:cNvGrpSpPr/>
        <p:nvPr/>
      </p:nvGrpSpPr>
      <p:grpSpPr>
        <a:xfrm>
          <a:off x="0" y="0"/>
          <a:ext cx="0" cy="0"/>
          <a:chOff x="0" y="0"/>
          <a:chExt cx="0" cy="0"/>
        </a:xfrm>
      </p:grpSpPr>
      <p:sp>
        <p:nvSpPr>
          <p:cNvPr id="24" name="Google Shape;24;p4"/>
          <p:cNvSpPr/>
          <p:nvPr/>
        </p:nvSpPr>
        <p:spPr>
          <a:xfrm>
            <a:off x="23370921" y="10515600"/>
            <a:ext cx="1016127" cy="3200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25" name="Google Shape;25;p4"/>
          <p:cNvGraphicFramePr/>
          <p:nvPr/>
        </p:nvGraphicFramePr>
        <p:xfrm>
          <a:off x="809625" y="2387000"/>
          <a:ext cx="22767750" cy="9214975"/>
        </p:xfrm>
        <a:graphic>
          <a:graphicData uri="http://schemas.openxmlformats.org/drawingml/2006/table">
            <a:tbl>
              <a:tblPr>
                <a:noFill/>
                <a:tableStyleId>{E09ADDE6-DB14-4EC3-97BC-65E8654038C2}</a:tableStyleId>
              </a:tblPr>
              <a:tblGrid>
                <a:gridCol w="7741650">
                  <a:extLst>
                    <a:ext uri="{9D8B030D-6E8A-4147-A177-3AD203B41FA5}">
                      <a16:colId xmlns:a16="http://schemas.microsoft.com/office/drawing/2014/main" val="20000"/>
                    </a:ext>
                  </a:extLst>
                </a:gridCol>
                <a:gridCol w="7513050">
                  <a:extLst>
                    <a:ext uri="{9D8B030D-6E8A-4147-A177-3AD203B41FA5}">
                      <a16:colId xmlns:a16="http://schemas.microsoft.com/office/drawing/2014/main" val="20001"/>
                    </a:ext>
                  </a:extLst>
                </a:gridCol>
                <a:gridCol w="7513050">
                  <a:extLst>
                    <a:ext uri="{9D8B030D-6E8A-4147-A177-3AD203B41FA5}">
                      <a16:colId xmlns:a16="http://schemas.microsoft.com/office/drawing/2014/main" val="20002"/>
                    </a:ext>
                  </a:extLst>
                </a:gridCol>
              </a:tblGrid>
              <a:tr h="1313325">
                <a:tc>
                  <a:txBody>
                    <a:bodyPr/>
                    <a:lstStyle/>
                    <a:p>
                      <a:pPr marL="0" lvl="0" indent="0" algn="ctr" rtl="0">
                        <a:spcBef>
                          <a:spcPts val="0"/>
                        </a:spcBef>
                        <a:spcAft>
                          <a:spcPts val="0"/>
                        </a:spcAft>
                        <a:buNone/>
                      </a:pPr>
                      <a:r>
                        <a:rPr lang="en-US" sz="8000"/>
                        <a:t>DCI</a:t>
                      </a:r>
                      <a:endParaRPr sz="8000"/>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solidFill>
                      <a:schemeClr val="accent2"/>
                    </a:solidFill>
                  </a:tcPr>
                </a:tc>
                <a:tc>
                  <a:txBody>
                    <a:bodyPr/>
                    <a:lstStyle/>
                    <a:p>
                      <a:pPr marL="0" lvl="0" indent="0" algn="ctr" rtl="0">
                        <a:spcBef>
                          <a:spcPts val="0"/>
                        </a:spcBef>
                        <a:spcAft>
                          <a:spcPts val="0"/>
                        </a:spcAft>
                        <a:buNone/>
                      </a:pPr>
                      <a:r>
                        <a:rPr lang="en-US" sz="8000"/>
                        <a:t>SEP</a:t>
                      </a:r>
                      <a:endParaRPr sz="8000"/>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solidFill>
                      <a:srgbClr val="3753A4"/>
                    </a:solidFill>
                  </a:tcPr>
                </a:tc>
                <a:tc>
                  <a:txBody>
                    <a:bodyPr/>
                    <a:lstStyle/>
                    <a:p>
                      <a:pPr marL="0" lvl="0" indent="0" algn="ctr" rtl="0">
                        <a:spcBef>
                          <a:spcPts val="0"/>
                        </a:spcBef>
                        <a:spcAft>
                          <a:spcPts val="0"/>
                        </a:spcAft>
                        <a:buNone/>
                      </a:pPr>
                      <a:r>
                        <a:rPr lang="en-US" sz="8000"/>
                        <a:t>CCC</a:t>
                      </a:r>
                      <a:endParaRPr sz="8000"/>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solidFill>
                      <a:srgbClr val="6AA84F"/>
                    </a:solidFill>
                  </a:tcPr>
                </a:tc>
                <a:extLst>
                  <a:ext uri="{0D108BD9-81ED-4DB2-BD59-A6C34878D82A}">
                    <a16:rowId xmlns:a16="http://schemas.microsoft.com/office/drawing/2014/main" val="10000"/>
                  </a:ext>
                </a:extLst>
              </a:tr>
              <a:tr h="7812925">
                <a:tc>
                  <a:txBody>
                    <a:bodyPr/>
                    <a:lstStyle/>
                    <a:p>
                      <a:pPr marL="0" lvl="0" indent="0" algn="l" rtl="0">
                        <a:lnSpc>
                          <a:spcPct val="105882"/>
                        </a:lnSpc>
                        <a:spcBef>
                          <a:spcPts val="0"/>
                        </a:spcBef>
                        <a:spcAft>
                          <a:spcPts val="0"/>
                        </a:spcAft>
                        <a:buNone/>
                      </a:pPr>
                      <a:endParaRPr sz="3600">
                        <a:latin typeface="Poppins"/>
                        <a:ea typeface="Poppins"/>
                        <a:cs typeface="Poppins"/>
                        <a:sym typeface="Poppins"/>
                      </a:endParaRPr>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solidFill>
                      <a:srgbClr val="F6B26B"/>
                    </a:solidFill>
                  </a:tcPr>
                </a:tc>
                <a:tc>
                  <a:txBody>
                    <a:bodyPr/>
                    <a:lstStyle/>
                    <a:p>
                      <a:pPr marL="0" lvl="0" indent="0" algn="l" rtl="0">
                        <a:spcBef>
                          <a:spcPts val="0"/>
                        </a:spcBef>
                        <a:spcAft>
                          <a:spcPts val="0"/>
                        </a:spcAft>
                        <a:buNone/>
                      </a:pPr>
                      <a:endParaRPr sz="4800">
                        <a:latin typeface="Poppins"/>
                        <a:ea typeface="Poppins"/>
                        <a:cs typeface="Poppins"/>
                        <a:sym typeface="Poppins"/>
                      </a:endParaRPr>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solidFill>
                      <a:srgbClr val="A4C2F4"/>
                    </a:solidFill>
                  </a:tcPr>
                </a:tc>
                <a:tc>
                  <a:txBody>
                    <a:bodyPr/>
                    <a:lstStyle/>
                    <a:p>
                      <a:pPr marL="0" lvl="0" indent="0" algn="l" rtl="0">
                        <a:spcBef>
                          <a:spcPts val="0"/>
                        </a:spcBef>
                        <a:spcAft>
                          <a:spcPts val="0"/>
                        </a:spcAft>
                        <a:buNone/>
                      </a:pPr>
                      <a:endParaRPr sz="4700">
                        <a:latin typeface="Poppins"/>
                        <a:ea typeface="Poppins"/>
                        <a:cs typeface="Poppins"/>
                        <a:sym typeface="Poppins"/>
                      </a:endParaRPr>
                    </a:p>
                  </a:txBody>
                  <a:tcPr marL="91425" marR="91425" marT="91425" marB="91425">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solidFill>
                      <a:srgbClr val="B6D7A8"/>
                    </a:solidFill>
                  </a:tcPr>
                </a:tc>
                <a:extLst>
                  <a:ext uri="{0D108BD9-81ED-4DB2-BD59-A6C34878D82A}">
                    <a16:rowId xmlns:a16="http://schemas.microsoft.com/office/drawing/2014/main" val="10001"/>
                  </a:ext>
                </a:extLst>
              </a:tr>
            </a:tbl>
          </a:graphicData>
        </a:graphic>
      </p:graphicFrame>
      <p:pic>
        <p:nvPicPr>
          <p:cNvPr id="26" name="Google Shape;26;p4"/>
          <p:cNvPicPr preferRelativeResize="0"/>
          <p:nvPr/>
        </p:nvPicPr>
        <p:blipFill>
          <a:blip r:embed="rId3">
            <a:alphaModFix/>
          </a:blip>
          <a:stretch>
            <a:fillRect/>
          </a:stretch>
        </p:blipFill>
        <p:spPr>
          <a:xfrm>
            <a:off x="9378400" y="4009750"/>
            <a:ext cx="5630225" cy="7416275"/>
          </a:xfrm>
          <a:prstGeom prst="rect">
            <a:avLst/>
          </a:prstGeom>
          <a:noFill/>
          <a:ln>
            <a:noFill/>
          </a:ln>
        </p:spPr>
      </p:pic>
      <p:pic>
        <p:nvPicPr>
          <p:cNvPr id="27" name="Google Shape;27;p4"/>
          <p:cNvPicPr preferRelativeResize="0"/>
          <p:nvPr/>
        </p:nvPicPr>
        <p:blipFill>
          <a:blip r:embed="rId4">
            <a:alphaModFix/>
          </a:blip>
          <a:stretch>
            <a:fillRect/>
          </a:stretch>
        </p:blipFill>
        <p:spPr>
          <a:xfrm>
            <a:off x="16918550" y="4009750"/>
            <a:ext cx="5844125" cy="7416275"/>
          </a:xfrm>
          <a:prstGeom prst="rect">
            <a:avLst/>
          </a:prstGeom>
          <a:noFill/>
          <a:ln>
            <a:noFill/>
          </a:ln>
        </p:spPr>
      </p:pic>
      <p:pic>
        <p:nvPicPr>
          <p:cNvPr id="28" name="Google Shape;28;p4"/>
          <p:cNvPicPr preferRelativeResize="0"/>
          <p:nvPr/>
        </p:nvPicPr>
        <p:blipFill>
          <a:blip r:embed="rId5">
            <a:alphaModFix/>
          </a:blip>
          <a:stretch>
            <a:fillRect/>
          </a:stretch>
        </p:blipFill>
        <p:spPr>
          <a:xfrm>
            <a:off x="1368950" y="4009750"/>
            <a:ext cx="6567325" cy="741627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2"/>
          <p:cNvSpPr txBox="1"/>
          <p:nvPr/>
        </p:nvSpPr>
        <p:spPr>
          <a:xfrm>
            <a:off x="338850" y="424425"/>
            <a:ext cx="23704800" cy="202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6100">
                <a:latin typeface="Poppins Medium"/>
                <a:ea typeface="Poppins Medium"/>
                <a:cs typeface="Poppins Medium"/>
                <a:sym typeface="Poppins Medium"/>
              </a:rPr>
              <a:t>Remediation:</a:t>
            </a:r>
            <a:r>
              <a:rPr lang="en-US" sz="6100">
                <a:latin typeface="Comfortaa SemiBold"/>
                <a:ea typeface="Comfortaa SemiBold"/>
                <a:cs typeface="Comfortaa SemiBold"/>
                <a:sym typeface="Comfortaa SemiBold"/>
              </a:rPr>
              <a:t> </a:t>
            </a:r>
            <a:r>
              <a:rPr lang="en-US" sz="6100">
                <a:latin typeface="Poppins"/>
                <a:ea typeface="Poppins"/>
                <a:cs typeface="Poppins"/>
                <a:sym typeface="Poppins"/>
              </a:rPr>
              <a:t>Tutorial Videos for students who are confused.</a:t>
            </a:r>
            <a:endParaRPr sz="6100">
              <a:latin typeface="Poppins"/>
              <a:ea typeface="Poppins"/>
              <a:cs typeface="Poppins"/>
              <a:sym typeface="Poppins"/>
            </a:endParaRPr>
          </a:p>
        </p:txBody>
      </p:sp>
      <p:pic>
        <p:nvPicPr>
          <p:cNvPr id="197" name="Google Shape;197;p22" descr="Use wind to power a motor and generate enough electricity to light an LED. &#10;&#10;Full instructions for this activity are available at: http://www.exploratorium.edu/snacks/light-wind. &#10;&#10;Science Snacks are hands-on activities, projects, and experiments that are designed for the classroom and the curious. They're cheap, simple, safe, scientifically accurate, and teacher tested. Want to see more? Check out http://exploratorium.edu/snacks. &#10;&#10;© 2016 Exploratorium, all rights reserved." title="Easy DIY wind turbine | Light Wind - Science Snack activity">
            <a:hlinkClick r:id="rId3"/>
          </p:cNvPr>
          <p:cNvPicPr preferRelativeResize="0"/>
          <p:nvPr/>
        </p:nvPicPr>
        <p:blipFill>
          <a:blip r:embed="rId4">
            <a:alphaModFix/>
          </a:blip>
          <a:stretch>
            <a:fillRect/>
          </a:stretch>
        </p:blipFill>
        <p:spPr>
          <a:xfrm>
            <a:off x="1468375" y="1363675"/>
            <a:ext cx="11580350" cy="6513950"/>
          </a:xfrm>
          <a:prstGeom prst="rect">
            <a:avLst/>
          </a:prstGeom>
          <a:noFill/>
          <a:ln>
            <a:noFill/>
          </a:ln>
        </p:spPr>
      </p:pic>
      <p:pic>
        <p:nvPicPr>
          <p:cNvPr id="198" name="Google Shape;198;p22" descr="Don't you think that wind turbines look like giant pinwheels? How much energy wind turbines generate is dependent on their design. You can explore different turbine designs by testing different pinwheels. This video will show you how! Written instructions are available on our website at https://www.sciencebuddies.org/stem-activities/just-keep-spinning-find-the-best-pinwheel-design?from=YouTube.&#10;&#10;Science Buddies also hosts a library of instructions for over 1,500 other hands-on science projects, lesson plans, and fun activities for K-12 parents, students, and teachers! Visit us at http://www.sciencebuddies.org?from=YouTube to learn more.&#10;&#10;-------------------Contents of this video---------------------&#10;&#10;0:00 Introduction&#10;0:18 Traditional Pinwheel Design&#10;2:04 Rectangular Pinwheel Design&#10;3:24 Triangular Pinwheel Design 3&#10;4:47 Pinwheel Testing&#10;&#10;#STEM #sciencebuddies #pinwheel #windturbine&#10;******************************* &#10;Connect with Science Buddies: &#10;&#10;TWITTER: https://twitter.com/ScienceBuddies &#10;&#10;FACEBOOK: https://www.facebook.com/ScienceBuddies &#10;&#10;INSTAGRAM: https://www.instagram.com/scibuddy&#10;&#10;PINTEREST: https://www.pinterest.com/sciencebuddies" title="Test Different Pinwheel Designs | STEM Activity">
            <a:hlinkClick r:id="rId5"/>
          </p:cNvPr>
          <p:cNvPicPr preferRelativeResize="0"/>
          <p:nvPr/>
        </p:nvPicPr>
        <p:blipFill>
          <a:blip r:embed="rId6">
            <a:alphaModFix/>
          </a:blip>
          <a:stretch>
            <a:fillRect/>
          </a:stretch>
        </p:blipFill>
        <p:spPr>
          <a:xfrm>
            <a:off x="13269400" y="7325475"/>
            <a:ext cx="10774250" cy="6060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7"/>
                                        </p:tgtEl>
                                        <p:attrNameLst>
                                          <p:attrName>style.visibility</p:attrName>
                                        </p:attrNameLst>
                                      </p:cBhvr>
                                      <p:to>
                                        <p:strVal val="visible"/>
                                      </p:to>
                                    </p:set>
                                    <p:animEffect transition="in" filter="fade">
                                      <p:cBhvr>
                                        <p:cTn id="7" dur="10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graphicFrame>
        <p:nvGraphicFramePr>
          <p:cNvPr id="210" name="Google Shape;210;p24"/>
          <p:cNvGraphicFramePr/>
          <p:nvPr>
            <p:extLst>
              <p:ext uri="{D42A27DB-BD31-4B8C-83A1-F6EECF244321}">
                <p14:modId xmlns:p14="http://schemas.microsoft.com/office/powerpoint/2010/main" val="654670785"/>
              </p:ext>
            </p:extLst>
          </p:nvPr>
        </p:nvGraphicFramePr>
        <p:xfrm>
          <a:off x="376350" y="444338"/>
          <a:ext cx="15411350" cy="12739695"/>
        </p:xfrm>
        <a:graphic>
          <a:graphicData uri="http://schemas.openxmlformats.org/drawingml/2006/table">
            <a:tbl>
              <a:tblPr>
                <a:noFill/>
                <a:tableStyleId>{6C443744-57A0-46F5-92DA-958E73AA4853}</a:tableStyleId>
              </a:tblPr>
              <a:tblGrid>
                <a:gridCol w="1712375">
                  <a:extLst>
                    <a:ext uri="{9D8B030D-6E8A-4147-A177-3AD203B41FA5}">
                      <a16:colId xmlns:a16="http://schemas.microsoft.com/office/drawing/2014/main" val="20000"/>
                    </a:ext>
                  </a:extLst>
                </a:gridCol>
                <a:gridCol w="13698975">
                  <a:extLst>
                    <a:ext uri="{9D8B030D-6E8A-4147-A177-3AD203B41FA5}">
                      <a16:colId xmlns:a16="http://schemas.microsoft.com/office/drawing/2014/main" val="20001"/>
                    </a:ext>
                  </a:extLst>
                </a:gridCol>
              </a:tblGrid>
              <a:tr h="1365575">
                <a:tc gridSpan="2">
                  <a:txBody>
                    <a:bodyPr/>
                    <a:lstStyle/>
                    <a:p>
                      <a:pPr marL="0" lvl="0" indent="0" algn="ctr" rtl="0">
                        <a:lnSpc>
                          <a:spcPct val="115000"/>
                        </a:lnSpc>
                        <a:spcBef>
                          <a:spcPts val="0"/>
                        </a:spcBef>
                        <a:spcAft>
                          <a:spcPts val="0"/>
                        </a:spcAft>
                        <a:buNone/>
                      </a:pPr>
                      <a:r>
                        <a:rPr lang="en-US" sz="6000" b="1" dirty="0"/>
                        <a:t>Designing Solutions</a:t>
                      </a:r>
                      <a:endParaRPr sz="6000" dirty="0"/>
                    </a:p>
                  </a:txBody>
                  <a:tcPr marL="63500" marR="63500" marT="63500" marB="63500">
                    <a:solidFill>
                      <a:schemeClr val="lt1"/>
                    </a:solidFill>
                  </a:tcPr>
                </a:tc>
                <a:tc hMerge="1">
                  <a:txBody>
                    <a:bodyPr/>
                    <a:lstStyle/>
                    <a:p>
                      <a:endParaRPr lang="en-US"/>
                    </a:p>
                  </a:txBody>
                  <a:tcPr/>
                </a:tc>
                <a:extLst>
                  <a:ext uri="{0D108BD9-81ED-4DB2-BD59-A6C34878D82A}">
                    <a16:rowId xmlns:a16="http://schemas.microsoft.com/office/drawing/2014/main" val="10000"/>
                  </a:ext>
                </a:extLst>
              </a:tr>
              <a:tr h="2878733">
                <a:tc>
                  <a:txBody>
                    <a:bodyPr/>
                    <a:lstStyle/>
                    <a:p>
                      <a:pPr marL="0" lvl="0" indent="0" algn="ctr" rtl="0">
                        <a:spcBef>
                          <a:spcPts val="0"/>
                        </a:spcBef>
                        <a:spcAft>
                          <a:spcPts val="0"/>
                        </a:spcAft>
                        <a:buNone/>
                      </a:pPr>
                      <a:r>
                        <a:rPr lang="en-US" sz="9600"/>
                        <a:t>4</a:t>
                      </a:r>
                      <a:endParaRPr sz="9600"/>
                    </a:p>
                  </a:txBody>
                  <a:tcPr marL="63500" marR="63500" marT="63500" marB="63500">
                    <a:solidFill>
                      <a:srgbClr val="C9DAF8"/>
                    </a:solidFill>
                  </a:tcPr>
                </a:tc>
                <a:tc>
                  <a:txBody>
                    <a:bodyPr/>
                    <a:lstStyle/>
                    <a:p>
                      <a:pPr marL="457200" lvl="0" indent="-425450" algn="l" rtl="0">
                        <a:spcBef>
                          <a:spcPts val="0"/>
                        </a:spcBef>
                        <a:spcAft>
                          <a:spcPts val="0"/>
                        </a:spcAft>
                        <a:buSzPts val="3100"/>
                        <a:buChar char="●"/>
                      </a:pPr>
                      <a:r>
                        <a:rPr lang="en-US" sz="3100" dirty="0"/>
                        <a:t>The student proposes a design plan and evaluates the sustainability of the design to address the criteria, constraints, AND intent of the problem.</a:t>
                      </a:r>
                      <a:endParaRPr sz="3100" dirty="0"/>
                    </a:p>
                    <a:p>
                      <a:pPr marL="457200" lvl="0" indent="-425450" algn="l" rtl="0">
                        <a:spcBef>
                          <a:spcPts val="0"/>
                        </a:spcBef>
                        <a:spcAft>
                          <a:spcPts val="0"/>
                        </a:spcAft>
                        <a:buSzPts val="3100"/>
                        <a:buChar char="●"/>
                      </a:pPr>
                      <a:r>
                        <a:rPr lang="en-US" sz="3100" dirty="0"/>
                        <a:t>The student:</a:t>
                      </a:r>
                      <a:endParaRPr sz="3100" dirty="0"/>
                    </a:p>
                    <a:p>
                      <a:pPr marL="914400" lvl="1" indent="-425450" algn="l" rtl="0">
                        <a:spcBef>
                          <a:spcPts val="0"/>
                        </a:spcBef>
                        <a:spcAft>
                          <a:spcPts val="0"/>
                        </a:spcAft>
                        <a:buSzPts val="3100"/>
                        <a:buChar char="○"/>
                      </a:pPr>
                      <a:r>
                        <a:rPr lang="en-US" sz="3100" dirty="0"/>
                        <a:t>Uses all appropriate steps of the engineering design cycle, AND</a:t>
                      </a:r>
                      <a:endParaRPr sz="3100" dirty="0"/>
                    </a:p>
                    <a:p>
                      <a:pPr marL="914400" lvl="1" indent="-425450" algn="l" rtl="0">
                        <a:spcBef>
                          <a:spcPts val="0"/>
                        </a:spcBef>
                        <a:spcAft>
                          <a:spcPts val="0"/>
                        </a:spcAft>
                        <a:buSzPts val="3100"/>
                        <a:buChar char="○"/>
                      </a:pPr>
                      <a:r>
                        <a:rPr lang="en-US" sz="3100" dirty="0"/>
                        <a:t>Meets all criteria within the defined constraints, AND</a:t>
                      </a:r>
                      <a:endParaRPr sz="3100" dirty="0"/>
                    </a:p>
                    <a:p>
                      <a:pPr marL="914400" lvl="1" indent="-419100" algn="l" rtl="0">
                        <a:spcBef>
                          <a:spcPts val="0"/>
                        </a:spcBef>
                        <a:spcAft>
                          <a:spcPts val="0"/>
                        </a:spcAft>
                        <a:buSzPts val="3000"/>
                        <a:buChar char="○"/>
                      </a:pPr>
                      <a:r>
                        <a:rPr lang="en-US" sz="3100" dirty="0"/>
                        <a:t>Uses a combination of scientific concepts, data, and trial and error, </a:t>
                      </a:r>
                      <a:r>
                        <a:rPr lang="en-US" sz="2900" dirty="0"/>
                        <a:t>AND</a:t>
                      </a:r>
                      <a:endParaRPr sz="2900" dirty="0"/>
                    </a:p>
                    <a:p>
                      <a:pPr marL="914400" lvl="1" indent="-425450" algn="l" rtl="0">
                        <a:spcBef>
                          <a:spcPts val="0"/>
                        </a:spcBef>
                        <a:spcAft>
                          <a:spcPts val="0"/>
                        </a:spcAft>
                        <a:buSzPts val="3100"/>
                        <a:buChar char="○"/>
                      </a:pPr>
                      <a:r>
                        <a:rPr lang="en-US" sz="3100" dirty="0"/>
                        <a:t>Communicated the process followed to optimize the design.</a:t>
                      </a:r>
                      <a:endParaRPr sz="3100" dirty="0"/>
                    </a:p>
                  </a:txBody>
                  <a:tcPr marL="63500" marR="63500" marT="63500" marB="63500">
                    <a:solidFill>
                      <a:srgbClr val="C9DAF8"/>
                    </a:solidFill>
                  </a:tcPr>
                </a:tc>
                <a:extLst>
                  <a:ext uri="{0D108BD9-81ED-4DB2-BD59-A6C34878D82A}">
                    <a16:rowId xmlns:a16="http://schemas.microsoft.com/office/drawing/2014/main" val="10001"/>
                  </a:ext>
                </a:extLst>
              </a:tr>
              <a:tr h="2487300">
                <a:tc>
                  <a:txBody>
                    <a:bodyPr/>
                    <a:lstStyle/>
                    <a:p>
                      <a:pPr marL="0" lvl="0" indent="0" algn="ctr" rtl="0">
                        <a:spcBef>
                          <a:spcPts val="0"/>
                        </a:spcBef>
                        <a:spcAft>
                          <a:spcPts val="0"/>
                        </a:spcAft>
                        <a:buNone/>
                      </a:pPr>
                      <a:r>
                        <a:rPr lang="en-US" sz="9600"/>
                        <a:t>3</a:t>
                      </a:r>
                      <a:endParaRPr sz="9600"/>
                    </a:p>
                  </a:txBody>
                  <a:tcPr marL="63500" marR="63500" marT="63500" marB="63500">
                    <a:solidFill>
                      <a:srgbClr val="D9EAD3"/>
                    </a:solidFill>
                  </a:tcPr>
                </a:tc>
                <a:tc>
                  <a:txBody>
                    <a:bodyPr/>
                    <a:lstStyle/>
                    <a:p>
                      <a:pPr marL="457200" lvl="0" indent="-425450" algn="l" rtl="0">
                        <a:spcBef>
                          <a:spcPts val="0"/>
                        </a:spcBef>
                        <a:spcAft>
                          <a:spcPts val="0"/>
                        </a:spcAft>
                        <a:buSzPts val="3100"/>
                        <a:buChar char="●"/>
                      </a:pPr>
                      <a:r>
                        <a:rPr lang="en-US" sz="3100" dirty="0"/>
                        <a:t>Proposes a design plan with detailed explanation that completely addresses the criteria, constraints, and intent of the problem.</a:t>
                      </a:r>
                      <a:endParaRPr sz="3100" dirty="0"/>
                    </a:p>
                    <a:p>
                      <a:pPr marL="457200" lvl="0" indent="-425450" algn="l" rtl="0">
                        <a:spcBef>
                          <a:spcPts val="0"/>
                        </a:spcBef>
                        <a:spcAft>
                          <a:spcPts val="0"/>
                        </a:spcAft>
                        <a:buSzPts val="3100"/>
                        <a:buChar char="●"/>
                      </a:pPr>
                      <a:r>
                        <a:rPr lang="en-US" sz="3100" dirty="0"/>
                        <a:t>The student:</a:t>
                      </a:r>
                      <a:endParaRPr sz="3100" dirty="0"/>
                    </a:p>
                    <a:p>
                      <a:pPr marL="914400" lvl="1" indent="-425450" algn="l" rtl="0">
                        <a:spcBef>
                          <a:spcPts val="0"/>
                        </a:spcBef>
                        <a:spcAft>
                          <a:spcPts val="0"/>
                        </a:spcAft>
                        <a:buSzPts val="3100"/>
                        <a:buChar char="○"/>
                      </a:pPr>
                      <a:r>
                        <a:rPr lang="en-US" sz="3100" dirty="0"/>
                        <a:t>Uses all steps of the engineering design cycle, AND</a:t>
                      </a:r>
                      <a:endParaRPr sz="3100" dirty="0"/>
                    </a:p>
                    <a:p>
                      <a:pPr marL="914400" lvl="1" indent="-425450" algn="l" rtl="0">
                        <a:spcBef>
                          <a:spcPts val="0"/>
                        </a:spcBef>
                        <a:spcAft>
                          <a:spcPts val="0"/>
                        </a:spcAft>
                        <a:buSzPts val="3100"/>
                        <a:buChar char="○"/>
                      </a:pPr>
                      <a:r>
                        <a:rPr lang="en-US" sz="3100" dirty="0"/>
                        <a:t>Meets all criteria within the defined constraints, AND</a:t>
                      </a:r>
                      <a:endParaRPr sz="3100" dirty="0"/>
                    </a:p>
                    <a:p>
                      <a:pPr marL="914400" lvl="1" indent="-425450" algn="l" rtl="0">
                        <a:spcBef>
                          <a:spcPts val="0"/>
                        </a:spcBef>
                        <a:spcAft>
                          <a:spcPts val="0"/>
                        </a:spcAft>
                        <a:buSzPts val="3100"/>
                        <a:buChar char="○"/>
                      </a:pPr>
                      <a:r>
                        <a:rPr lang="en-US" sz="3100" dirty="0"/>
                        <a:t>Uses a combination of scientific concepts, data, and trial and error.</a:t>
                      </a:r>
                      <a:endParaRPr sz="3100" dirty="0"/>
                    </a:p>
                  </a:txBody>
                  <a:tcPr marL="63500" marR="63500" marT="63500" marB="63500">
                    <a:solidFill>
                      <a:srgbClr val="D9EAD3"/>
                    </a:solidFill>
                  </a:tcPr>
                </a:tc>
                <a:extLst>
                  <a:ext uri="{0D108BD9-81ED-4DB2-BD59-A6C34878D82A}">
                    <a16:rowId xmlns:a16="http://schemas.microsoft.com/office/drawing/2014/main" val="10002"/>
                  </a:ext>
                </a:extLst>
              </a:tr>
              <a:tr h="2487300">
                <a:tc>
                  <a:txBody>
                    <a:bodyPr/>
                    <a:lstStyle/>
                    <a:p>
                      <a:pPr marL="0" lvl="0" indent="0" algn="ctr" rtl="0">
                        <a:spcBef>
                          <a:spcPts val="0"/>
                        </a:spcBef>
                        <a:spcAft>
                          <a:spcPts val="0"/>
                        </a:spcAft>
                        <a:buNone/>
                      </a:pPr>
                      <a:r>
                        <a:rPr lang="en-US" sz="9600"/>
                        <a:t>2</a:t>
                      </a:r>
                      <a:endParaRPr sz="9600"/>
                    </a:p>
                  </a:txBody>
                  <a:tcPr marL="63500" marR="63500" marT="63500" marB="63500">
                    <a:solidFill>
                      <a:srgbClr val="FFF2CC"/>
                    </a:solidFill>
                  </a:tcPr>
                </a:tc>
                <a:tc>
                  <a:txBody>
                    <a:bodyPr/>
                    <a:lstStyle/>
                    <a:p>
                      <a:pPr marL="457200" lvl="0" indent="-425450" algn="l" rtl="0">
                        <a:spcBef>
                          <a:spcPts val="0"/>
                        </a:spcBef>
                        <a:spcAft>
                          <a:spcPts val="0"/>
                        </a:spcAft>
                        <a:buSzPts val="3100"/>
                        <a:buChar char="●"/>
                      </a:pPr>
                      <a:r>
                        <a:rPr lang="en-US" sz="3100" dirty="0"/>
                        <a:t>Proposes a design plan and provides a general description that addresses the criteria, constraints, or intent of the problem.</a:t>
                      </a:r>
                      <a:endParaRPr sz="3100" dirty="0"/>
                    </a:p>
                    <a:p>
                      <a:pPr marL="457200" lvl="0" indent="-425450" algn="l" rtl="0">
                        <a:spcBef>
                          <a:spcPts val="0"/>
                        </a:spcBef>
                        <a:spcAft>
                          <a:spcPts val="0"/>
                        </a:spcAft>
                        <a:buSzPts val="3100"/>
                        <a:buChar char="●"/>
                      </a:pPr>
                      <a:r>
                        <a:rPr lang="en-US" sz="3100" dirty="0"/>
                        <a:t>The student:</a:t>
                      </a:r>
                      <a:endParaRPr sz="3100" dirty="0"/>
                    </a:p>
                    <a:p>
                      <a:pPr marL="914400" lvl="1" indent="-425450" algn="l" rtl="0">
                        <a:spcBef>
                          <a:spcPts val="0"/>
                        </a:spcBef>
                        <a:spcAft>
                          <a:spcPts val="0"/>
                        </a:spcAft>
                        <a:buSzPts val="3100"/>
                        <a:buChar char="○"/>
                      </a:pPr>
                      <a:r>
                        <a:rPr lang="en-US" sz="3100" dirty="0"/>
                        <a:t>Uses some of the steps of the engineering design cycle, AND</a:t>
                      </a:r>
                      <a:endParaRPr sz="3100" dirty="0"/>
                    </a:p>
                    <a:p>
                      <a:pPr marL="914400" lvl="1" indent="-425450" algn="l" rtl="0">
                        <a:spcBef>
                          <a:spcPts val="0"/>
                        </a:spcBef>
                        <a:spcAft>
                          <a:spcPts val="0"/>
                        </a:spcAft>
                        <a:buSzPts val="3100"/>
                        <a:buChar char="○"/>
                      </a:pPr>
                      <a:r>
                        <a:rPr lang="en-US" sz="3100" dirty="0"/>
                        <a:t>Meets all criteria within the defined constraints, AND</a:t>
                      </a:r>
                      <a:endParaRPr sz="3100" dirty="0"/>
                    </a:p>
                    <a:p>
                      <a:pPr marL="914400" lvl="1" indent="-425450" algn="l" rtl="0">
                        <a:spcBef>
                          <a:spcPts val="0"/>
                        </a:spcBef>
                        <a:spcAft>
                          <a:spcPts val="0"/>
                        </a:spcAft>
                        <a:buSzPts val="3100"/>
                        <a:buChar char="○"/>
                      </a:pPr>
                      <a:r>
                        <a:rPr lang="en-US" sz="3100" dirty="0"/>
                        <a:t>Uses a combination of scientific concepts, data, and trial and error.</a:t>
                      </a:r>
                      <a:endParaRPr sz="3100" dirty="0"/>
                    </a:p>
                  </a:txBody>
                  <a:tcPr marL="63500" marR="63500" marT="63500" marB="63500">
                    <a:solidFill>
                      <a:srgbClr val="FFF2CC"/>
                    </a:solidFill>
                  </a:tcPr>
                </a:tc>
                <a:extLst>
                  <a:ext uri="{0D108BD9-81ED-4DB2-BD59-A6C34878D82A}">
                    <a16:rowId xmlns:a16="http://schemas.microsoft.com/office/drawing/2014/main" val="10003"/>
                  </a:ext>
                </a:extLst>
              </a:tr>
              <a:tr h="1866375">
                <a:tc>
                  <a:txBody>
                    <a:bodyPr/>
                    <a:lstStyle/>
                    <a:p>
                      <a:pPr marL="0" lvl="0" indent="0" algn="ctr" rtl="0">
                        <a:spcBef>
                          <a:spcPts val="0"/>
                        </a:spcBef>
                        <a:spcAft>
                          <a:spcPts val="0"/>
                        </a:spcAft>
                        <a:buNone/>
                      </a:pPr>
                      <a:r>
                        <a:rPr lang="en-US" sz="9600"/>
                        <a:t>1</a:t>
                      </a:r>
                      <a:endParaRPr sz="9600"/>
                    </a:p>
                  </a:txBody>
                  <a:tcPr marL="63500" marR="63500" marT="63500" marB="63500">
                    <a:solidFill>
                      <a:srgbClr val="F4CCCC"/>
                    </a:solidFill>
                  </a:tcPr>
                </a:tc>
                <a:tc>
                  <a:txBody>
                    <a:bodyPr/>
                    <a:lstStyle/>
                    <a:p>
                      <a:pPr marL="457200" lvl="0" indent="-425450" algn="l" rtl="0">
                        <a:spcBef>
                          <a:spcPts val="0"/>
                        </a:spcBef>
                        <a:spcAft>
                          <a:spcPts val="0"/>
                        </a:spcAft>
                        <a:buSzPts val="3100"/>
                        <a:buChar char="●"/>
                      </a:pPr>
                      <a:r>
                        <a:rPr lang="en-US" sz="3100" dirty="0"/>
                        <a:t>Proposes a design plan and description that misses one or more important aspects of the criteria, constraints, OR intent of the problem.</a:t>
                      </a:r>
                      <a:endParaRPr sz="3100" dirty="0"/>
                    </a:p>
                    <a:p>
                      <a:pPr marL="457200" lvl="0" indent="-425450" algn="l" rtl="0">
                        <a:spcBef>
                          <a:spcPts val="0"/>
                        </a:spcBef>
                        <a:spcAft>
                          <a:spcPts val="0"/>
                        </a:spcAft>
                        <a:buSzPts val="3100"/>
                        <a:buChar char="●"/>
                      </a:pPr>
                      <a:r>
                        <a:rPr lang="en-US" sz="3100" dirty="0"/>
                        <a:t>The student uses some of the steps of the engineering design cycle, BUT the design does not meet any of the criteria.</a:t>
                      </a:r>
                      <a:endParaRPr sz="3100" dirty="0"/>
                    </a:p>
                  </a:txBody>
                  <a:tcPr marL="63500" marR="63500" marT="63500" marB="63500">
                    <a:solidFill>
                      <a:srgbClr val="F4CCCC"/>
                    </a:solidFill>
                  </a:tcPr>
                </a:tc>
                <a:extLst>
                  <a:ext uri="{0D108BD9-81ED-4DB2-BD59-A6C34878D82A}">
                    <a16:rowId xmlns:a16="http://schemas.microsoft.com/office/drawing/2014/main" val="10004"/>
                  </a:ext>
                </a:extLst>
              </a:tr>
            </a:tbl>
          </a:graphicData>
        </a:graphic>
      </p:graphicFrame>
      <p:pic>
        <p:nvPicPr>
          <p:cNvPr id="211" name="Google Shape;211;p24"/>
          <p:cNvPicPr preferRelativeResize="0"/>
          <p:nvPr/>
        </p:nvPicPr>
        <p:blipFill>
          <a:blip r:embed="rId3">
            <a:alphaModFix/>
          </a:blip>
          <a:stretch>
            <a:fillRect/>
          </a:stretch>
        </p:blipFill>
        <p:spPr>
          <a:xfrm>
            <a:off x="16083225" y="444350"/>
            <a:ext cx="7929250" cy="4517275"/>
          </a:xfrm>
          <a:prstGeom prst="rect">
            <a:avLst/>
          </a:prstGeom>
          <a:noFill/>
          <a:ln>
            <a:noFill/>
          </a:ln>
        </p:spPr>
      </p:pic>
      <p:pic>
        <p:nvPicPr>
          <p:cNvPr id="212" name="Google Shape;212;p24"/>
          <p:cNvPicPr preferRelativeResize="0"/>
          <p:nvPr/>
        </p:nvPicPr>
        <p:blipFill>
          <a:blip r:embed="rId4">
            <a:alphaModFix/>
          </a:blip>
          <a:stretch>
            <a:fillRect/>
          </a:stretch>
        </p:blipFill>
        <p:spPr>
          <a:xfrm>
            <a:off x="17331350" y="5137900"/>
            <a:ext cx="5433000" cy="83120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25"/>
          <p:cNvSpPr/>
          <p:nvPr/>
        </p:nvSpPr>
        <p:spPr>
          <a:xfrm>
            <a:off x="0" y="0"/>
            <a:ext cx="24387048" cy="13716000"/>
          </a:xfrm>
          <a:prstGeom prst="rect">
            <a:avLst/>
          </a:prstGeom>
          <a:solidFill>
            <a:srgbClr val="3EB8E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19" name="Google Shape;219;p25" descr=" "/>
          <p:cNvPicPr preferRelativeResize="0"/>
          <p:nvPr/>
        </p:nvPicPr>
        <p:blipFill rotWithShape="1">
          <a:blip r:embed="rId3">
            <a:alphaModFix/>
          </a:blip>
          <a:srcRect/>
          <a:stretch/>
        </p:blipFill>
        <p:spPr>
          <a:xfrm>
            <a:off x="6" y="0"/>
            <a:ext cx="24387042" cy="13716000"/>
          </a:xfrm>
          <a:prstGeom prst="rect">
            <a:avLst/>
          </a:prstGeom>
          <a:noFill/>
          <a:ln>
            <a:noFill/>
          </a:ln>
        </p:spPr>
      </p:pic>
      <p:pic>
        <p:nvPicPr>
          <p:cNvPr id="220" name="Google Shape;220;p25" descr=" "/>
          <p:cNvPicPr preferRelativeResize="0"/>
          <p:nvPr/>
        </p:nvPicPr>
        <p:blipFill rotWithShape="1">
          <a:blip r:embed="rId4">
            <a:alphaModFix/>
          </a:blip>
          <a:srcRect/>
          <a:stretch/>
        </p:blipFill>
        <p:spPr>
          <a:xfrm>
            <a:off x="0" y="12420402"/>
            <a:ext cx="24387048" cy="1295598"/>
          </a:xfrm>
          <a:prstGeom prst="rect">
            <a:avLst/>
          </a:prstGeom>
          <a:noFill/>
          <a:ln>
            <a:noFill/>
          </a:ln>
        </p:spPr>
      </p:pic>
      <p:pic>
        <p:nvPicPr>
          <p:cNvPr id="221" name="Google Shape;221;p25" descr=" "/>
          <p:cNvPicPr preferRelativeResize="0"/>
          <p:nvPr/>
        </p:nvPicPr>
        <p:blipFill rotWithShape="1">
          <a:blip r:embed="rId5">
            <a:alphaModFix/>
          </a:blip>
          <a:srcRect/>
          <a:stretch/>
        </p:blipFill>
        <p:spPr>
          <a:xfrm>
            <a:off x="1041524" y="2209800"/>
            <a:ext cx="23095905" cy="11506200"/>
          </a:xfrm>
          <a:prstGeom prst="rect">
            <a:avLst/>
          </a:prstGeom>
          <a:noFill/>
          <a:ln>
            <a:noFill/>
          </a:ln>
        </p:spPr>
      </p:pic>
      <p:sp>
        <p:nvSpPr>
          <p:cNvPr id="222" name="Google Shape;222;p25"/>
          <p:cNvSpPr/>
          <p:nvPr/>
        </p:nvSpPr>
        <p:spPr>
          <a:xfrm>
            <a:off x="23370921" y="10515600"/>
            <a:ext cx="1016127" cy="3200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p25"/>
          <p:cNvSpPr txBox="1"/>
          <p:nvPr/>
        </p:nvSpPr>
        <p:spPr>
          <a:xfrm>
            <a:off x="357800" y="262400"/>
            <a:ext cx="23779500" cy="13183144"/>
          </a:xfrm>
          <a:prstGeom prst="rect">
            <a:avLst/>
          </a:prstGeom>
          <a:solidFill>
            <a:schemeClr val="lt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5600" b="1" dirty="0"/>
              <a:t>Supply Links:</a:t>
            </a:r>
            <a:endParaRPr sz="5600" b="1" dirty="0"/>
          </a:p>
          <a:p>
            <a:pPr marL="0" lvl="0" indent="0" algn="l" rtl="0">
              <a:spcBef>
                <a:spcPts val="0"/>
              </a:spcBef>
              <a:spcAft>
                <a:spcPts val="0"/>
              </a:spcAft>
              <a:buNone/>
            </a:pPr>
            <a:endParaRPr sz="3000" dirty="0"/>
          </a:p>
          <a:p>
            <a:pPr marL="0" lvl="0" indent="0" algn="l" rtl="0">
              <a:spcBef>
                <a:spcPts val="0"/>
              </a:spcBef>
              <a:spcAft>
                <a:spcPts val="0"/>
              </a:spcAft>
              <a:buNone/>
            </a:pPr>
            <a:r>
              <a:rPr lang="en-US" sz="3000" dirty="0"/>
              <a:t>Hobby Motors and Fan Blades: </a:t>
            </a:r>
            <a:r>
              <a:rPr lang="en-US" u="sng" dirty="0">
                <a:solidFill>
                  <a:schemeClr val="hlink"/>
                </a:solidFill>
                <a:hlinkClick r:id="rId6"/>
              </a:rPr>
              <a:t>https://www.amazon.com/Sntieecr-Electric-Propeller-Experiment-Engineering/dp/B086WCVB12/ref=asc_df_B086WCVB12/?tag=hyprod-20&amp;linkCode=df0&amp;hvadid=693601911085&amp;hvpos=&amp;hvnetw=g&amp;hvrand=5184682701385918470&amp;hvpone=&amp;hvptwo=&amp;hvqmt=&amp;hvdev=c&amp;hvdvcmdl=&amp;hvlocint=&amp;hvlocphy=1026990&amp;hvtargid=pla-909305656203&amp;mcid=bb79b94f5c1939429339b2797dd54c1d&amp;gad_source=1&amp;th=1</a:t>
            </a:r>
            <a:endParaRPr dirty="0"/>
          </a:p>
          <a:p>
            <a:pPr marL="0" lvl="0" indent="0" algn="l" rtl="0">
              <a:spcBef>
                <a:spcPts val="0"/>
              </a:spcBef>
              <a:spcAft>
                <a:spcPts val="0"/>
              </a:spcAft>
              <a:buNone/>
            </a:pPr>
            <a:r>
              <a:rPr lang="en-US" sz="3000" dirty="0"/>
              <a:t>Craft Sticks:</a:t>
            </a:r>
            <a:endParaRPr sz="3000" dirty="0"/>
          </a:p>
          <a:p>
            <a:pPr marL="0" lvl="0" indent="0" algn="l" rtl="0">
              <a:spcBef>
                <a:spcPts val="0"/>
              </a:spcBef>
              <a:spcAft>
                <a:spcPts val="0"/>
              </a:spcAft>
              <a:buNone/>
            </a:pPr>
            <a:r>
              <a:rPr lang="en-US" u="sng" dirty="0">
                <a:solidFill>
                  <a:schemeClr val="hlink"/>
                </a:solidFill>
                <a:hlinkClick r:id="rId7"/>
              </a:rPr>
              <a:t>https://www.amazon.com/Sticks-Natural-Popsicle-Length-Crafts/dp/B07F367TCK/ref=sr_1_6?crid=2UEY67KPD51ZR&amp;dib=eyJ2IjoiMSJ9.qwpP1PKXNu5yTgtrOeb6tNbGjsK3h7CGSTHkbPJT8Uwh6abZgrED54-kCbe67ILkDGRuC1NhA81dg-X3OXXzMaJcJxtFkg8vIQ3LGl-d0Leb9R7hnnP4qAvi6aWWb801RHnd3AowpzgPZ9rsjC7_iI-tihScOv9Qhl00_Ai-SN9mPzYrO8S1JFZRlQ-4jx18K3tNdifE5pEA061-arlvZiJZ3YqWvBeJYN_84OxWDFjGmts_d_UG69t9jjrNoXMrLjWHCTlGxVgL0gDPrRONAusZW1GYRWDtQwtQBllV9-N0PXBWmXwLM6EareTJSpC0wb8z2Nrx2tKaPjEamRW2gjZZ8Ozz5R-SdW0BkNFPRNiuAqwirfIybf4aFcGabpnHcJpJt1lVBzCNB_TheA2Hr_mDo5PjlrAKOqrM3LVwfQgbqYETKzFBIGWdwgIL9Fwr.gbnzwf-JJ1LOhk803fTyJ1VDmaS6PEv9MyGbm4r8qeI&amp;dib_tag=se&amp;keywords=craft+sticks&amp;qid=1734626191&amp;sprefix=craft+sticks%2Caps%2C159&amp;sr=8-6</a:t>
            </a:r>
            <a:endParaRPr dirty="0"/>
          </a:p>
          <a:p>
            <a:pPr marL="0" lvl="0" indent="0" algn="l" rtl="0">
              <a:spcBef>
                <a:spcPts val="0"/>
              </a:spcBef>
              <a:spcAft>
                <a:spcPts val="0"/>
              </a:spcAft>
              <a:buNone/>
            </a:pPr>
            <a:r>
              <a:rPr lang="en-US" sz="3000" dirty="0"/>
              <a:t>Hot Glue Sticks:</a:t>
            </a:r>
            <a:endParaRPr sz="3000" dirty="0"/>
          </a:p>
          <a:p>
            <a:pPr marL="0" lvl="0" indent="0" algn="l" rtl="0">
              <a:spcBef>
                <a:spcPts val="0"/>
              </a:spcBef>
              <a:spcAft>
                <a:spcPts val="0"/>
              </a:spcAft>
              <a:buNone/>
            </a:pPr>
            <a:r>
              <a:rPr lang="en-US" u="sng" dirty="0">
                <a:solidFill>
                  <a:schemeClr val="hlink"/>
                </a:solidFill>
                <a:hlinkClick r:id="rId8"/>
              </a:rPr>
              <a:t>https://www.amazon.com/AdTech-Glue-Sticks-Full-Clear/dp/B000PCY91O/ref=sr_1_5?crid=C1R4988FBTH5&amp;dib=eyJ2IjoiMSJ9.qBP5orq4dZhYrhqOfSE0mksU-p4IKLMNzG1LvjKlrrX_Lbp59tXNby25MssoY4Ppzp1tjTSLuD0MkINgdlF2RayJXty59psCpJ7e7bBuK_d1_vQkGWZStELGM8NalE82PxjBZYoH7FpHVmW7DNk444KVHRry9Ka7GZEPgjBqZfhsTCrvkLsdtvBWlrZey9XwNQiJGz7bbVmAyJjOx6zxGGAezbwREX01T_9TAXXB1_4aJWGVSocLLVeRy67wX344L6zluMJ8L-EVz5qfS9iMDZlIVm4rcrcMUlSH9MMKFDFhs7bsUUU8MB7fydTPA_t8TDqd8n8il_uJTtDmf0kv-v-IOtTBYe6XEHmzFhcXh9tpANrxlVSXGTlc65QOBFI9EGl9bq11JwdkZFLFtbvIGfRMlUyAqMwjhoEKbSTSjqP4j0tXX5yMWhZZgWO5XST0.bJjJbh-VVUGeII0_kQx7oc-ju1j3k-CXG8Q_EX_7GMU&amp;dib_tag=se&amp;keywords=hot%2Bglue%2Bsticks&amp;qid=1734626227&amp;sprefix=hot%2Bglue%2Bsticks%2Caps%2C160&amp;sr=8-5&amp;th=1</a:t>
            </a:r>
            <a:endParaRPr dirty="0"/>
          </a:p>
          <a:p>
            <a:pPr marL="0" lvl="0" indent="0" algn="l" rtl="0">
              <a:spcBef>
                <a:spcPts val="0"/>
              </a:spcBef>
              <a:spcAft>
                <a:spcPts val="0"/>
              </a:spcAft>
              <a:buNone/>
            </a:pPr>
            <a:r>
              <a:rPr lang="en-US" sz="3000" dirty="0"/>
              <a:t>Plastic Cups: </a:t>
            </a:r>
            <a:r>
              <a:rPr lang="en-US" u="sng" dirty="0">
                <a:solidFill>
                  <a:schemeClr val="hlink"/>
                </a:solidFill>
                <a:hlinkClick r:id="rId9"/>
              </a:rPr>
              <a:t>https://www.amazon.com/Amazon-Basics-Disposable-Plastic-Party/dp/B0D6SMHQKN/ref=sr_1_8?crid=1DYLXT6ZLYLOL&amp;dib=eyJ2IjoiMSJ9.o-xvanuxu-ZzR8HpNnvgK5x7ukfT5wArOXK_43e1Rlhslprbs4L3IDJ90Q08PloVwC1niE_TlHu_hA8Z5Y40zqrbfsZmU5vbgpMF-p7M03Ug4VUxx-he3xPUSzvIwjUDnh8A8J4QXvqx8_zP8MlEQ8u9Y48DHgA8eZPr6ZuT6TWfHQo1TOVuKNN2gTG4Dr83_XtXbpzpY3I5sz9NxXtXYbRXFhSML5_pUJwGKjYRxaMyNmqjqHlXAKUzqx_nn1HEHhReOc1TSPkdyQbnG9eTLP-sZ0sWqHsvneHESMhB5znk5DEMf9lX9iuWmxmF8zWUspgl6wVm8olv3pggVBUioE0U0Q1waK7v218QRSEFmLZQKhXXxJFjV20sIo_Z37wy_rJKNH7OWTOW_EHX-KJgaJ9ZfdheaGTpnoATqe1jlIn0zsKpYrhGma6tQSkkkAb5.ByVRr6V-dNVBu5oR3MXOnyc9-bH3Hk2K-9b0Ld0mYac&amp;dib_tag=se&amp;keywords=red%2Bsolo%2Bcup&amp;qid=1734626360&amp;sprefix=red%2Bsolo%2Bcup%2Caps%2C186&amp;sr=8-8&amp;th=1</a:t>
            </a:r>
            <a:endParaRPr dirty="0"/>
          </a:p>
          <a:p>
            <a:pPr marL="0" lvl="0" indent="0" algn="l" rtl="0">
              <a:spcBef>
                <a:spcPts val="0"/>
              </a:spcBef>
              <a:spcAft>
                <a:spcPts val="0"/>
              </a:spcAft>
              <a:buNone/>
            </a:pPr>
            <a:r>
              <a:rPr lang="en-US" sz="3000" dirty="0"/>
              <a:t>Paper Cups</a:t>
            </a:r>
            <a:endParaRPr sz="3000" dirty="0"/>
          </a:p>
          <a:p>
            <a:pPr marL="0" lvl="0" indent="0" algn="l" rtl="0">
              <a:spcBef>
                <a:spcPts val="0"/>
              </a:spcBef>
              <a:spcAft>
                <a:spcPts val="0"/>
              </a:spcAft>
              <a:buNone/>
            </a:pPr>
            <a:r>
              <a:rPr lang="en-US" u="sng" dirty="0">
                <a:solidFill>
                  <a:schemeClr val="hlink"/>
                </a:solidFill>
                <a:hlinkClick r:id="rId10"/>
              </a:rPr>
              <a:t>https://www.amazon.com/BIOZOYG-Disposable-Coffee-Cups-Black/dp/B081D3QSG9/ref=sr_1_1?crid=1C6YLSTRVULZN&amp;dib=eyJ2IjoiMSJ9.FNCqKGc2gP1pRPSronXUSwVNbKuboAunzqAb_USIUBzQS5--M_F9n4juRpONsUyJ3tQPpKJwXsPyfFPqiWye3HWti1KH-NsI-nlzFX52_8ctPYvj6YlxHHD-Bkavkhm7WjcdebbQJo9jlQ_IS1Vc-OnwCjTuryvWS221BCRQndysC5l9oDfTTElIpjGK90NfTWg2DuHwbuA05FNmUyScXLqJBI0o_IGCdQMm9V28gK4ODg_1wHOCb2Z4Tp5ZYVMVzqalFqaLCgCIURuHgqgRVr6K1t-j3FMhst2JtTVx4M-bt8HizTdOH3ShVTR9v83yZOVvcmPXNTNmtJW3SnSXROyvo2inSQAIT68NX4N1LSOk5TzZnzCf9xkf-wu_pT72siwvvBYHQQgjtXnAKpyJQz5PKuMfG2bIV0RuQFuXAX32BXbPD482OuMhqC3tstfr.MgxOcKhYrK8RMB045RaS3RCxubv_YeW2k-6vx5oxY3o&amp;dib_tag=se&amp;keywords=4%2Boz%2Bpaper%2Bcups%2Bdisposable&amp;qid=1734632531&amp;sprefix=4%2Boz%2Bpaper%2Bcup%2Caps%2C160&amp;sr=8-1&amp;th=1</a:t>
            </a:r>
            <a:endParaRPr dirty="0"/>
          </a:p>
          <a:p>
            <a:pPr marL="0" lvl="0" indent="0" algn="l" rtl="0">
              <a:spcBef>
                <a:spcPts val="0"/>
              </a:spcBef>
              <a:spcAft>
                <a:spcPts val="0"/>
              </a:spcAft>
              <a:buNone/>
            </a:pPr>
            <a:r>
              <a:rPr lang="en-US" sz="3000" dirty="0"/>
              <a:t>Card Stock</a:t>
            </a:r>
            <a:endParaRPr sz="3000" dirty="0"/>
          </a:p>
          <a:p>
            <a:pPr marL="0" lvl="0" indent="0" algn="l" rtl="0">
              <a:spcBef>
                <a:spcPts val="0"/>
              </a:spcBef>
              <a:spcAft>
                <a:spcPts val="0"/>
              </a:spcAft>
              <a:buNone/>
            </a:pPr>
            <a:r>
              <a:rPr lang="en-US" u="sng" dirty="0">
                <a:solidFill>
                  <a:schemeClr val="hlink"/>
                </a:solidFill>
                <a:hlinkClick r:id="rId11"/>
              </a:rPr>
              <a:t>https://www.amazon.com/Neenah-80944-01-Astrobrights-Colored-Cardstock/dp/B01LX0UJBN/ref=sr_1_6?crid=1Z0634JTD73CS&amp;dib=eyJ2IjoiMSJ9.rHl9PyZ8eehKll28SnkeuN_2HJu7p8jhW6CShONMwfVH3yC7yAbqVA7pnJ9mf_4x9YhhoXZqIH9cpfdDT3vRBMz9bU8AmUYRbuJyIz98fTshJTEKY1HfJpJzaCDFTdDYrho5pAwjfmMmdV3gN0wBjGJF8WeVbjAL3SjuhSAtkkG94N_EdaTMu2s1RsRsrZTX5RbPjoV-qsyNyQrZnDdX61ByseHi6mTFd5O-B3ECYpjCHhD8-QGLBFAe4wR_dabw7xndmFibKR_OOIskLn5O5k4nQ_az1RA0mvnR2s-lmaKjlLj3c90g_99XCm3PHqwLo-EFVAFyvFcd4ZYQan428KxbjpcRta0oYMNKuYI_Fefnq1yP3FAYwDp9gazYUlbbu_vRxPkN9jHyR_AU8xg-dPj8cYbktrqEnOoTtk9JkPdxAT4YrEgBQ-tcWoagBhaL.iWZE2Hf0Y-GJrnVZhSxmtJSfUiOyDBlBLiKvNZsIcXA&amp;dib_tag=se&amp;keywords=ream+colored+card+stock+printable+variety&amp;qid=1734626787&amp;sprefix=ream+colored+card+stock+printable+variety%2Caps%2C166&amp;sr=8-6</a:t>
            </a:r>
            <a:endParaRPr dirty="0"/>
          </a:p>
          <a:p>
            <a:pPr marL="0" lvl="0" indent="0" algn="l" rtl="0">
              <a:spcBef>
                <a:spcPts val="0"/>
              </a:spcBef>
              <a:spcAft>
                <a:spcPts val="0"/>
              </a:spcAft>
              <a:buNone/>
            </a:pPr>
            <a:r>
              <a:rPr lang="en-US" sz="3000" dirty="0"/>
              <a:t>Hot Glue Gun</a:t>
            </a:r>
            <a:endParaRPr sz="3000" dirty="0"/>
          </a:p>
          <a:p>
            <a:pPr marL="0" lvl="0" indent="0" algn="l" rtl="0">
              <a:spcBef>
                <a:spcPts val="0"/>
              </a:spcBef>
              <a:spcAft>
                <a:spcPts val="0"/>
              </a:spcAft>
              <a:buNone/>
            </a:pPr>
            <a:r>
              <a:rPr lang="en-US" u="sng" dirty="0">
                <a:solidFill>
                  <a:schemeClr val="hlink"/>
                </a:solidFill>
                <a:hlinkClick r:id="rId12"/>
              </a:rPr>
              <a:t>https://www.amazon.com/Assark-Sticks-School-Repairs-20W/dp/B09FYWQ44L/ref=sr_1_7?crid=35O2CQ5YK2QTW&amp;dib=eyJ2IjoiMSJ9.4XQ5ZC91OMSN2e0ykixncd1_LatJsxTpPmNwtZr9H_506ZE0ApNy_LUvloH6qRGPFEUAuaqZ_IH3h7pAN_NSmhPt6Ovufjk3nDsL_91QadQYcHMsoqgf8svKna6dbO_xIohV8llMO6MVftKojUz80XTWjL9pRGcTbHJl9RYu3xsilGIOlD140UYe0_3-Bvko6i2gA4ab-k1UIKgRFNPlhOMLLyPQlw4_N2DRuRBiP8Qx0XaqSfyVvg6o-UnZkKiPWFetBE9Cp4BqQER3oL4YguuFrfwve3VVgsqu1SPiVrJlfPUftY2J86HxOxAaS3xLJADrphT1d0bpIPtKqAnZiVZJgrI1n0N65fF8bYJY80s2tNAWbW80gIU3j6AxJMigFcISOjjohVsreVJqiuiM5wAPwmoJ7gl78Hsu_KFS9DoasZAOBInTmuwL-tS3o6Fb.M1_-BDQep2PPb4kI75Crn3sLl3Hr85s89_KuFgRugX8&amp;dib_tag=se&amp;keywords=hot%2Bglue%2Bgun&amp;qid=1734631860&amp;sprefix=hot%2Bglue%2Bgun%2Caps%2C158&amp;sr=8-7&amp;th=1</a:t>
            </a:r>
            <a:endParaRPr dirty="0"/>
          </a:p>
          <a:p>
            <a:pPr marL="0" lvl="0" indent="0" algn="l" rtl="0">
              <a:spcBef>
                <a:spcPts val="0"/>
              </a:spcBef>
              <a:spcAft>
                <a:spcPts val="0"/>
              </a:spcAft>
              <a:buNone/>
            </a:pPr>
            <a:r>
              <a:rPr lang="en-US" sz="3000" dirty="0"/>
              <a:t>Hand Drill</a:t>
            </a:r>
            <a:endParaRPr sz="3000" dirty="0"/>
          </a:p>
          <a:p>
            <a:pPr marL="0" lvl="0" indent="0" algn="l" rtl="0">
              <a:spcBef>
                <a:spcPts val="0"/>
              </a:spcBef>
              <a:spcAft>
                <a:spcPts val="0"/>
              </a:spcAft>
              <a:buNone/>
            </a:pPr>
            <a:r>
              <a:rPr lang="en-US" u="sng" dirty="0">
                <a:solidFill>
                  <a:schemeClr val="hlink"/>
                </a:solidFill>
                <a:hlinkClick r:id="rId13"/>
              </a:rPr>
              <a:t>https://www.amazon.com/Vise-Hand-Drill-Jewelry-Making/dp/B09TT6964Q/ref=sr_1_6?crid=51L65O50B22R&amp;dib=eyJ2IjoiMSJ9.1XV7j38VZ7xiV2k3UhlbG95dUFUVvSVplJhtiorF8uZ8yiF8R2Aj-f8PmJgn8fcUS7COSQLPRgvFfhTp7375PgoRgLSpX2sJ2Oi4sZdooKZ6wxo5eQdi_JUWJ-K2ZILX2200CxfruPHSEDgwSZ8jPQGde7Y9Djqhfdpn8hXQfFSCMvxJZcAKWGislRKnmeas-sbg7vfYg-v4x-bVa4avSg1Qo44jrJpZ65ooSMZ4v1wd0JWossT3mHuFXIk-B5wF-GcCKwHou4qRZh3818VNq7V7jrIeNsLj066t7p8JFAdknV7fYEDcHDJ5Hkke-39bR1zoH-CkB3m2O9zzgCiKy1Zcv6Pl1kVzs2pYWgEL1BSkHfgZNUsp1DwhmCpSFG9VlB0zb1Od-GM_7y2i4c3d8HI4nOOUcWG_VDdCMtETrGHFAho4DdxwTo3eTxjKGSLv.5irXoy80LbFikrtSW4TSI300ufELggmKpUApyG1QHf0&amp;dib_tag=se&amp;keywords=hand%2Bdrill%2Bfor%2Bcrafts&amp;qid=1734631910&amp;sprefix=hand%2Bdrill%2Caps%2C172&amp;sr=8-6&amp;th=1</a:t>
            </a:r>
            <a:r>
              <a:rPr lang="en-US" dirty="0"/>
              <a:t> </a:t>
            </a:r>
            <a:endParaRPr dirty="0"/>
          </a:p>
          <a:p>
            <a:pPr marL="0" lvl="0" indent="0" algn="l" rtl="0">
              <a:spcBef>
                <a:spcPts val="0"/>
              </a:spcBef>
              <a:spcAft>
                <a:spcPts val="0"/>
              </a:spcAft>
              <a:buNone/>
            </a:pPr>
            <a:r>
              <a:rPr lang="en-US" sz="3000" dirty="0"/>
              <a:t>LED Lights: </a:t>
            </a:r>
            <a:r>
              <a:rPr lang="en-US" u="sng" dirty="0">
                <a:solidFill>
                  <a:schemeClr val="hlink"/>
                </a:solidFill>
                <a:hlinkClick r:id="rId14"/>
              </a:rPr>
              <a:t>https://www.amazon.com/Diffused-Lighting-Electronics-Components-Emitting/dp/B01C3ZZT2I/ref=sr_1_3?crid=F4ASTTJ0DEJD&amp;dib=eyJ2IjoiMSJ9.qyf6gT3NEiZ7BN_IrMyA-3NFEKd5v8Lx-koKnp_f2TsG0C21XSVWTowEKm45jnD0J4_DHQIXB8onTOvzLrH0UZwItImeu7AqXtGctl6Y55o6B1CWcIT5whmWYE2EmJwRSFef0C3TQ5oo9bGwuVLVxou3OUl-Z_Th8v6P7GuuC8IPbA9wP1PstvOE46Upp7702g5sEyXhdPBg66HtfSGNSLV6D_i-bkfCaeo1igtBXgl5sgF6D-HdbzYMLOGuAel-4UYc6j5LjgA1A8naNNfr5xDSDSdT7gG03sVYnaGEWyU.ZBg2GSnc5bWsXcXXrxkGKz5x37Q5bFdDKaEunCPkrU0&amp;dib_tag=se&amp;keywords=led%2Blight%2Bbulbs%2Bhobby%2Bsmall&amp;qid=1720990719&amp;sprefix=led%2Blight%2Bbulbs%2Bhobby%2Bsmall%2Caps%2C206&amp;sr=8-3&amp;th=1</a:t>
            </a:r>
            <a:endParaRPr dirty="0"/>
          </a:p>
          <a:p>
            <a:pPr marL="0" lvl="0" indent="0" algn="l" rtl="0">
              <a:spcBef>
                <a:spcPts val="0"/>
              </a:spcBef>
              <a:spcAft>
                <a:spcPts val="0"/>
              </a:spcAft>
              <a:buNone/>
            </a:pPr>
            <a:r>
              <a:rPr lang="en-US" sz="3000" dirty="0"/>
              <a:t>Extension: 3D Printer Designs</a:t>
            </a:r>
            <a:endParaRPr sz="3000" dirty="0"/>
          </a:p>
          <a:p>
            <a:pPr marL="0" lvl="0" indent="0" algn="l" rtl="0">
              <a:spcBef>
                <a:spcPts val="0"/>
              </a:spcBef>
              <a:spcAft>
                <a:spcPts val="0"/>
              </a:spcAft>
              <a:buNone/>
            </a:pPr>
            <a:r>
              <a:rPr lang="en-US" u="sng" dirty="0">
                <a:solidFill>
                  <a:schemeClr val="hlink"/>
                </a:solidFill>
                <a:hlinkClick r:id="rId15"/>
              </a:rPr>
              <a:t>https://www.thingiverse.com/thing:4942677#google_vignette</a:t>
            </a:r>
            <a:endParaRPr dirty="0"/>
          </a:p>
          <a:p>
            <a:pPr marL="0" lvl="0" indent="0" algn="l" rtl="0">
              <a:spcBef>
                <a:spcPts val="0"/>
              </a:spcBef>
              <a:spcAft>
                <a:spcPts val="0"/>
              </a:spcAft>
              <a:buNone/>
            </a:pPr>
            <a:r>
              <a:rPr lang="en-US" u="sng" dirty="0">
                <a:solidFill>
                  <a:schemeClr val="hlink"/>
                </a:solidFill>
                <a:hlinkClick r:id="rId16"/>
              </a:rPr>
              <a:t>https://www.thingiverse.com/thing:3506692</a:t>
            </a:r>
            <a:endParaRPr dirty="0"/>
          </a:p>
          <a:p>
            <a:pPr marL="0" lvl="0" indent="0" algn="l" rtl="0">
              <a:spcBef>
                <a:spcPts val="0"/>
              </a:spcBef>
              <a:spcAft>
                <a:spcPts val="0"/>
              </a:spcAft>
              <a:buNone/>
            </a:pPr>
            <a:r>
              <a:rPr lang="en-US" u="sng" dirty="0">
                <a:solidFill>
                  <a:schemeClr val="hlink"/>
                </a:solidFill>
                <a:hlinkClick r:id="rId17"/>
              </a:rPr>
              <a:t>https://thangs.com/designer/Dudeman/3d-model/FanBlade.stl-38645</a:t>
            </a:r>
            <a:r>
              <a:rPr lang="en-US" dirty="0"/>
              <a:t> </a:t>
            </a: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pic>
        <p:nvPicPr>
          <p:cNvPr id="229" name="Google Shape;229;p26"/>
          <p:cNvPicPr preferRelativeResize="0"/>
          <p:nvPr/>
        </p:nvPicPr>
        <p:blipFill>
          <a:blip r:embed="rId3">
            <a:alphaModFix/>
          </a:blip>
          <a:stretch>
            <a:fillRect/>
          </a:stretch>
        </p:blipFill>
        <p:spPr>
          <a:xfrm>
            <a:off x="152400" y="152400"/>
            <a:ext cx="24113068" cy="135636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Google Shape;34;p5"/>
          <p:cNvSpPr txBox="1"/>
          <p:nvPr/>
        </p:nvSpPr>
        <p:spPr>
          <a:xfrm>
            <a:off x="1241575" y="361950"/>
            <a:ext cx="10115700" cy="12403365"/>
          </a:xfrm>
          <a:prstGeom prst="rect">
            <a:avLst/>
          </a:prstGeom>
          <a:noFill/>
          <a:ln w="228600" cap="flat" cmpd="sng">
            <a:solidFill>
              <a:srgbClr val="38761D"/>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US" sz="6000" b="1" dirty="0">
                <a:solidFill>
                  <a:srgbClr val="333333"/>
                </a:solidFill>
                <a:latin typeface="Poppins"/>
                <a:ea typeface="Poppins"/>
                <a:cs typeface="Poppins"/>
                <a:sym typeface="Poppins"/>
              </a:rPr>
              <a:t> Standard 8.4.3</a:t>
            </a:r>
            <a:endParaRPr sz="6000" b="1" dirty="0">
              <a:solidFill>
                <a:srgbClr val="333333"/>
              </a:solidFill>
              <a:latin typeface="Poppins"/>
              <a:ea typeface="Poppins"/>
              <a:cs typeface="Poppins"/>
              <a:sym typeface="Poppins"/>
            </a:endParaRPr>
          </a:p>
          <a:p>
            <a:pPr marL="0" lvl="0" indent="0" algn="l" rtl="0">
              <a:spcBef>
                <a:spcPts val="0"/>
              </a:spcBef>
              <a:spcAft>
                <a:spcPts val="0"/>
              </a:spcAft>
              <a:buNone/>
            </a:pPr>
            <a:endParaRPr b="1" dirty="0">
              <a:solidFill>
                <a:srgbClr val="333333"/>
              </a:solidFill>
              <a:latin typeface="Poppins"/>
              <a:ea typeface="Poppins"/>
              <a:cs typeface="Poppins"/>
              <a:sym typeface="Poppins"/>
            </a:endParaRPr>
          </a:p>
          <a:p>
            <a:pPr marL="282575" lvl="0" algn="l" rtl="0">
              <a:spcBef>
                <a:spcPts val="0"/>
              </a:spcBef>
              <a:spcAft>
                <a:spcPts val="0"/>
              </a:spcAft>
              <a:buNone/>
            </a:pPr>
            <a:r>
              <a:rPr lang="en-US" sz="6000" dirty="0">
                <a:solidFill>
                  <a:srgbClr val="333333"/>
                </a:solidFill>
                <a:latin typeface="Poppins"/>
                <a:ea typeface="Poppins"/>
                <a:cs typeface="Poppins"/>
                <a:sym typeface="Poppins"/>
              </a:rPr>
              <a:t>Design a solution to monitor or mitigate the potential </a:t>
            </a:r>
            <a:r>
              <a:rPr lang="en-US" sz="6000" u="sng" dirty="0">
                <a:solidFill>
                  <a:srgbClr val="333333"/>
                </a:solidFill>
                <a:latin typeface="Poppins"/>
                <a:ea typeface="Poppins"/>
                <a:cs typeface="Poppins"/>
                <a:sym typeface="Poppins"/>
              </a:rPr>
              <a:t>effects</a:t>
            </a:r>
            <a:r>
              <a:rPr lang="en-US" sz="6000" dirty="0">
                <a:solidFill>
                  <a:srgbClr val="333333"/>
                </a:solidFill>
                <a:latin typeface="Poppins"/>
                <a:ea typeface="Poppins"/>
                <a:cs typeface="Poppins"/>
                <a:sym typeface="Poppins"/>
              </a:rPr>
              <a:t> of using natural resources.</a:t>
            </a:r>
          </a:p>
          <a:p>
            <a:pPr marL="282575" lvl="0" algn="l" rtl="0">
              <a:spcBef>
                <a:spcPts val="0"/>
              </a:spcBef>
              <a:spcAft>
                <a:spcPts val="0"/>
              </a:spcAft>
              <a:buNone/>
            </a:pPr>
            <a:r>
              <a:rPr lang="en-US" sz="6000" dirty="0">
                <a:solidFill>
                  <a:srgbClr val="333333"/>
                </a:solidFill>
                <a:latin typeface="Poppins"/>
                <a:ea typeface="Poppins"/>
                <a:cs typeface="Poppins"/>
                <a:sym typeface="Poppins"/>
              </a:rPr>
              <a:t>Evaluate competing design solutions using a systematic process to determine how well each solution meets the criteria and constraints of the problem. </a:t>
            </a:r>
            <a:endParaRPr sz="6000" dirty="0">
              <a:solidFill>
                <a:srgbClr val="333333"/>
              </a:solidFill>
              <a:latin typeface="Poppins"/>
              <a:ea typeface="Poppins"/>
              <a:cs typeface="Poppins"/>
              <a:sym typeface="Poppins"/>
            </a:endParaRPr>
          </a:p>
          <a:p>
            <a:pPr marL="0" lvl="0" indent="0" algn="l" rtl="0">
              <a:spcBef>
                <a:spcPts val="0"/>
              </a:spcBef>
              <a:spcAft>
                <a:spcPts val="0"/>
              </a:spcAft>
              <a:buNone/>
            </a:pPr>
            <a:endParaRPr sz="6000" dirty="0">
              <a:solidFill>
                <a:srgbClr val="333333"/>
              </a:solidFill>
              <a:latin typeface="Poppins"/>
              <a:ea typeface="Poppins"/>
              <a:cs typeface="Poppins"/>
              <a:sym typeface="Poppins"/>
            </a:endParaRPr>
          </a:p>
        </p:txBody>
      </p:sp>
      <p:sp>
        <p:nvSpPr>
          <p:cNvPr id="35" name="Google Shape;35;p5"/>
          <p:cNvSpPr txBox="1"/>
          <p:nvPr/>
        </p:nvSpPr>
        <p:spPr>
          <a:xfrm>
            <a:off x="12417700" y="361950"/>
            <a:ext cx="10763400" cy="12498600"/>
          </a:xfrm>
          <a:prstGeom prst="rect">
            <a:avLst/>
          </a:prstGeom>
          <a:noFill/>
          <a:ln w="228600" cap="flat" cmpd="sng">
            <a:solidFill>
              <a:srgbClr val="38761D"/>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5000" b="1" dirty="0">
                <a:latin typeface="Poppins"/>
                <a:ea typeface="Poppins"/>
                <a:cs typeface="Poppins"/>
                <a:sym typeface="Poppins"/>
              </a:rPr>
              <a:t>  Learning Objective</a:t>
            </a:r>
            <a:r>
              <a:rPr lang="en-US" sz="5000" dirty="0"/>
              <a:t>:</a:t>
            </a:r>
            <a:endParaRPr sz="5000" dirty="0"/>
          </a:p>
          <a:p>
            <a:pPr marL="0" lvl="0" indent="0" algn="l" rtl="0">
              <a:spcBef>
                <a:spcPts val="0"/>
              </a:spcBef>
              <a:spcAft>
                <a:spcPts val="0"/>
              </a:spcAft>
              <a:buNone/>
            </a:pPr>
            <a:endParaRPr sz="5000" dirty="0"/>
          </a:p>
          <a:p>
            <a:pPr marL="166688" lvl="0">
              <a:buClr>
                <a:schemeClr val="dk1"/>
              </a:buClr>
              <a:buSzPts val="1100"/>
            </a:pPr>
            <a:r>
              <a:rPr lang="en-US" sz="5000" dirty="0">
                <a:solidFill>
                  <a:schemeClr val="dk1"/>
                </a:solidFill>
                <a:latin typeface="Poppins" panose="00000500000000000000" pitchFamily="2" charset="0"/>
                <a:ea typeface="Comfortaa SemiBold"/>
                <a:cs typeface="Poppins" panose="00000500000000000000" pitchFamily="2" charset="0"/>
                <a:sym typeface="Comfortaa SemiBold"/>
              </a:rPr>
              <a:t>Students will be able to design and construct a wind turbine that converts wind energy into electricity, powering a light bulb.</a:t>
            </a:r>
          </a:p>
          <a:p>
            <a:pPr marL="166688" lvl="0" algn="l" rtl="0">
              <a:spcBef>
                <a:spcPts val="0"/>
              </a:spcBef>
              <a:spcAft>
                <a:spcPts val="0"/>
              </a:spcAft>
              <a:buNone/>
            </a:pPr>
            <a:endParaRPr sz="5000" dirty="0">
              <a:latin typeface="Poppins"/>
              <a:ea typeface="Poppins"/>
              <a:cs typeface="Poppins"/>
              <a:sym typeface="Poppins"/>
            </a:endParaRPr>
          </a:p>
          <a:p>
            <a:pPr marL="166688" lvl="0" algn="l" rtl="0">
              <a:spcBef>
                <a:spcPts val="0"/>
              </a:spcBef>
              <a:spcAft>
                <a:spcPts val="0"/>
              </a:spcAft>
              <a:buNone/>
            </a:pPr>
            <a:r>
              <a:rPr lang="en-US" sz="5000" dirty="0">
                <a:latin typeface="Poppins"/>
                <a:ea typeface="Poppins"/>
                <a:cs typeface="Poppins"/>
                <a:sym typeface="Poppins"/>
              </a:rPr>
              <a:t>Students will use the defined criteria and constraints while designing their wind turbine.</a:t>
            </a:r>
            <a:endParaRPr sz="5000" dirty="0">
              <a:latin typeface="Poppins"/>
              <a:ea typeface="Poppins"/>
              <a:cs typeface="Poppins"/>
              <a:sym typeface="Poppins"/>
            </a:endParaRPr>
          </a:p>
          <a:p>
            <a:pPr marL="166688" lvl="0" algn="l" rtl="0">
              <a:spcBef>
                <a:spcPts val="0"/>
              </a:spcBef>
              <a:spcAft>
                <a:spcPts val="0"/>
              </a:spcAft>
              <a:buNone/>
            </a:pPr>
            <a:endParaRPr sz="5000" dirty="0">
              <a:latin typeface="Poppins"/>
              <a:ea typeface="Poppins"/>
              <a:cs typeface="Poppins"/>
              <a:sym typeface="Poppins"/>
            </a:endParaRPr>
          </a:p>
          <a:p>
            <a:pPr marL="166688" lvl="0" algn="l" rtl="0">
              <a:spcBef>
                <a:spcPts val="0"/>
              </a:spcBef>
              <a:spcAft>
                <a:spcPts val="0"/>
              </a:spcAft>
              <a:buNone/>
            </a:pPr>
            <a:r>
              <a:rPr lang="en-US" sz="5000" dirty="0">
                <a:latin typeface="Poppins"/>
                <a:ea typeface="Poppins"/>
                <a:cs typeface="Poppins"/>
                <a:sym typeface="Poppins"/>
              </a:rPr>
              <a:t>Students will use the Engineering Design Process to determine which structure functions the best.</a:t>
            </a:r>
            <a:endParaRPr sz="5000" dirty="0">
              <a:latin typeface="Poppins"/>
              <a:ea typeface="Poppins"/>
              <a:cs typeface="Poppins"/>
              <a:sym typeface="Poppins"/>
            </a:endParaRPr>
          </a:p>
          <a:p>
            <a:pPr marL="0" lvl="0" indent="0" algn="l" rtl="0">
              <a:spcBef>
                <a:spcPts val="0"/>
              </a:spcBef>
              <a:spcAft>
                <a:spcPts val="0"/>
              </a:spcAft>
              <a:buNone/>
            </a:pPr>
            <a:endParaRPr sz="5000" dirty="0"/>
          </a:p>
          <a:p>
            <a:pPr marL="457200" lvl="0" indent="0" algn="l" rtl="0">
              <a:lnSpc>
                <a:spcPct val="115000"/>
              </a:lnSpc>
              <a:spcBef>
                <a:spcPts val="0"/>
              </a:spcBef>
              <a:spcAft>
                <a:spcPts val="0"/>
              </a:spcAft>
              <a:buNone/>
            </a:pPr>
            <a:endParaRPr sz="4000" dirty="0">
              <a:solidFill>
                <a:srgbClr val="666666"/>
              </a:solidFill>
              <a:highlight>
                <a:srgbClr val="FFFFFF"/>
              </a:highlight>
              <a:latin typeface="Lato"/>
              <a:ea typeface="Lato"/>
              <a:cs typeface="Lato"/>
              <a:sym typeface="Lato"/>
            </a:endParaRPr>
          </a:p>
          <a:p>
            <a:pPr marL="0" lvl="0" indent="0" algn="l" rtl="0">
              <a:spcBef>
                <a:spcPts val="1700"/>
              </a:spcBef>
              <a:spcAft>
                <a:spcPts val="0"/>
              </a:spcAft>
              <a:buNone/>
            </a:pPr>
            <a:endParaRPr sz="5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pic>
        <p:nvPicPr>
          <p:cNvPr id="41" name="Google Shape;41;p6"/>
          <p:cNvPicPr preferRelativeResize="0"/>
          <p:nvPr/>
        </p:nvPicPr>
        <p:blipFill>
          <a:blip r:embed="rId3">
            <a:alphaModFix/>
          </a:blip>
          <a:stretch>
            <a:fillRect/>
          </a:stretch>
        </p:blipFill>
        <p:spPr>
          <a:xfrm>
            <a:off x="152400" y="151046"/>
            <a:ext cx="6330299" cy="3069225"/>
          </a:xfrm>
          <a:prstGeom prst="rect">
            <a:avLst/>
          </a:prstGeom>
          <a:noFill/>
          <a:ln>
            <a:noFill/>
          </a:ln>
        </p:spPr>
      </p:pic>
      <p:sp>
        <p:nvSpPr>
          <p:cNvPr id="42" name="Google Shape;42;p6"/>
          <p:cNvSpPr txBox="1"/>
          <p:nvPr/>
        </p:nvSpPr>
        <p:spPr>
          <a:xfrm>
            <a:off x="6450" y="3220275"/>
            <a:ext cx="6622200" cy="611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3000">
                <a:latin typeface="Poppins Medium"/>
                <a:ea typeface="Poppins Medium"/>
                <a:cs typeface="Poppins Medium"/>
                <a:sym typeface="Poppins Medium"/>
              </a:rPr>
              <a:t>Spanish Fork Canyon Wind Farm</a:t>
            </a:r>
            <a:endParaRPr sz="3000">
              <a:latin typeface="Poppins Medium"/>
              <a:ea typeface="Poppins Medium"/>
              <a:cs typeface="Poppins Medium"/>
              <a:sym typeface="Poppins Medium"/>
            </a:endParaRPr>
          </a:p>
        </p:txBody>
      </p:sp>
      <p:pic>
        <p:nvPicPr>
          <p:cNvPr id="43" name="Google Shape;43;p6"/>
          <p:cNvPicPr preferRelativeResize="0"/>
          <p:nvPr/>
        </p:nvPicPr>
        <p:blipFill>
          <a:blip r:embed="rId4">
            <a:alphaModFix/>
          </a:blip>
          <a:stretch>
            <a:fillRect/>
          </a:stretch>
        </p:blipFill>
        <p:spPr>
          <a:xfrm>
            <a:off x="152400" y="9943175"/>
            <a:ext cx="6330301" cy="3112790"/>
          </a:xfrm>
          <a:prstGeom prst="rect">
            <a:avLst/>
          </a:prstGeom>
          <a:noFill/>
          <a:ln>
            <a:noFill/>
          </a:ln>
        </p:spPr>
      </p:pic>
      <p:sp>
        <p:nvSpPr>
          <p:cNvPr id="44" name="Google Shape;44;p6"/>
          <p:cNvSpPr txBox="1"/>
          <p:nvPr/>
        </p:nvSpPr>
        <p:spPr>
          <a:xfrm>
            <a:off x="1130800" y="12975300"/>
            <a:ext cx="3792900" cy="740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3000">
                <a:latin typeface="Poppins Medium"/>
                <a:ea typeface="Poppins Medium"/>
                <a:cs typeface="Poppins Medium"/>
                <a:sym typeface="Poppins Medium"/>
              </a:rPr>
              <a:t>Milford Wind Farm</a:t>
            </a:r>
            <a:endParaRPr sz="3000">
              <a:latin typeface="Poppins Medium"/>
              <a:ea typeface="Poppins Medium"/>
              <a:cs typeface="Poppins Medium"/>
              <a:sym typeface="Poppins Medium"/>
            </a:endParaRPr>
          </a:p>
        </p:txBody>
      </p:sp>
      <p:pic>
        <p:nvPicPr>
          <p:cNvPr id="45" name="Google Shape;45;p6"/>
          <p:cNvPicPr preferRelativeResize="0"/>
          <p:nvPr/>
        </p:nvPicPr>
        <p:blipFill>
          <a:blip r:embed="rId5">
            <a:alphaModFix/>
          </a:blip>
          <a:stretch>
            <a:fillRect/>
          </a:stretch>
        </p:blipFill>
        <p:spPr>
          <a:xfrm>
            <a:off x="152400" y="3831375"/>
            <a:ext cx="6330301" cy="5500689"/>
          </a:xfrm>
          <a:prstGeom prst="rect">
            <a:avLst/>
          </a:prstGeom>
          <a:noFill/>
          <a:ln>
            <a:noFill/>
          </a:ln>
        </p:spPr>
      </p:pic>
      <p:sp>
        <p:nvSpPr>
          <p:cNvPr id="46" name="Google Shape;46;p6"/>
          <p:cNvSpPr txBox="1"/>
          <p:nvPr/>
        </p:nvSpPr>
        <p:spPr>
          <a:xfrm>
            <a:off x="152400" y="9332075"/>
            <a:ext cx="6330300" cy="740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3000">
                <a:latin typeface="Poppins Medium"/>
                <a:ea typeface="Poppins Medium"/>
                <a:cs typeface="Poppins Medium"/>
                <a:sym typeface="Poppins Medium"/>
              </a:rPr>
              <a:t>Tooele Army Depot Wind Farm</a:t>
            </a:r>
            <a:endParaRPr sz="3000">
              <a:latin typeface="Poppins Medium"/>
              <a:ea typeface="Poppins Medium"/>
              <a:cs typeface="Poppins Medium"/>
              <a:sym typeface="Poppins Medium"/>
            </a:endParaRPr>
          </a:p>
        </p:txBody>
      </p:sp>
      <p:sp>
        <p:nvSpPr>
          <p:cNvPr id="47" name="Google Shape;47;p6"/>
          <p:cNvSpPr txBox="1"/>
          <p:nvPr/>
        </p:nvSpPr>
        <p:spPr>
          <a:xfrm>
            <a:off x="18960325" y="9332075"/>
            <a:ext cx="5228700" cy="740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3000">
                <a:latin typeface="Poppins Medium"/>
                <a:ea typeface="Poppins Medium"/>
                <a:cs typeface="Poppins Medium"/>
                <a:sym typeface="Poppins Medium"/>
              </a:rPr>
              <a:t>Monticello Wind Farm</a:t>
            </a:r>
            <a:endParaRPr sz="3000">
              <a:latin typeface="Poppins Medium"/>
              <a:ea typeface="Poppins Medium"/>
              <a:cs typeface="Poppins Medium"/>
              <a:sym typeface="Poppins Medium"/>
            </a:endParaRPr>
          </a:p>
        </p:txBody>
      </p:sp>
      <p:pic>
        <p:nvPicPr>
          <p:cNvPr id="48" name="Google Shape;48;p6"/>
          <p:cNvPicPr preferRelativeResize="0"/>
          <p:nvPr/>
        </p:nvPicPr>
        <p:blipFill>
          <a:blip r:embed="rId6">
            <a:alphaModFix/>
          </a:blip>
          <a:stretch>
            <a:fillRect/>
          </a:stretch>
        </p:blipFill>
        <p:spPr>
          <a:xfrm>
            <a:off x="18960250" y="5030917"/>
            <a:ext cx="5228838" cy="4301157"/>
          </a:xfrm>
          <a:prstGeom prst="rect">
            <a:avLst/>
          </a:prstGeom>
          <a:noFill/>
          <a:ln>
            <a:noFill/>
          </a:ln>
        </p:spPr>
      </p:pic>
      <p:pic>
        <p:nvPicPr>
          <p:cNvPr id="49" name="Google Shape;49;p6"/>
          <p:cNvPicPr preferRelativeResize="0"/>
          <p:nvPr/>
        </p:nvPicPr>
        <p:blipFill>
          <a:blip r:embed="rId7">
            <a:alphaModFix/>
          </a:blip>
          <a:stretch>
            <a:fillRect/>
          </a:stretch>
        </p:blipFill>
        <p:spPr>
          <a:xfrm>
            <a:off x="7459616" y="142300"/>
            <a:ext cx="10795325" cy="13431400"/>
          </a:xfrm>
          <a:prstGeom prst="rect">
            <a:avLst/>
          </a:prstGeom>
          <a:noFill/>
          <a:ln>
            <a:noFill/>
          </a:ln>
        </p:spPr>
      </p:pic>
      <p:cxnSp>
        <p:nvCxnSpPr>
          <p:cNvPr id="50" name="Google Shape;50;p6"/>
          <p:cNvCxnSpPr>
            <a:stCxn id="41" idx="3"/>
          </p:cNvCxnSpPr>
          <p:nvPr/>
        </p:nvCxnSpPr>
        <p:spPr>
          <a:xfrm>
            <a:off x="6482699" y="1685658"/>
            <a:ext cx="7386000" cy="4540200"/>
          </a:xfrm>
          <a:prstGeom prst="curvedConnector3">
            <a:avLst>
              <a:gd name="adj1" fmla="val 50000"/>
            </a:avLst>
          </a:prstGeom>
          <a:noFill/>
          <a:ln w="76200" cap="flat" cmpd="sng">
            <a:solidFill>
              <a:schemeClr val="dk2"/>
            </a:solidFill>
            <a:prstDash val="solid"/>
            <a:round/>
            <a:headEnd type="none" w="med" len="med"/>
            <a:tailEnd type="triangle" w="med" len="med"/>
          </a:ln>
        </p:spPr>
      </p:cxnSp>
      <p:cxnSp>
        <p:nvCxnSpPr>
          <p:cNvPr id="51" name="Google Shape;51;p6"/>
          <p:cNvCxnSpPr/>
          <p:nvPr/>
        </p:nvCxnSpPr>
        <p:spPr>
          <a:xfrm rot="10800000" flipH="1">
            <a:off x="6482701" y="4198219"/>
            <a:ext cx="2605500" cy="2383500"/>
          </a:xfrm>
          <a:prstGeom prst="curvedConnector3">
            <a:avLst>
              <a:gd name="adj1" fmla="val 50000"/>
            </a:avLst>
          </a:prstGeom>
          <a:noFill/>
          <a:ln w="76200" cap="flat" cmpd="sng">
            <a:solidFill>
              <a:schemeClr val="dk2"/>
            </a:solidFill>
            <a:prstDash val="solid"/>
            <a:round/>
            <a:headEnd type="none" w="med" len="med"/>
            <a:tailEnd type="triangle" w="med" len="med"/>
          </a:ln>
        </p:spPr>
      </p:cxnSp>
      <p:cxnSp>
        <p:nvCxnSpPr>
          <p:cNvPr id="52" name="Google Shape;52;p6"/>
          <p:cNvCxnSpPr/>
          <p:nvPr/>
        </p:nvCxnSpPr>
        <p:spPr>
          <a:xfrm rot="10800000" flipH="1">
            <a:off x="6440550" y="9331975"/>
            <a:ext cx="3172800" cy="2738100"/>
          </a:xfrm>
          <a:prstGeom prst="curvedConnector3">
            <a:avLst>
              <a:gd name="adj1" fmla="val 50000"/>
            </a:avLst>
          </a:prstGeom>
          <a:noFill/>
          <a:ln w="76200" cap="flat" cmpd="sng">
            <a:solidFill>
              <a:schemeClr val="dk2"/>
            </a:solidFill>
            <a:prstDash val="solid"/>
            <a:round/>
            <a:headEnd type="none" w="med" len="med"/>
            <a:tailEnd type="triangle" w="med" len="med"/>
          </a:ln>
        </p:spPr>
      </p:cxnSp>
      <p:cxnSp>
        <p:nvCxnSpPr>
          <p:cNvPr id="53" name="Google Shape;53;p6"/>
          <p:cNvCxnSpPr>
            <a:stCxn id="54" idx="1"/>
          </p:cNvCxnSpPr>
          <p:nvPr/>
        </p:nvCxnSpPr>
        <p:spPr>
          <a:xfrm flipH="1">
            <a:off x="17365555" y="2301631"/>
            <a:ext cx="1592400" cy="1753500"/>
          </a:xfrm>
          <a:prstGeom prst="curvedConnector2">
            <a:avLst/>
          </a:prstGeom>
          <a:noFill/>
          <a:ln w="76200" cap="flat" cmpd="sng">
            <a:solidFill>
              <a:schemeClr val="dk2"/>
            </a:solidFill>
            <a:prstDash val="solid"/>
            <a:round/>
            <a:headEnd type="none" w="med" len="med"/>
            <a:tailEnd type="triangle" w="med" len="med"/>
          </a:ln>
        </p:spPr>
      </p:cxnSp>
      <p:pic>
        <p:nvPicPr>
          <p:cNvPr id="54" name="Google Shape;54;p6"/>
          <p:cNvPicPr preferRelativeResize="0"/>
          <p:nvPr/>
        </p:nvPicPr>
        <p:blipFill>
          <a:blip r:embed="rId8">
            <a:alphaModFix/>
          </a:blip>
          <a:stretch>
            <a:fillRect/>
          </a:stretch>
        </p:blipFill>
        <p:spPr>
          <a:xfrm>
            <a:off x="18957955" y="151056"/>
            <a:ext cx="5233452" cy="4301150"/>
          </a:xfrm>
          <a:prstGeom prst="rect">
            <a:avLst/>
          </a:prstGeom>
          <a:noFill/>
          <a:ln>
            <a:noFill/>
          </a:ln>
        </p:spPr>
      </p:pic>
      <p:sp>
        <p:nvSpPr>
          <p:cNvPr id="55" name="Google Shape;55;p6"/>
          <p:cNvSpPr txBox="1"/>
          <p:nvPr/>
        </p:nvSpPr>
        <p:spPr>
          <a:xfrm>
            <a:off x="18985975" y="4452200"/>
            <a:ext cx="5177400" cy="740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3000">
                <a:latin typeface="Poppins"/>
                <a:ea typeface="Poppins"/>
                <a:cs typeface="Poppins"/>
                <a:sym typeface="Poppins"/>
              </a:rPr>
              <a:t>Uintah Wind Farm</a:t>
            </a:r>
            <a:endParaRPr sz="3000">
              <a:latin typeface="Poppins"/>
              <a:ea typeface="Poppins"/>
              <a:cs typeface="Poppins"/>
              <a:sym typeface="Poppins"/>
            </a:endParaRPr>
          </a:p>
        </p:txBody>
      </p:sp>
      <p:cxnSp>
        <p:nvCxnSpPr>
          <p:cNvPr id="56" name="Google Shape;56;p6"/>
          <p:cNvCxnSpPr/>
          <p:nvPr/>
        </p:nvCxnSpPr>
        <p:spPr>
          <a:xfrm flipH="1">
            <a:off x="17079400" y="8611275"/>
            <a:ext cx="1860600" cy="1836900"/>
          </a:xfrm>
          <a:prstGeom prst="curvedConnector3">
            <a:avLst>
              <a:gd name="adj1" fmla="val 50000"/>
            </a:avLst>
          </a:prstGeom>
          <a:noFill/>
          <a:ln w="76200" cap="flat" cmpd="sng">
            <a:solidFill>
              <a:schemeClr val="dk2"/>
            </a:solidFill>
            <a:prstDash val="solid"/>
            <a:round/>
            <a:headEnd type="none" w="med" len="med"/>
            <a:tailEnd type="triangle" w="med" len="med"/>
          </a:ln>
        </p:spPr>
      </p:cxnSp>
      <p:pic>
        <p:nvPicPr>
          <p:cNvPr id="57" name="Google Shape;57;p6"/>
          <p:cNvPicPr preferRelativeResize="0"/>
          <p:nvPr/>
        </p:nvPicPr>
        <p:blipFill>
          <a:blip r:embed="rId9">
            <a:alphaModFix/>
          </a:blip>
          <a:stretch>
            <a:fillRect/>
          </a:stretch>
        </p:blipFill>
        <p:spPr>
          <a:xfrm>
            <a:off x="18985975" y="9910800"/>
            <a:ext cx="5177400" cy="2877166"/>
          </a:xfrm>
          <a:prstGeom prst="rect">
            <a:avLst/>
          </a:prstGeom>
          <a:noFill/>
          <a:ln>
            <a:noFill/>
          </a:ln>
        </p:spPr>
      </p:pic>
      <p:sp>
        <p:nvSpPr>
          <p:cNvPr id="58" name="Google Shape;58;p6"/>
          <p:cNvSpPr txBox="1"/>
          <p:nvPr/>
        </p:nvSpPr>
        <p:spPr>
          <a:xfrm>
            <a:off x="18985975" y="12787975"/>
            <a:ext cx="5177400" cy="740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3000">
                <a:latin typeface="Poppins"/>
                <a:ea typeface="Poppins"/>
                <a:cs typeface="Poppins"/>
                <a:sym typeface="Poppins"/>
              </a:rPr>
              <a:t>Fervo Wind Farm</a:t>
            </a:r>
            <a:endParaRPr sz="3000">
              <a:latin typeface="Poppins"/>
              <a:ea typeface="Poppins"/>
              <a:cs typeface="Poppins"/>
              <a:sym typeface="Poppins"/>
            </a:endParaRPr>
          </a:p>
        </p:txBody>
      </p:sp>
      <p:cxnSp>
        <p:nvCxnSpPr>
          <p:cNvPr id="59" name="Google Shape;59;p6"/>
          <p:cNvCxnSpPr>
            <a:stCxn id="57" idx="1"/>
          </p:cNvCxnSpPr>
          <p:nvPr/>
        </p:nvCxnSpPr>
        <p:spPr>
          <a:xfrm flipH="1">
            <a:off x="8945275" y="11349383"/>
            <a:ext cx="10040700" cy="1054500"/>
          </a:xfrm>
          <a:prstGeom prst="curvedConnector3">
            <a:avLst>
              <a:gd name="adj1" fmla="val 50000"/>
            </a:avLst>
          </a:prstGeom>
          <a:noFill/>
          <a:ln w="76200" cap="flat" cmpd="sng">
            <a:solidFill>
              <a:schemeClr val="dk2"/>
            </a:solidFill>
            <a:prstDash val="solid"/>
            <a:round/>
            <a:headEnd type="none" w="med" len="med"/>
            <a:tailEnd type="triangle" w="med" len="med"/>
          </a:ln>
        </p:spPr>
      </p:cxnSp>
      <p:sp>
        <p:nvSpPr>
          <p:cNvPr id="60" name="Google Shape;60;p6"/>
          <p:cNvSpPr txBox="1"/>
          <p:nvPr/>
        </p:nvSpPr>
        <p:spPr>
          <a:xfrm>
            <a:off x="14152200" y="220700"/>
            <a:ext cx="4524300" cy="2565600"/>
          </a:xfrm>
          <a:prstGeom prst="rect">
            <a:avLst/>
          </a:prstGeom>
          <a:solidFill>
            <a:srgbClr val="E6B8A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100" b="1"/>
              <a:t>Turn to your neighbor and talk about whether you’ve seen a wind farm in Utah. Where was it?</a:t>
            </a:r>
            <a:endParaRPr sz="31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7"/>
          <p:cNvSpPr txBox="1"/>
          <p:nvPr/>
        </p:nvSpPr>
        <p:spPr>
          <a:xfrm>
            <a:off x="1219175" y="2191200"/>
            <a:ext cx="10058400" cy="105282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US" sz="4500" dirty="0">
                <a:latin typeface="Fontdiner Swanky"/>
                <a:ea typeface="Fontdiner Swanky"/>
                <a:cs typeface="Fontdiner Swanky"/>
                <a:sym typeface="Fontdiner Swanky"/>
              </a:rPr>
              <a:t>PRO’s </a:t>
            </a:r>
            <a:endParaRPr sz="4500" dirty="0">
              <a:latin typeface="Fontdiner Swanky"/>
              <a:ea typeface="Fontdiner Swanky"/>
              <a:cs typeface="Fontdiner Swanky"/>
              <a:sym typeface="Fontdiner Swanky"/>
            </a:endParaRPr>
          </a:p>
          <a:p>
            <a:pPr marL="0" lvl="0" indent="0" algn="ctr" rtl="0">
              <a:spcBef>
                <a:spcPts val="0"/>
              </a:spcBef>
              <a:spcAft>
                <a:spcPts val="0"/>
              </a:spcAft>
              <a:buNone/>
            </a:pPr>
            <a:endParaRPr sz="4500" dirty="0">
              <a:latin typeface="Fontdiner Swanky"/>
              <a:ea typeface="Fontdiner Swanky"/>
              <a:cs typeface="Fontdiner Swanky"/>
              <a:sym typeface="Fontdiner Swanky"/>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$700,000 revenue per year</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Renewable &amp; clean source of energy</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Low operating cost</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Efficient use of land space</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Wind energy is a job creator</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Technology is making them more efficient</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If it is built on the farmland, they pay the owner</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Reduces dependence on the use of fossil fuels</a:t>
            </a:r>
            <a:endParaRPr sz="3600" dirty="0">
              <a:latin typeface="Poppins"/>
              <a:ea typeface="Poppins"/>
              <a:cs typeface="Poppins"/>
              <a:sym typeface="Poppins"/>
            </a:endParaRPr>
          </a:p>
        </p:txBody>
      </p:sp>
      <p:sp>
        <p:nvSpPr>
          <p:cNvPr id="67" name="Google Shape;67;p7"/>
          <p:cNvSpPr txBox="1"/>
          <p:nvPr/>
        </p:nvSpPr>
        <p:spPr>
          <a:xfrm>
            <a:off x="12933400" y="2141850"/>
            <a:ext cx="10058400" cy="106269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US" sz="4500" dirty="0">
                <a:latin typeface="Fontdiner Swanky"/>
                <a:ea typeface="Fontdiner Swanky"/>
                <a:cs typeface="Fontdiner Swanky"/>
                <a:sym typeface="Fontdiner Swanky"/>
              </a:rPr>
              <a:t>Con’s</a:t>
            </a:r>
            <a:endParaRPr sz="4500" dirty="0">
              <a:latin typeface="Fontdiner Swanky"/>
              <a:ea typeface="Fontdiner Swanky"/>
              <a:cs typeface="Fontdiner Swanky"/>
              <a:sym typeface="Fontdiner Swanky"/>
            </a:endParaRPr>
          </a:p>
          <a:p>
            <a:pPr marL="0" lvl="0" indent="0" algn="ctr" rtl="0">
              <a:spcBef>
                <a:spcPts val="0"/>
              </a:spcBef>
              <a:spcAft>
                <a:spcPts val="0"/>
              </a:spcAft>
              <a:buNone/>
            </a:pPr>
            <a:endParaRPr sz="4500" dirty="0">
              <a:latin typeface="Fontdiner Swanky"/>
              <a:ea typeface="Fontdiner Swanky"/>
              <a:cs typeface="Fontdiner Swanky"/>
              <a:sym typeface="Fontdiner Swanky"/>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2-4 million dollars</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Intermittent</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Noise and visual pollution</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Some adverse environmental impact</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Wind power is remote</a:t>
            </a:r>
            <a:endParaRPr sz="3600" dirty="0">
              <a:latin typeface="Poppins"/>
              <a:ea typeface="Poppins"/>
              <a:cs typeface="Poppins"/>
              <a:sym typeface="Poppins"/>
            </a:endParaRPr>
          </a:p>
          <a:p>
            <a:pPr marL="457200" lvl="0" indent="-457200" algn="l" rtl="0">
              <a:lnSpc>
                <a:spcPct val="150000"/>
              </a:lnSpc>
              <a:spcBef>
                <a:spcPts val="0"/>
              </a:spcBef>
              <a:spcAft>
                <a:spcPts val="0"/>
              </a:spcAft>
              <a:buSzPts val="3600"/>
              <a:buFont typeface="Poppins"/>
              <a:buChar char="●"/>
            </a:pPr>
            <a:r>
              <a:rPr lang="en-US" sz="3600" dirty="0">
                <a:latin typeface="Poppins"/>
                <a:ea typeface="Poppins"/>
                <a:cs typeface="Poppins"/>
                <a:sym typeface="Poppins"/>
              </a:rPr>
              <a:t>Birds</a:t>
            </a:r>
            <a:endParaRPr sz="3600" dirty="0">
              <a:latin typeface="Poppins"/>
              <a:ea typeface="Poppins"/>
              <a:cs typeface="Poppins"/>
              <a:sym typeface="Poppins"/>
            </a:endParaRPr>
          </a:p>
        </p:txBody>
      </p:sp>
      <p:sp>
        <p:nvSpPr>
          <p:cNvPr id="68" name="Google Shape;68;p7"/>
          <p:cNvSpPr txBox="1"/>
          <p:nvPr/>
        </p:nvSpPr>
        <p:spPr>
          <a:xfrm>
            <a:off x="1416900" y="337750"/>
            <a:ext cx="21278400" cy="1383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6600">
                <a:latin typeface="Fontdiner Swanky"/>
                <a:ea typeface="Fontdiner Swanky"/>
                <a:cs typeface="Fontdiner Swanky"/>
                <a:sym typeface="Fontdiner Swanky"/>
              </a:rPr>
              <a:t>Pros and Cons of Wind Energy</a:t>
            </a:r>
            <a:endParaRPr sz="6600">
              <a:latin typeface="Fontdiner Swanky"/>
              <a:ea typeface="Fontdiner Swanky"/>
              <a:cs typeface="Fontdiner Swanky"/>
              <a:sym typeface="Fontdiner Swanky"/>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8"/>
          <p:cNvSpPr txBox="1"/>
          <p:nvPr/>
        </p:nvSpPr>
        <p:spPr>
          <a:xfrm>
            <a:off x="497588" y="541675"/>
            <a:ext cx="23587800" cy="12944100"/>
          </a:xfrm>
          <a:prstGeom prst="rect">
            <a:avLst/>
          </a:prstGeom>
          <a:solidFill>
            <a:srgbClr val="D9EAD3"/>
          </a:solidFill>
          <a:ln w="76200" cap="flat" cmpd="sng">
            <a:solidFill>
              <a:srgbClr val="6AA84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sz="3000">
              <a:solidFill>
                <a:srgbClr val="1F1F1F"/>
              </a:solidFill>
              <a:highlight>
                <a:srgbClr val="FFFFFF"/>
              </a:highlight>
              <a:latin typeface="Roboto"/>
              <a:ea typeface="Roboto"/>
              <a:cs typeface="Roboto"/>
              <a:sym typeface="Roboto"/>
            </a:endParaRPr>
          </a:p>
          <a:p>
            <a:pPr marL="0" lvl="0" indent="0" algn="l" rtl="0">
              <a:spcBef>
                <a:spcPts val="0"/>
              </a:spcBef>
              <a:spcAft>
                <a:spcPts val="0"/>
              </a:spcAft>
              <a:buNone/>
            </a:pPr>
            <a:endParaRPr sz="3000">
              <a:solidFill>
                <a:srgbClr val="1F1F1F"/>
              </a:solidFill>
              <a:highlight>
                <a:srgbClr val="FFFFFF"/>
              </a:highlight>
              <a:latin typeface="Roboto"/>
              <a:ea typeface="Roboto"/>
              <a:cs typeface="Roboto"/>
              <a:sym typeface="Roboto"/>
            </a:endParaRPr>
          </a:p>
          <a:p>
            <a:pPr marL="0" lvl="0" indent="0" algn="l" rtl="0">
              <a:spcBef>
                <a:spcPts val="0"/>
              </a:spcBef>
              <a:spcAft>
                <a:spcPts val="0"/>
              </a:spcAft>
              <a:buNone/>
            </a:pPr>
            <a:endParaRPr sz="3300">
              <a:solidFill>
                <a:srgbClr val="1F1F1F"/>
              </a:solidFill>
              <a:highlight>
                <a:srgbClr val="FFFFFF"/>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5000" b="1">
              <a:solidFill>
                <a:schemeClr val="dk1"/>
              </a:solidFill>
              <a:latin typeface="Comfortaa"/>
              <a:ea typeface="Comfortaa"/>
              <a:cs typeface="Comfortaa"/>
              <a:sym typeface="Comfortaa"/>
            </a:endParaRPr>
          </a:p>
          <a:p>
            <a:pPr marL="0" lvl="0" indent="0" algn="l" rtl="0">
              <a:spcBef>
                <a:spcPts val="0"/>
              </a:spcBef>
              <a:spcAft>
                <a:spcPts val="0"/>
              </a:spcAft>
              <a:buNone/>
            </a:pPr>
            <a:endParaRPr sz="4400">
              <a:solidFill>
                <a:schemeClr val="dk1"/>
              </a:solidFill>
              <a:latin typeface="Poppins"/>
              <a:ea typeface="Poppins"/>
              <a:cs typeface="Poppins"/>
              <a:sym typeface="Poppins"/>
            </a:endParaRPr>
          </a:p>
        </p:txBody>
      </p:sp>
      <p:sp>
        <p:nvSpPr>
          <p:cNvPr id="75" name="Google Shape;75;p8"/>
          <p:cNvSpPr txBox="1"/>
          <p:nvPr/>
        </p:nvSpPr>
        <p:spPr>
          <a:xfrm>
            <a:off x="13655625" y="934625"/>
            <a:ext cx="8414100" cy="1257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7500" b="1">
                <a:latin typeface="Comfortaa"/>
                <a:ea typeface="Comfortaa"/>
                <a:cs typeface="Comfortaa"/>
                <a:sym typeface="Comfortaa"/>
              </a:rPr>
              <a:t>Phenomenon</a:t>
            </a:r>
            <a:endParaRPr sz="7500" b="1">
              <a:latin typeface="Comfortaa"/>
              <a:ea typeface="Comfortaa"/>
              <a:cs typeface="Comfortaa"/>
              <a:sym typeface="Comfortaa"/>
            </a:endParaRPr>
          </a:p>
        </p:txBody>
      </p:sp>
      <p:sp>
        <p:nvSpPr>
          <p:cNvPr id="76" name="Google Shape;76;p8"/>
          <p:cNvSpPr txBox="1"/>
          <p:nvPr/>
        </p:nvSpPr>
        <p:spPr>
          <a:xfrm>
            <a:off x="965425" y="4775725"/>
            <a:ext cx="10814400" cy="7830300"/>
          </a:xfrm>
          <a:prstGeom prst="rect">
            <a:avLst/>
          </a:prstGeom>
          <a:noFill/>
          <a:ln w="76200"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4400" b="1" dirty="0">
                <a:solidFill>
                  <a:schemeClr val="dk1"/>
                </a:solidFill>
                <a:latin typeface="Comfortaa"/>
                <a:ea typeface="Comfortaa"/>
                <a:cs typeface="Comfortaa"/>
                <a:sym typeface="Comfortaa"/>
              </a:rPr>
              <a:t>The theme park Lagoon has seen an increase in energy costs and wants to find a way to save money by using green energy, so they don’t need to raise ticket prices.  </a:t>
            </a:r>
            <a:endParaRPr sz="4400" b="1" dirty="0">
              <a:solidFill>
                <a:schemeClr val="dk1"/>
              </a:solidFill>
              <a:latin typeface="Comfortaa"/>
              <a:ea typeface="Comfortaa"/>
              <a:cs typeface="Comfortaa"/>
              <a:sym typeface="Comfortaa"/>
            </a:endParaRPr>
          </a:p>
          <a:p>
            <a:pPr marL="0" lvl="0" indent="0" algn="l" rtl="0">
              <a:spcBef>
                <a:spcPts val="0"/>
              </a:spcBef>
              <a:spcAft>
                <a:spcPts val="0"/>
              </a:spcAft>
              <a:buClr>
                <a:schemeClr val="dk1"/>
              </a:buClr>
              <a:buSzPts val="1100"/>
              <a:buFont typeface="Arial"/>
              <a:buNone/>
            </a:pPr>
            <a:r>
              <a:rPr lang="en-US" sz="4400" dirty="0">
                <a:solidFill>
                  <a:schemeClr val="dk1"/>
                </a:solidFill>
                <a:latin typeface="Comfortaa SemiBold"/>
                <a:ea typeface="Comfortaa SemiBold"/>
                <a:cs typeface="Comfortaa SemiBold"/>
                <a:sym typeface="Comfortaa SemiBold"/>
              </a:rPr>
              <a:t> </a:t>
            </a:r>
            <a:endParaRPr sz="4400" dirty="0">
              <a:solidFill>
                <a:schemeClr val="dk1"/>
              </a:solidFill>
              <a:latin typeface="Comfortaa SemiBold"/>
              <a:ea typeface="Comfortaa SemiBold"/>
              <a:cs typeface="Comfortaa SemiBold"/>
              <a:sym typeface="Comfortaa SemiBold"/>
            </a:endParaRPr>
          </a:p>
          <a:p>
            <a:pPr marL="0" lvl="0" indent="0" algn="l" rtl="0">
              <a:spcBef>
                <a:spcPts val="0"/>
              </a:spcBef>
              <a:spcAft>
                <a:spcPts val="0"/>
              </a:spcAft>
              <a:buClr>
                <a:schemeClr val="dk1"/>
              </a:buClr>
              <a:buSzPts val="1100"/>
              <a:buFont typeface="Arial"/>
              <a:buNone/>
            </a:pPr>
            <a:r>
              <a:rPr lang="en-US" sz="4400" dirty="0">
                <a:solidFill>
                  <a:schemeClr val="dk1"/>
                </a:solidFill>
                <a:latin typeface="Comfortaa SemiBold"/>
                <a:ea typeface="Comfortaa SemiBold"/>
                <a:cs typeface="Comfortaa SemiBold"/>
                <a:sym typeface="Comfortaa SemiBold"/>
              </a:rPr>
              <a:t>Your Engineering Firm has assigned your team to design and create a prototype using wind to generate electricity for the corporation. </a:t>
            </a:r>
            <a:r>
              <a:rPr lang="en-US" sz="4600" dirty="0">
                <a:solidFill>
                  <a:schemeClr val="dk1"/>
                </a:solidFill>
                <a:latin typeface="Comfortaa SemiBold"/>
                <a:ea typeface="Comfortaa SemiBold"/>
                <a:cs typeface="Comfortaa SemiBold"/>
                <a:sym typeface="Comfortaa SemiBold"/>
              </a:rPr>
              <a:t> </a:t>
            </a:r>
            <a:endParaRPr sz="4600" dirty="0">
              <a:solidFill>
                <a:schemeClr val="dk1"/>
              </a:solidFill>
              <a:latin typeface="Comfortaa SemiBold"/>
              <a:ea typeface="Comfortaa SemiBold"/>
              <a:cs typeface="Comfortaa SemiBold"/>
              <a:sym typeface="Comfortaa SemiBold"/>
            </a:endParaRPr>
          </a:p>
          <a:p>
            <a:pPr marL="0" lvl="0" indent="0" algn="l" rtl="0">
              <a:spcBef>
                <a:spcPts val="0"/>
              </a:spcBef>
              <a:spcAft>
                <a:spcPts val="0"/>
              </a:spcAft>
              <a:buClr>
                <a:schemeClr val="dk1"/>
              </a:buClr>
              <a:buSzPts val="1100"/>
              <a:buFont typeface="Arial"/>
              <a:buNone/>
            </a:pPr>
            <a:endParaRPr sz="3000" dirty="0">
              <a:latin typeface="Comfortaa SemiBold"/>
              <a:ea typeface="Comfortaa SemiBold"/>
              <a:cs typeface="Comfortaa SemiBold"/>
              <a:sym typeface="Comfortaa SemiBold"/>
            </a:endParaRPr>
          </a:p>
        </p:txBody>
      </p:sp>
      <p:pic>
        <p:nvPicPr>
          <p:cNvPr id="77" name="Google Shape;77;p8"/>
          <p:cNvPicPr preferRelativeResize="0"/>
          <p:nvPr/>
        </p:nvPicPr>
        <p:blipFill>
          <a:blip r:embed="rId3">
            <a:alphaModFix/>
          </a:blip>
          <a:stretch>
            <a:fillRect/>
          </a:stretch>
        </p:blipFill>
        <p:spPr>
          <a:xfrm rot="2">
            <a:off x="965425" y="787354"/>
            <a:ext cx="10814401" cy="3621654"/>
          </a:xfrm>
          <a:prstGeom prst="rect">
            <a:avLst/>
          </a:prstGeom>
          <a:noFill/>
          <a:ln>
            <a:noFill/>
          </a:ln>
        </p:spPr>
      </p:pic>
      <p:sp>
        <p:nvSpPr>
          <p:cNvPr id="78" name="Google Shape;78;p8"/>
          <p:cNvSpPr txBox="1"/>
          <p:nvPr/>
        </p:nvSpPr>
        <p:spPr>
          <a:xfrm rot="240">
            <a:off x="1902253" y="934936"/>
            <a:ext cx="860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u="sng">
                <a:solidFill>
                  <a:schemeClr val="hlink"/>
                </a:solidFill>
                <a:hlinkClick r:id="rId4"/>
              </a:rPr>
              <a:t>https://www.mylocalutah.com/historical-business/lagoon-americas-largest-family-owned-amusement-park/</a:t>
            </a:r>
            <a:r>
              <a:rPr lang="en-US"/>
              <a:t> </a:t>
            </a:r>
            <a:endParaRPr/>
          </a:p>
        </p:txBody>
      </p:sp>
      <p:sp>
        <p:nvSpPr>
          <p:cNvPr id="79" name="Google Shape;79;p8"/>
          <p:cNvSpPr txBox="1"/>
          <p:nvPr/>
        </p:nvSpPr>
        <p:spPr>
          <a:xfrm>
            <a:off x="12248675" y="2191925"/>
            <a:ext cx="11284500" cy="10414200"/>
          </a:xfrm>
          <a:prstGeom prst="rect">
            <a:avLst/>
          </a:prstGeom>
          <a:noFill/>
          <a:ln w="76200"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3000" dirty="0">
                <a:solidFill>
                  <a:schemeClr val="dk1"/>
                </a:solidFill>
                <a:latin typeface="Comfortaa SemiBold"/>
                <a:ea typeface="Comfortaa SemiBold"/>
                <a:cs typeface="Comfortaa SemiBold"/>
                <a:sym typeface="Comfortaa SemiBold"/>
              </a:rPr>
              <a:t> </a:t>
            </a:r>
            <a:endParaRPr sz="3000" dirty="0">
              <a:solidFill>
                <a:schemeClr val="dk1"/>
              </a:solidFill>
              <a:latin typeface="Comfortaa SemiBold"/>
              <a:ea typeface="Comfortaa SemiBold"/>
              <a:cs typeface="Comfortaa SemiBold"/>
              <a:sym typeface="Comfortaa SemiBold"/>
            </a:endParaRPr>
          </a:p>
          <a:p>
            <a:pPr marL="115888" lvl="0" algn="l" rtl="0">
              <a:spcBef>
                <a:spcPts val="0"/>
              </a:spcBef>
              <a:spcAft>
                <a:spcPts val="0"/>
              </a:spcAft>
              <a:buClr>
                <a:schemeClr val="dk1"/>
              </a:buClr>
              <a:buSzPts val="1100"/>
              <a:buFont typeface="Arial"/>
              <a:buNone/>
            </a:pPr>
            <a:r>
              <a:rPr lang="en-US" sz="4400" dirty="0">
                <a:solidFill>
                  <a:schemeClr val="dk1"/>
                </a:solidFill>
                <a:latin typeface="Comfortaa SemiBold"/>
                <a:ea typeface="Comfortaa SemiBold"/>
                <a:cs typeface="Comfortaa SemiBold"/>
                <a:sym typeface="Comfortaa SemiBold"/>
              </a:rPr>
              <a:t>A “prototype” is a physical model of a machine that can be adjusted and changed to meet needs.</a:t>
            </a:r>
            <a:endParaRPr sz="4400" dirty="0">
              <a:solidFill>
                <a:schemeClr val="dk1"/>
              </a:solidFill>
              <a:latin typeface="Comfortaa SemiBold"/>
              <a:ea typeface="Comfortaa SemiBold"/>
              <a:cs typeface="Comfortaa SemiBold"/>
              <a:sym typeface="Comfortaa SemiBold"/>
            </a:endParaRPr>
          </a:p>
          <a:p>
            <a:pPr marL="115888" lvl="0" algn="l" rtl="0">
              <a:spcBef>
                <a:spcPts val="0"/>
              </a:spcBef>
              <a:spcAft>
                <a:spcPts val="0"/>
              </a:spcAft>
              <a:buClr>
                <a:schemeClr val="dk1"/>
              </a:buClr>
              <a:buSzPts val="1100"/>
              <a:buFont typeface="Arial"/>
              <a:buNone/>
            </a:pPr>
            <a:endParaRPr sz="4400" dirty="0">
              <a:solidFill>
                <a:schemeClr val="dk1"/>
              </a:solidFill>
              <a:latin typeface="Comfortaa"/>
              <a:ea typeface="Comfortaa"/>
              <a:cs typeface="Comfortaa"/>
              <a:sym typeface="Comfortaa"/>
            </a:endParaRPr>
          </a:p>
          <a:p>
            <a:pPr marL="115888" lvl="0" algn="l" rtl="0">
              <a:spcBef>
                <a:spcPts val="0"/>
              </a:spcBef>
              <a:spcAft>
                <a:spcPts val="0"/>
              </a:spcAft>
              <a:buNone/>
            </a:pPr>
            <a:r>
              <a:rPr lang="en-US" sz="4400" dirty="0">
                <a:solidFill>
                  <a:srgbClr val="1F1F1F"/>
                </a:solidFill>
                <a:latin typeface="Comfortaa SemiBold"/>
                <a:ea typeface="Comfortaa SemiBold"/>
                <a:cs typeface="Comfortaa SemiBold"/>
                <a:sym typeface="Comfortaa SemiBold"/>
              </a:rPr>
              <a:t>The average turbine would generate over 10.1 </a:t>
            </a:r>
            <a:r>
              <a:rPr lang="en-US" sz="4400" dirty="0">
                <a:solidFill>
                  <a:schemeClr val="dk1"/>
                </a:solidFill>
                <a:latin typeface="Comfortaa SemiBold"/>
                <a:ea typeface="Comfortaa SemiBold"/>
                <a:cs typeface="Comfortaa SemiBold"/>
                <a:sym typeface="Comfortaa SemiBold"/>
              </a:rPr>
              <a:t>billion kilowatt-hours (</a:t>
            </a:r>
            <a:r>
              <a:rPr lang="en-US" sz="4400" dirty="0">
                <a:solidFill>
                  <a:srgbClr val="1F1F1F"/>
                </a:solidFill>
                <a:latin typeface="Comfortaa SemiBold"/>
                <a:ea typeface="Comfortaa SemiBold"/>
                <a:cs typeface="Comfortaa SemiBold"/>
                <a:sym typeface="Comfortaa SemiBold"/>
              </a:rPr>
              <a:t>kWh) per year. </a:t>
            </a:r>
            <a:r>
              <a:rPr lang="en-US" sz="4400" dirty="0">
                <a:solidFill>
                  <a:srgbClr val="001D35"/>
                </a:solidFill>
                <a:latin typeface="Comfortaa SemiBold"/>
                <a:ea typeface="Comfortaa SemiBold"/>
                <a:cs typeface="Comfortaa SemiBold"/>
                <a:sym typeface="Comfortaa SemiBold"/>
              </a:rPr>
              <a:t>Theme parks consume roughly </a:t>
            </a:r>
            <a:r>
              <a:rPr lang="en-US" sz="4400" dirty="0">
                <a:solidFill>
                  <a:schemeClr val="dk1"/>
                </a:solidFill>
                <a:latin typeface="Comfortaa SemiBold"/>
                <a:ea typeface="Comfortaa SemiBold"/>
                <a:cs typeface="Comfortaa SemiBold"/>
                <a:sym typeface="Comfortaa SemiBold"/>
              </a:rPr>
              <a:t>27.4 billion kWh of electricity per year. If your turbine can generate 2V, it would be equivalent to the kWh generated by one wind turbine.</a:t>
            </a:r>
            <a:endParaRPr sz="4400" dirty="0">
              <a:latin typeface="Comfortaa SemiBold"/>
              <a:ea typeface="Comfortaa SemiBold"/>
              <a:cs typeface="Comfortaa SemiBold"/>
              <a:sym typeface="Comfortaa SemiBo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Google Shape;85;p9" descr=" "/>
          <p:cNvPicPr preferRelativeResize="0"/>
          <p:nvPr/>
        </p:nvPicPr>
        <p:blipFill rotWithShape="1">
          <a:blip r:embed="rId3">
            <a:alphaModFix/>
          </a:blip>
          <a:srcRect/>
          <a:stretch/>
        </p:blipFill>
        <p:spPr>
          <a:xfrm>
            <a:off x="0" y="0"/>
            <a:ext cx="24387048" cy="13716000"/>
          </a:xfrm>
          <a:prstGeom prst="rect">
            <a:avLst/>
          </a:prstGeom>
          <a:noFill/>
          <a:ln>
            <a:noFill/>
          </a:ln>
        </p:spPr>
      </p:pic>
      <p:sp>
        <p:nvSpPr>
          <p:cNvPr id="86" name="Google Shape;86;p9"/>
          <p:cNvSpPr/>
          <p:nvPr/>
        </p:nvSpPr>
        <p:spPr>
          <a:xfrm>
            <a:off x="23370921" y="10515600"/>
            <a:ext cx="1016127" cy="3200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7" name="Google Shape;87;p9" descr=" "/>
          <p:cNvPicPr preferRelativeResize="0"/>
          <p:nvPr/>
        </p:nvPicPr>
        <p:blipFill rotWithShape="1">
          <a:blip r:embed="rId4">
            <a:alphaModFix/>
          </a:blip>
          <a:srcRect/>
          <a:stretch/>
        </p:blipFill>
        <p:spPr>
          <a:xfrm>
            <a:off x="0" y="0"/>
            <a:ext cx="24387048" cy="8305800"/>
          </a:xfrm>
          <a:prstGeom prst="rect">
            <a:avLst/>
          </a:prstGeom>
          <a:noFill/>
          <a:ln>
            <a:noFill/>
          </a:ln>
        </p:spPr>
      </p:pic>
      <p:sp>
        <p:nvSpPr>
          <p:cNvPr id="88" name="Google Shape;88;p9"/>
          <p:cNvSpPr/>
          <p:nvPr/>
        </p:nvSpPr>
        <p:spPr>
          <a:xfrm>
            <a:off x="5703884" y="9499600"/>
            <a:ext cx="7759799" cy="2692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9"/>
          <p:cNvSpPr/>
          <p:nvPr/>
        </p:nvSpPr>
        <p:spPr>
          <a:xfrm>
            <a:off x="15026735" y="9499600"/>
            <a:ext cx="8344188" cy="2692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9"/>
          <p:cNvSpPr txBox="1"/>
          <p:nvPr/>
        </p:nvSpPr>
        <p:spPr>
          <a:xfrm>
            <a:off x="155550" y="8505825"/>
            <a:ext cx="23811900" cy="504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6300" dirty="0">
                <a:latin typeface="Poppins"/>
                <a:ea typeface="Poppins"/>
                <a:cs typeface="Poppins"/>
                <a:sym typeface="Poppins"/>
              </a:rPr>
              <a:t>In this lab, the hobby motor is used in reverse, producing electricity by being moved rather than moving by consuming electricity. The blades capture the wind and move the motor, so it works like a generator. The lit LED shows that current is flowing.</a:t>
            </a:r>
            <a:endParaRPr sz="6300" dirty="0">
              <a:latin typeface="Poppins"/>
              <a:ea typeface="Poppins"/>
              <a:cs typeface="Poppins"/>
              <a:sym typeface="Poppin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96" name="Google Shape;96;p10"/>
          <p:cNvPicPr preferRelativeResize="0"/>
          <p:nvPr/>
        </p:nvPicPr>
        <p:blipFill>
          <a:blip r:embed="rId3">
            <a:alphaModFix/>
          </a:blip>
          <a:stretch>
            <a:fillRect/>
          </a:stretch>
        </p:blipFill>
        <p:spPr>
          <a:xfrm>
            <a:off x="152400" y="152400"/>
            <a:ext cx="11848000" cy="7703025"/>
          </a:xfrm>
          <a:prstGeom prst="rect">
            <a:avLst/>
          </a:prstGeom>
          <a:noFill/>
          <a:ln>
            <a:noFill/>
          </a:ln>
        </p:spPr>
      </p:pic>
      <p:pic>
        <p:nvPicPr>
          <p:cNvPr id="97" name="Google Shape;97;p10"/>
          <p:cNvPicPr preferRelativeResize="0"/>
          <p:nvPr/>
        </p:nvPicPr>
        <p:blipFill>
          <a:blip r:embed="rId4">
            <a:alphaModFix/>
          </a:blip>
          <a:stretch>
            <a:fillRect/>
          </a:stretch>
        </p:blipFill>
        <p:spPr>
          <a:xfrm>
            <a:off x="12210275" y="4276000"/>
            <a:ext cx="12176749" cy="90574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1"/>
          <p:cNvSpPr txBox="1"/>
          <p:nvPr/>
        </p:nvSpPr>
        <p:spPr>
          <a:xfrm>
            <a:off x="5057025" y="152400"/>
            <a:ext cx="19177500" cy="13021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4400" dirty="0">
                <a:solidFill>
                  <a:schemeClr val="dk1"/>
                </a:solidFill>
                <a:latin typeface="Poppins"/>
                <a:ea typeface="Poppins"/>
                <a:cs typeface="Poppins"/>
                <a:sym typeface="Poppins"/>
              </a:rPr>
              <a:t>Criteria: Create a windmill that can generate at least 2.0 volts of electricity on a voltmeter using only the materials provided by your teacher. **Test your Motor to make sure it works**</a:t>
            </a:r>
            <a:endParaRPr sz="4400" dirty="0">
              <a:solidFill>
                <a:schemeClr val="dk1"/>
              </a:solidFill>
              <a:latin typeface="Poppins"/>
              <a:ea typeface="Poppins"/>
              <a:cs typeface="Poppins"/>
              <a:sym typeface="Poppins"/>
            </a:endParaRPr>
          </a:p>
          <a:p>
            <a:pPr marL="0" lvl="0" indent="0" algn="l" rtl="0">
              <a:spcBef>
                <a:spcPts val="0"/>
              </a:spcBef>
              <a:spcAft>
                <a:spcPts val="0"/>
              </a:spcAft>
              <a:buNone/>
            </a:pPr>
            <a:endParaRPr sz="4400" dirty="0">
              <a:solidFill>
                <a:schemeClr val="dk1"/>
              </a:solidFill>
              <a:latin typeface="Poppins"/>
              <a:ea typeface="Poppins"/>
              <a:cs typeface="Poppins"/>
              <a:sym typeface="Poppins"/>
            </a:endParaRPr>
          </a:p>
          <a:p>
            <a:pPr marL="0" lvl="0" indent="0" algn="l" rtl="0">
              <a:spcBef>
                <a:spcPts val="0"/>
              </a:spcBef>
              <a:spcAft>
                <a:spcPts val="0"/>
              </a:spcAft>
              <a:buNone/>
            </a:pPr>
            <a:r>
              <a:rPr lang="en-US" sz="4400" dirty="0">
                <a:solidFill>
                  <a:schemeClr val="dk1"/>
                </a:solidFill>
                <a:latin typeface="Poppins"/>
                <a:ea typeface="Poppins"/>
                <a:cs typeface="Poppins"/>
                <a:sym typeface="Poppins"/>
              </a:rPr>
              <a:t>Constraints:  Use the supplies sparingly</a:t>
            </a:r>
            <a:endParaRPr sz="4400" dirty="0">
              <a:solidFill>
                <a:schemeClr val="dk1"/>
              </a:solidFill>
              <a:latin typeface="Poppins"/>
              <a:ea typeface="Poppins"/>
              <a:cs typeface="Poppins"/>
              <a:sym typeface="Poppins"/>
            </a:endParaRPr>
          </a:p>
          <a:p>
            <a:pPr marL="0" lvl="0" indent="0" algn="l" rtl="0">
              <a:spcBef>
                <a:spcPts val="0"/>
              </a:spcBef>
              <a:spcAft>
                <a:spcPts val="0"/>
              </a:spcAft>
              <a:buNone/>
            </a:pPr>
            <a:endParaRPr sz="2400" dirty="0">
              <a:solidFill>
                <a:schemeClr val="dk1"/>
              </a:solidFill>
              <a:latin typeface="Poppins"/>
              <a:ea typeface="Poppins"/>
              <a:cs typeface="Poppins"/>
              <a:sym typeface="Poppins"/>
            </a:endParaRPr>
          </a:p>
          <a:p>
            <a:pPr marL="457200" lvl="0" indent="-419100" algn="l" rtl="0">
              <a:spcBef>
                <a:spcPts val="0"/>
              </a:spcBef>
              <a:spcAft>
                <a:spcPts val="0"/>
              </a:spcAft>
              <a:buClr>
                <a:schemeClr val="dk1"/>
              </a:buClr>
              <a:buSzPts val="3000"/>
              <a:buFont typeface="Poppins"/>
              <a:buAutoNum type="arabicPeriod"/>
            </a:pPr>
            <a:r>
              <a:rPr lang="en-US" sz="3000" b="1" dirty="0">
                <a:solidFill>
                  <a:schemeClr val="dk1"/>
                </a:solidFill>
                <a:latin typeface="Poppins"/>
                <a:ea typeface="Poppins"/>
                <a:cs typeface="Poppins"/>
                <a:sym typeface="Poppins"/>
              </a:rPr>
              <a:t>Cardstock/Paper</a:t>
            </a:r>
            <a:r>
              <a:rPr lang="en-US" sz="2900" b="1" dirty="0">
                <a:solidFill>
                  <a:schemeClr val="dk1"/>
                </a:solidFill>
                <a:latin typeface="Poppins"/>
                <a:ea typeface="Poppins"/>
                <a:cs typeface="Poppins"/>
                <a:sym typeface="Poppins"/>
              </a:rPr>
              <a:t> </a:t>
            </a:r>
            <a:r>
              <a:rPr lang="en-US" sz="2500" b="1" dirty="0">
                <a:solidFill>
                  <a:schemeClr val="dk1"/>
                </a:solidFill>
                <a:latin typeface="Poppins"/>
                <a:ea typeface="Poppins"/>
                <a:cs typeface="Poppins"/>
                <a:sym typeface="Poppins"/>
              </a:rPr>
              <a:t>(max 3)</a:t>
            </a:r>
            <a:endParaRPr sz="2500" b="1" dirty="0">
              <a:solidFill>
                <a:schemeClr val="dk1"/>
              </a:solidFill>
              <a:latin typeface="Poppins"/>
              <a:ea typeface="Poppins"/>
              <a:cs typeface="Poppins"/>
              <a:sym typeface="Poppins"/>
            </a:endParaRPr>
          </a:p>
          <a:p>
            <a:pPr marL="457200" lvl="0" indent="-419100" algn="l" rtl="0">
              <a:spcBef>
                <a:spcPts val="0"/>
              </a:spcBef>
              <a:spcAft>
                <a:spcPts val="0"/>
              </a:spcAft>
              <a:buClr>
                <a:schemeClr val="dk1"/>
              </a:buClr>
              <a:buSzPts val="3000"/>
              <a:buFont typeface="Poppins"/>
              <a:buAutoNum type="arabicPeriod"/>
            </a:pPr>
            <a:r>
              <a:rPr lang="en-US" sz="3000" b="1" dirty="0">
                <a:solidFill>
                  <a:schemeClr val="dk1"/>
                </a:solidFill>
                <a:latin typeface="Poppins"/>
                <a:ea typeface="Poppins"/>
                <a:cs typeface="Poppins"/>
                <a:sym typeface="Poppins"/>
              </a:rPr>
              <a:t>Small popsicle sticks </a:t>
            </a:r>
            <a:r>
              <a:rPr lang="en-US" sz="2500" b="1" dirty="0">
                <a:solidFill>
                  <a:schemeClr val="dk1"/>
                </a:solidFill>
                <a:latin typeface="Poppins"/>
                <a:ea typeface="Poppins"/>
                <a:cs typeface="Poppins"/>
                <a:sym typeface="Poppins"/>
              </a:rPr>
              <a:t>(max 4)</a:t>
            </a:r>
            <a:endParaRPr sz="2500" b="1" dirty="0">
              <a:solidFill>
                <a:schemeClr val="dk1"/>
              </a:solidFill>
              <a:latin typeface="Poppins"/>
              <a:ea typeface="Poppins"/>
              <a:cs typeface="Poppins"/>
              <a:sym typeface="Poppins"/>
            </a:endParaRPr>
          </a:p>
          <a:p>
            <a:pPr marL="457200" lvl="0" indent="-419100" algn="l" rtl="0">
              <a:spcBef>
                <a:spcPts val="0"/>
              </a:spcBef>
              <a:spcAft>
                <a:spcPts val="0"/>
              </a:spcAft>
              <a:buClr>
                <a:schemeClr val="dk1"/>
              </a:buClr>
              <a:buSzPts val="3000"/>
              <a:buFont typeface="Poppins"/>
              <a:buAutoNum type="arabicPeriod"/>
            </a:pPr>
            <a:r>
              <a:rPr lang="en-US" sz="3000" b="1" dirty="0">
                <a:solidFill>
                  <a:schemeClr val="dk1"/>
                </a:solidFill>
                <a:latin typeface="Poppins"/>
                <a:ea typeface="Poppins"/>
                <a:cs typeface="Poppins"/>
                <a:sym typeface="Poppins"/>
              </a:rPr>
              <a:t>Propellers</a:t>
            </a:r>
            <a:endParaRPr sz="3000" b="1" dirty="0">
              <a:solidFill>
                <a:schemeClr val="dk1"/>
              </a:solidFill>
              <a:latin typeface="Poppins"/>
              <a:ea typeface="Poppins"/>
              <a:cs typeface="Poppins"/>
              <a:sym typeface="Poppins"/>
            </a:endParaRPr>
          </a:p>
          <a:p>
            <a:pPr marL="457200" lvl="0" indent="-419100" algn="l" rtl="0">
              <a:spcBef>
                <a:spcPts val="0"/>
              </a:spcBef>
              <a:spcAft>
                <a:spcPts val="0"/>
              </a:spcAft>
              <a:buClr>
                <a:schemeClr val="dk1"/>
              </a:buClr>
              <a:buSzPts val="3000"/>
              <a:buFont typeface="Poppins"/>
              <a:buAutoNum type="arabicPeriod"/>
            </a:pPr>
            <a:r>
              <a:rPr lang="en-US" sz="3000" b="1" dirty="0">
                <a:solidFill>
                  <a:schemeClr val="dk1"/>
                </a:solidFill>
                <a:latin typeface="Poppins"/>
                <a:ea typeface="Poppins"/>
                <a:cs typeface="Poppins"/>
                <a:sym typeface="Poppins"/>
              </a:rPr>
              <a:t>Large plastic cups </a:t>
            </a:r>
            <a:r>
              <a:rPr lang="en-US" sz="2600" b="1" dirty="0">
                <a:solidFill>
                  <a:schemeClr val="dk1"/>
                </a:solidFill>
                <a:latin typeface="Poppins"/>
                <a:ea typeface="Poppins"/>
                <a:cs typeface="Poppins"/>
                <a:sym typeface="Poppins"/>
              </a:rPr>
              <a:t>(max 1)</a:t>
            </a:r>
            <a:endParaRPr sz="2600" b="1" dirty="0">
              <a:solidFill>
                <a:schemeClr val="dk1"/>
              </a:solidFill>
              <a:latin typeface="Poppins"/>
              <a:ea typeface="Poppins"/>
              <a:cs typeface="Poppins"/>
              <a:sym typeface="Poppins"/>
            </a:endParaRPr>
          </a:p>
          <a:p>
            <a:pPr marL="457200" lvl="0" indent="-419100" algn="l" rtl="0">
              <a:spcBef>
                <a:spcPts val="0"/>
              </a:spcBef>
              <a:spcAft>
                <a:spcPts val="0"/>
              </a:spcAft>
              <a:buClr>
                <a:schemeClr val="dk1"/>
              </a:buClr>
              <a:buSzPts val="3000"/>
              <a:buFont typeface="Poppins"/>
              <a:buAutoNum type="arabicPeriod"/>
            </a:pPr>
            <a:r>
              <a:rPr lang="en-US" sz="3000" b="1" dirty="0">
                <a:solidFill>
                  <a:schemeClr val="dk1"/>
                </a:solidFill>
                <a:latin typeface="Poppins"/>
                <a:ea typeface="Poppins"/>
                <a:cs typeface="Poppins"/>
                <a:sym typeface="Poppins"/>
              </a:rPr>
              <a:t>Small paper cups </a:t>
            </a:r>
            <a:r>
              <a:rPr lang="en-US" sz="2600" b="1" dirty="0">
                <a:solidFill>
                  <a:schemeClr val="dk1"/>
                </a:solidFill>
                <a:latin typeface="Poppins"/>
                <a:ea typeface="Poppins"/>
                <a:cs typeface="Poppins"/>
                <a:sym typeface="Poppins"/>
              </a:rPr>
              <a:t>(max 1)</a:t>
            </a:r>
            <a:endParaRPr sz="2600" b="1" dirty="0">
              <a:solidFill>
                <a:schemeClr val="dk1"/>
              </a:solidFill>
              <a:latin typeface="Poppins"/>
              <a:ea typeface="Poppins"/>
              <a:cs typeface="Poppins"/>
              <a:sym typeface="Poppins"/>
            </a:endParaRPr>
          </a:p>
          <a:p>
            <a:pPr marL="457200" lvl="0" indent="0" algn="l" rtl="0">
              <a:spcBef>
                <a:spcPts val="0"/>
              </a:spcBef>
              <a:spcAft>
                <a:spcPts val="0"/>
              </a:spcAft>
              <a:buNone/>
            </a:pPr>
            <a:endParaRPr sz="4400" dirty="0">
              <a:solidFill>
                <a:schemeClr val="dk1"/>
              </a:solidFill>
              <a:latin typeface="Poppins"/>
              <a:ea typeface="Poppins"/>
              <a:cs typeface="Poppins"/>
              <a:sym typeface="Poppins"/>
            </a:endParaRPr>
          </a:p>
          <a:p>
            <a:pPr marL="0" lvl="0" indent="0" algn="l" rtl="0">
              <a:spcBef>
                <a:spcPts val="0"/>
              </a:spcBef>
              <a:spcAft>
                <a:spcPts val="0"/>
              </a:spcAft>
              <a:buNone/>
            </a:pPr>
            <a:r>
              <a:rPr lang="en-US" sz="4400" dirty="0">
                <a:solidFill>
                  <a:schemeClr val="dk1"/>
                </a:solidFill>
                <a:latin typeface="Poppins"/>
                <a:ea typeface="Poppins"/>
                <a:cs typeface="Poppins"/>
                <a:sym typeface="Poppins"/>
              </a:rPr>
              <a:t>List of supplies your group chose:</a:t>
            </a:r>
            <a:endParaRPr sz="4400" dirty="0">
              <a:solidFill>
                <a:schemeClr val="dk1"/>
              </a:solidFill>
              <a:latin typeface="Poppins"/>
              <a:ea typeface="Poppins"/>
              <a:cs typeface="Poppins"/>
              <a:sym typeface="Poppins"/>
            </a:endParaRPr>
          </a:p>
          <a:p>
            <a:pPr marL="0" lvl="0" indent="0" algn="l" rtl="0">
              <a:spcBef>
                <a:spcPts val="0"/>
              </a:spcBef>
              <a:spcAft>
                <a:spcPts val="0"/>
              </a:spcAft>
              <a:buNone/>
            </a:pPr>
            <a:endParaRPr sz="4400" dirty="0">
              <a:solidFill>
                <a:schemeClr val="dk1"/>
              </a:solidFill>
              <a:latin typeface="Poppins"/>
              <a:ea typeface="Poppins"/>
              <a:cs typeface="Poppins"/>
              <a:sym typeface="Poppins"/>
            </a:endParaRPr>
          </a:p>
          <a:p>
            <a:pPr marL="0" lvl="0" indent="0" algn="l" rtl="0">
              <a:spcBef>
                <a:spcPts val="0"/>
              </a:spcBef>
              <a:spcAft>
                <a:spcPts val="0"/>
              </a:spcAft>
              <a:buNone/>
            </a:pPr>
            <a:endParaRPr sz="4400" dirty="0">
              <a:solidFill>
                <a:schemeClr val="dk1"/>
              </a:solidFill>
              <a:latin typeface="Poppins"/>
              <a:ea typeface="Poppins"/>
              <a:cs typeface="Poppins"/>
              <a:sym typeface="Poppins"/>
            </a:endParaRPr>
          </a:p>
          <a:p>
            <a:pPr marL="0" lvl="0" indent="0" algn="l" rtl="0">
              <a:spcBef>
                <a:spcPts val="0"/>
              </a:spcBef>
              <a:spcAft>
                <a:spcPts val="0"/>
              </a:spcAft>
              <a:buNone/>
            </a:pPr>
            <a:endParaRPr sz="4400" dirty="0">
              <a:solidFill>
                <a:schemeClr val="dk1"/>
              </a:solidFill>
              <a:latin typeface="Poppins"/>
              <a:ea typeface="Poppins"/>
              <a:cs typeface="Poppins"/>
              <a:sym typeface="Poppins"/>
            </a:endParaRPr>
          </a:p>
          <a:p>
            <a:pPr marL="0" lvl="0" indent="0" algn="l" rtl="0">
              <a:spcBef>
                <a:spcPts val="0"/>
              </a:spcBef>
              <a:spcAft>
                <a:spcPts val="0"/>
              </a:spcAft>
              <a:buNone/>
            </a:pPr>
            <a:endParaRPr sz="4400" dirty="0">
              <a:solidFill>
                <a:schemeClr val="dk1"/>
              </a:solidFill>
              <a:latin typeface="Poppins"/>
              <a:ea typeface="Poppins"/>
              <a:cs typeface="Poppins"/>
              <a:sym typeface="Poppins"/>
            </a:endParaRPr>
          </a:p>
          <a:p>
            <a:pPr marL="0" lvl="0" indent="0" algn="l" rtl="0">
              <a:spcBef>
                <a:spcPts val="0"/>
              </a:spcBef>
              <a:spcAft>
                <a:spcPts val="0"/>
              </a:spcAft>
              <a:buNone/>
            </a:pPr>
            <a:r>
              <a:rPr lang="en-US" sz="4400" dirty="0">
                <a:solidFill>
                  <a:schemeClr val="dk1"/>
                </a:solidFill>
                <a:latin typeface="Poppins"/>
                <a:ea typeface="Poppins"/>
                <a:cs typeface="Poppins"/>
                <a:sym typeface="Poppins"/>
              </a:rPr>
              <a:t>Testing: Place your windmill in front of the fan.</a:t>
            </a:r>
            <a:endParaRPr sz="4400" dirty="0">
              <a:solidFill>
                <a:schemeClr val="dk1"/>
              </a:solidFill>
              <a:latin typeface="Poppins"/>
              <a:ea typeface="Poppins"/>
              <a:cs typeface="Poppins"/>
              <a:sym typeface="Poppins"/>
            </a:endParaRPr>
          </a:p>
          <a:p>
            <a:pPr marL="0" lvl="0" indent="0" algn="l" rtl="0">
              <a:spcBef>
                <a:spcPts val="0"/>
              </a:spcBef>
              <a:spcAft>
                <a:spcPts val="0"/>
              </a:spcAft>
              <a:buNone/>
            </a:pPr>
            <a:endParaRPr sz="4400" dirty="0">
              <a:solidFill>
                <a:schemeClr val="dk1"/>
              </a:solidFill>
              <a:latin typeface="Poppins"/>
              <a:ea typeface="Poppins"/>
              <a:cs typeface="Poppins"/>
              <a:sym typeface="Poppins"/>
            </a:endParaRPr>
          </a:p>
          <a:p>
            <a:pPr marL="0" lvl="0" indent="0" algn="l" rtl="0">
              <a:spcBef>
                <a:spcPts val="0"/>
              </a:spcBef>
              <a:spcAft>
                <a:spcPts val="0"/>
              </a:spcAft>
              <a:buNone/>
            </a:pPr>
            <a:endParaRPr sz="4400" dirty="0">
              <a:solidFill>
                <a:schemeClr val="dk1"/>
              </a:solidFill>
              <a:latin typeface="Poppins"/>
              <a:ea typeface="Poppins"/>
              <a:cs typeface="Poppins"/>
              <a:sym typeface="Poppins"/>
            </a:endParaRPr>
          </a:p>
          <a:p>
            <a:pPr marL="0" lvl="0" indent="0" algn="l" rtl="0">
              <a:spcBef>
                <a:spcPts val="0"/>
              </a:spcBef>
              <a:spcAft>
                <a:spcPts val="0"/>
              </a:spcAft>
              <a:buNone/>
            </a:pPr>
            <a:endParaRPr sz="4400" dirty="0">
              <a:solidFill>
                <a:schemeClr val="dk1"/>
              </a:solidFill>
              <a:latin typeface="Comfortaa"/>
              <a:ea typeface="Comfortaa"/>
              <a:cs typeface="Comfortaa"/>
              <a:sym typeface="Comfortaa"/>
            </a:endParaRPr>
          </a:p>
        </p:txBody>
      </p:sp>
      <p:pic>
        <p:nvPicPr>
          <p:cNvPr id="104" name="Google Shape;104;p11"/>
          <p:cNvPicPr preferRelativeResize="0"/>
          <p:nvPr/>
        </p:nvPicPr>
        <p:blipFill>
          <a:blip r:embed="rId3">
            <a:alphaModFix/>
          </a:blip>
          <a:stretch>
            <a:fillRect/>
          </a:stretch>
        </p:blipFill>
        <p:spPr>
          <a:xfrm>
            <a:off x="152400" y="502625"/>
            <a:ext cx="4737675" cy="5167025"/>
          </a:xfrm>
          <a:prstGeom prst="rect">
            <a:avLst/>
          </a:prstGeom>
          <a:noFill/>
          <a:ln>
            <a:noFill/>
          </a:ln>
        </p:spPr>
      </p:pic>
      <p:sp>
        <p:nvSpPr>
          <p:cNvPr id="105" name="Google Shape;105;p11"/>
          <p:cNvSpPr txBox="1"/>
          <p:nvPr/>
        </p:nvSpPr>
        <p:spPr>
          <a:xfrm>
            <a:off x="11334846" y="3874773"/>
            <a:ext cx="5617479" cy="2351400"/>
          </a:xfrm>
          <a:prstGeom prst="rect">
            <a:avLst/>
          </a:prstGeom>
          <a:noFill/>
          <a:ln>
            <a:noFill/>
          </a:ln>
        </p:spPr>
        <p:txBody>
          <a:bodyPr spcFirstLastPara="1" wrap="square" lIns="91425" tIns="91425" rIns="91425" bIns="91425" anchor="t" anchorCtr="0">
            <a:noAutofit/>
          </a:bodyPr>
          <a:lstStyle/>
          <a:p>
            <a:pPr marL="514350" lvl="0" indent="-514350" algn="l" rtl="0">
              <a:spcBef>
                <a:spcPts val="0"/>
              </a:spcBef>
              <a:spcAft>
                <a:spcPts val="0"/>
              </a:spcAft>
              <a:buFont typeface="+mj-lt"/>
              <a:buAutoNum type="arabicPeriod" startAt="6"/>
            </a:pPr>
            <a:r>
              <a:rPr lang="en-US" sz="3000" b="1" dirty="0">
                <a:solidFill>
                  <a:schemeClr val="dk1"/>
                </a:solidFill>
                <a:latin typeface="Poppins"/>
                <a:ea typeface="Poppins"/>
                <a:cs typeface="Poppins"/>
                <a:sym typeface="Poppins"/>
              </a:rPr>
              <a:t>Tape </a:t>
            </a:r>
            <a:r>
              <a:rPr lang="en-US" sz="2200" b="1" dirty="0">
                <a:solidFill>
                  <a:schemeClr val="dk1"/>
                </a:solidFill>
                <a:latin typeface="Poppins"/>
                <a:ea typeface="Poppins"/>
                <a:cs typeface="Poppins"/>
                <a:sym typeface="Poppins"/>
              </a:rPr>
              <a:t>(Just what you need)</a:t>
            </a:r>
            <a:endParaRPr sz="2200" b="1" dirty="0">
              <a:solidFill>
                <a:schemeClr val="dk1"/>
              </a:solidFill>
              <a:latin typeface="Poppins"/>
              <a:ea typeface="Poppins"/>
              <a:cs typeface="Poppins"/>
              <a:sym typeface="Poppins"/>
            </a:endParaRPr>
          </a:p>
          <a:p>
            <a:pPr marL="514350" lvl="0" indent="-514350" algn="l" rtl="0">
              <a:spcBef>
                <a:spcPts val="0"/>
              </a:spcBef>
              <a:spcAft>
                <a:spcPts val="0"/>
              </a:spcAft>
              <a:buFont typeface="+mj-lt"/>
              <a:buAutoNum type="arabicPeriod" startAt="6"/>
            </a:pPr>
            <a:r>
              <a:rPr lang="en-US" sz="3000" b="1" dirty="0">
                <a:solidFill>
                  <a:schemeClr val="dk1"/>
                </a:solidFill>
                <a:latin typeface="Poppins"/>
                <a:ea typeface="Poppins"/>
                <a:cs typeface="Poppins"/>
                <a:sym typeface="Poppins"/>
              </a:rPr>
              <a:t>Hot glue gun and/or Glue sticks</a:t>
            </a:r>
            <a:r>
              <a:rPr lang="en-US" sz="2000" b="1" dirty="0">
                <a:solidFill>
                  <a:schemeClr val="dk1"/>
                </a:solidFill>
                <a:latin typeface="Poppins"/>
                <a:ea typeface="Poppins"/>
                <a:cs typeface="Poppins"/>
                <a:sym typeface="Poppins"/>
              </a:rPr>
              <a:t> (max 1 glue stick)</a:t>
            </a:r>
            <a:endParaRPr sz="2000" b="1" dirty="0">
              <a:solidFill>
                <a:schemeClr val="dk1"/>
              </a:solidFill>
              <a:latin typeface="Poppins"/>
              <a:ea typeface="Poppins"/>
              <a:cs typeface="Poppins"/>
              <a:sym typeface="Poppins"/>
            </a:endParaRPr>
          </a:p>
          <a:p>
            <a:pPr marL="514350" lvl="0" indent="-514350" algn="l" rtl="0">
              <a:spcBef>
                <a:spcPts val="0"/>
              </a:spcBef>
              <a:spcAft>
                <a:spcPts val="0"/>
              </a:spcAft>
              <a:buFont typeface="+mj-lt"/>
              <a:buAutoNum type="arabicPeriod" startAt="6"/>
            </a:pPr>
            <a:r>
              <a:rPr lang="en-US" sz="3000" b="1" dirty="0">
                <a:solidFill>
                  <a:schemeClr val="dk1"/>
                </a:solidFill>
                <a:latin typeface="Poppins"/>
                <a:ea typeface="Poppins"/>
                <a:cs typeface="Poppins"/>
                <a:sym typeface="Poppins"/>
              </a:rPr>
              <a:t>Multimeter</a:t>
            </a:r>
            <a:endParaRPr sz="3000" b="1" dirty="0">
              <a:solidFill>
                <a:schemeClr val="dk1"/>
              </a:solidFill>
              <a:latin typeface="Poppins"/>
              <a:ea typeface="Poppins"/>
              <a:cs typeface="Poppins"/>
              <a:sym typeface="Poppins"/>
            </a:endParaRPr>
          </a:p>
          <a:p>
            <a:pPr marL="514350" lvl="0" indent="-514350" algn="l" rtl="0">
              <a:spcBef>
                <a:spcPts val="0"/>
              </a:spcBef>
              <a:spcAft>
                <a:spcPts val="0"/>
              </a:spcAft>
              <a:buFont typeface="+mj-lt"/>
              <a:buAutoNum type="arabicPeriod" startAt="6"/>
            </a:pPr>
            <a:r>
              <a:rPr lang="en-US" sz="3000" b="1" dirty="0">
                <a:solidFill>
                  <a:schemeClr val="dk1"/>
                </a:solidFill>
                <a:latin typeface="Poppins"/>
                <a:ea typeface="Poppins"/>
                <a:cs typeface="Poppins"/>
                <a:sym typeface="Poppins"/>
              </a:rPr>
              <a:t>Extension: 3d print fans </a:t>
            </a:r>
            <a:r>
              <a:rPr lang="en-US" sz="2300" b="1" dirty="0">
                <a:solidFill>
                  <a:schemeClr val="dk1"/>
                </a:solidFill>
                <a:latin typeface="Poppins"/>
                <a:ea typeface="Poppins"/>
                <a:cs typeface="Poppins"/>
                <a:sym typeface="Poppins"/>
              </a:rPr>
              <a:t>(max 1)</a:t>
            </a:r>
            <a:endParaRPr sz="3700" b="1" dirty="0">
              <a:solidFill>
                <a:schemeClr val="dk1"/>
              </a:solidFill>
              <a:latin typeface="Poppins"/>
              <a:ea typeface="Poppins"/>
              <a:cs typeface="Poppins"/>
              <a:sym typeface="Poppins"/>
            </a:endParaRPr>
          </a:p>
          <a:p>
            <a:pPr marL="0" lvl="0" indent="0" algn="l" rtl="0">
              <a:spcBef>
                <a:spcPts val="0"/>
              </a:spcBef>
              <a:spcAft>
                <a:spcPts val="0"/>
              </a:spcAft>
              <a:buNone/>
            </a:pPr>
            <a:endParaRPr dirty="0"/>
          </a:p>
        </p:txBody>
      </p:sp>
      <p:pic>
        <p:nvPicPr>
          <p:cNvPr id="106" name="Google Shape;106;p11"/>
          <p:cNvPicPr preferRelativeResize="0"/>
          <p:nvPr/>
        </p:nvPicPr>
        <p:blipFill>
          <a:blip r:embed="rId4">
            <a:alphaModFix/>
          </a:blip>
          <a:stretch>
            <a:fillRect/>
          </a:stretch>
        </p:blipFill>
        <p:spPr>
          <a:xfrm>
            <a:off x="16952326" y="3964926"/>
            <a:ext cx="6748825" cy="29188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2499</Words>
  <Application>Microsoft Office PowerPoint</Application>
  <PresentationFormat>Custom</PresentationFormat>
  <Paragraphs>273</Paragraphs>
  <Slides>23</Slides>
  <Notes>23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23</vt:i4>
      </vt:variant>
    </vt:vector>
  </HeadingPairs>
  <TitlesOfParts>
    <vt:vector size="36" baseType="lpstr">
      <vt:lpstr>Lato</vt:lpstr>
      <vt:lpstr>Poppins</vt:lpstr>
      <vt:lpstr>Arial</vt:lpstr>
      <vt:lpstr>Comfortaa</vt:lpstr>
      <vt:lpstr>Roboto</vt:lpstr>
      <vt:lpstr>Quicksand SemiBold</vt:lpstr>
      <vt:lpstr>Fugaz One</vt:lpstr>
      <vt:lpstr>Poppins SemiBold</vt:lpstr>
      <vt:lpstr>Calibri</vt:lpstr>
      <vt:lpstr>Poppins Medium</vt:lpstr>
      <vt:lpstr>Fontdiner Swanky</vt:lpstr>
      <vt:lpstr>Comfortaa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Michelle Hudson</cp:lastModifiedBy>
  <cp:revision>1</cp:revision>
  <dcterms:modified xsi:type="dcterms:W3CDTF">2025-06-10T22:19:35Z</dcterms:modified>
</cp:coreProperties>
</file>