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5143500" type="screen16x9"/>
  <p:notesSz cx="6858000" cy="9144000"/>
  <p:embeddedFontLst>
    <p:embeddedFont>
      <p:font typeface="Brygada 1918" panose="020B0604020202020204" charset="0"/>
      <p:regular r:id="rId23"/>
      <p:bold r:id="rId24"/>
      <p:italic r:id="rId25"/>
      <p:boldItalic r:id="rId26"/>
    </p:embeddedFont>
    <p:embeddedFont>
      <p:font typeface="Delius" panose="020B0604020202020204" charset="0"/>
      <p:regular r:id="rId27"/>
    </p:embeddedFont>
    <p:embeddedFont>
      <p:font typeface="Helvetica Neue" panose="020B0604020202020204" charset="0"/>
      <p:regular r:id="rId28"/>
      <p:bold r:id="rId29"/>
      <p:italic r:id="rId30"/>
      <p:boldItalic r:id="rId31"/>
    </p:embeddedFont>
    <p:embeddedFont>
      <p:font typeface="Mountains of Christmas" panose="020B0604020202020204" charset="0"/>
      <p:regular r:id="rId32"/>
      <p:bold r:id="rId33"/>
    </p:embeddedFont>
    <p:embeddedFont>
      <p:font typeface="Roboto" panose="02000000000000000000" pitchFamily="2" charset="0"/>
      <p:regular r:id="rId34"/>
      <p:bold r:id="rId35"/>
      <p:italic r:id="rId36"/>
      <p:boldItalic r:id="rId37"/>
    </p:embeddedFont>
    <p:embeddedFont>
      <p:font typeface="Verdana" panose="020B0604030504040204" pitchFamily="34"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7750E0-59BD-4D15-B0BF-00FC82FBF678}" v="8" dt="2025-06-03T23:04:32.786"/>
  </p1510:revLst>
</p1510:revInfo>
</file>

<file path=ppt/tableStyles.xml><?xml version="1.0" encoding="utf-8"?>
<a:tblStyleLst xmlns:a="http://schemas.openxmlformats.org/drawingml/2006/main" def="{8ECC14D4-50C8-4242-9CCC-3B609CC6C122}">
  <a:tblStyle styleId="{8ECC14D4-50C8-4242-9CCC-3B609CC6C122}"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BF04D374-8556-4A50-8489-0173A81580E8}" styleName="Table_1">
    <a:wholeTbl>
      <a:tcTxStyle b="off" i="off">
        <a:font>
          <a:latin typeface="Calibri"/>
          <a:ea typeface="Calibri"/>
          <a:cs typeface="Calibri"/>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94" d="100"/>
          <a:sy n="194" d="100"/>
        </p:scale>
        <p:origin x="756" y="13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font" Target="fonts/font17.fntdata"/><Relationship Id="rId21" Type="http://schemas.openxmlformats.org/officeDocument/2006/relationships/slide" Target="slides/slide20.xml"/><Relationship Id="rId34" Type="http://schemas.openxmlformats.org/officeDocument/2006/relationships/font" Target="fonts/font12.fntdata"/><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46"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font" Target="fonts/font19.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elle Hudson" userId="20193871399_tp_box_2" providerId="OAuth2" clId="{277750E0-59BD-4D15-B0BF-00FC82FBF678}"/>
    <pc:docChg chg="undo custSel modSld">
      <pc:chgData name="Michelle Hudson" userId="20193871399_tp_box_2" providerId="OAuth2" clId="{277750E0-59BD-4D15-B0BF-00FC82FBF678}" dt="2025-06-05T21:15:13.776" v="379" actId="20577"/>
      <pc:docMkLst>
        <pc:docMk/>
      </pc:docMkLst>
      <pc:sldChg chg="modSp mod">
        <pc:chgData name="Michelle Hudson" userId="20193871399_tp_box_2" providerId="OAuth2" clId="{277750E0-59BD-4D15-B0BF-00FC82FBF678}" dt="2025-06-03T22:40:24.793" v="4" actId="20577"/>
        <pc:sldMkLst>
          <pc:docMk/>
          <pc:sldMk cId="0" sldId="256"/>
        </pc:sldMkLst>
        <pc:spChg chg="mod">
          <ac:chgData name="Michelle Hudson" userId="20193871399_tp_box_2" providerId="OAuth2" clId="{277750E0-59BD-4D15-B0BF-00FC82FBF678}" dt="2025-06-03T22:40:24.793" v="4" actId="20577"/>
          <ac:spMkLst>
            <pc:docMk/>
            <pc:sldMk cId="0" sldId="256"/>
            <ac:spMk id="54" creationId="{00000000-0000-0000-0000-000000000000}"/>
          </ac:spMkLst>
        </pc:spChg>
      </pc:sldChg>
      <pc:sldChg chg="modSp mod">
        <pc:chgData name="Michelle Hudson" userId="20193871399_tp_box_2" providerId="OAuth2" clId="{277750E0-59BD-4D15-B0BF-00FC82FBF678}" dt="2025-06-03T22:41:52.769" v="9" actId="20577"/>
        <pc:sldMkLst>
          <pc:docMk/>
          <pc:sldMk cId="0" sldId="259"/>
        </pc:sldMkLst>
        <pc:spChg chg="mod">
          <ac:chgData name="Michelle Hudson" userId="20193871399_tp_box_2" providerId="OAuth2" clId="{277750E0-59BD-4D15-B0BF-00FC82FBF678}" dt="2025-06-03T22:41:52.769" v="9" actId="20577"/>
          <ac:spMkLst>
            <pc:docMk/>
            <pc:sldMk cId="0" sldId="259"/>
            <ac:spMk id="74" creationId="{00000000-0000-0000-0000-000000000000}"/>
          </ac:spMkLst>
        </pc:spChg>
      </pc:sldChg>
      <pc:sldChg chg="modSp mod">
        <pc:chgData name="Michelle Hudson" userId="20193871399_tp_box_2" providerId="OAuth2" clId="{277750E0-59BD-4D15-B0BF-00FC82FBF678}" dt="2025-06-03T23:17:04.334" v="361" actId="20577"/>
        <pc:sldMkLst>
          <pc:docMk/>
          <pc:sldMk cId="0" sldId="260"/>
        </pc:sldMkLst>
        <pc:spChg chg="mod">
          <ac:chgData name="Michelle Hudson" userId="20193871399_tp_box_2" providerId="OAuth2" clId="{277750E0-59BD-4D15-B0BF-00FC82FBF678}" dt="2025-06-03T23:17:04.334" v="361" actId="20577"/>
          <ac:spMkLst>
            <pc:docMk/>
            <pc:sldMk cId="0" sldId="260"/>
            <ac:spMk id="79" creationId="{00000000-0000-0000-0000-000000000000}"/>
          </ac:spMkLst>
        </pc:spChg>
      </pc:sldChg>
      <pc:sldChg chg="modSp mod">
        <pc:chgData name="Michelle Hudson" userId="20193871399_tp_box_2" providerId="OAuth2" clId="{277750E0-59BD-4D15-B0BF-00FC82FBF678}" dt="2025-06-03T22:44:20.256" v="65" actId="20577"/>
        <pc:sldMkLst>
          <pc:docMk/>
          <pc:sldMk cId="0" sldId="261"/>
        </pc:sldMkLst>
        <pc:graphicFrameChg chg="modGraphic">
          <ac:chgData name="Michelle Hudson" userId="20193871399_tp_box_2" providerId="OAuth2" clId="{277750E0-59BD-4D15-B0BF-00FC82FBF678}" dt="2025-06-03T22:44:20.256" v="65" actId="20577"/>
          <ac:graphicFrameMkLst>
            <pc:docMk/>
            <pc:sldMk cId="0" sldId="261"/>
            <ac:graphicFrameMk id="85" creationId="{00000000-0000-0000-0000-000000000000}"/>
          </ac:graphicFrameMkLst>
        </pc:graphicFrameChg>
      </pc:sldChg>
      <pc:sldChg chg="modSp mod modNotes">
        <pc:chgData name="Michelle Hudson" userId="20193871399_tp_box_2" providerId="OAuth2" clId="{277750E0-59BD-4D15-B0BF-00FC82FBF678}" dt="2025-06-03T22:44:51.430" v="85" actId="20577"/>
        <pc:sldMkLst>
          <pc:docMk/>
          <pc:sldMk cId="0" sldId="263"/>
        </pc:sldMkLst>
        <pc:spChg chg="mod">
          <ac:chgData name="Michelle Hudson" userId="20193871399_tp_box_2" providerId="OAuth2" clId="{277750E0-59BD-4D15-B0BF-00FC82FBF678}" dt="2025-06-03T22:44:51.430" v="85" actId="20577"/>
          <ac:spMkLst>
            <pc:docMk/>
            <pc:sldMk cId="0" sldId="263"/>
            <ac:spMk id="130" creationId="{00000000-0000-0000-0000-000000000000}"/>
          </ac:spMkLst>
        </pc:spChg>
      </pc:sldChg>
      <pc:sldChg chg="modSp mod">
        <pc:chgData name="Michelle Hudson" userId="20193871399_tp_box_2" providerId="OAuth2" clId="{277750E0-59BD-4D15-B0BF-00FC82FBF678}" dt="2025-06-05T21:15:13.776" v="379" actId="20577"/>
        <pc:sldMkLst>
          <pc:docMk/>
          <pc:sldMk cId="0" sldId="264"/>
        </pc:sldMkLst>
        <pc:graphicFrameChg chg="mod modGraphic">
          <ac:chgData name="Michelle Hudson" userId="20193871399_tp_box_2" providerId="OAuth2" clId="{277750E0-59BD-4D15-B0BF-00FC82FBF678}" dt="2025-06-05T21:15:13.776" v="379" actId="20577"/>
          <ac:graphicFrameMkLst>
            <pc:docMk/>
            <pc:sldMk cId="0" sldId="264"/>
            <ac:graphicFrameMk id="146" creationId="{00000000-0000-0000-0000-000000000000}"/>
          </ac:graphicFrameMkLst>
        </pc:graphicFrameChg>
      </pc:sldChg>
      <pc:sldChg chg="modSp mod">
        <pc:chgData name="Michelle Hudson" userId="20193871399_tp_box_2" providerId="OAuth2" clId="{277750E0-59BD-4D15-B0BF-00FC82FBF678}" dt="2025-06-03T22:49:21.392" v="193" actId="20577"/>
        <pc:sldMkLst>
          <pc:docMk/>
          <pc:sldMk cId="0" sldId="265"/>
        </pc:sldMkLst>
        <pc:spChg chg="mod">
          <ac:chgData name="Michelle Hudson" userId="20193871399_tp_box_2" providerId="OAuth2" clId="{277750E0-59BD-4D15-B0BF-00FC82FBF678}" dt="2025-06-03T22:49:21.392" v="193" actId="20577"/>
          <ac:spMkLst>
            <pc:docMk/>
            <pc:sldMk cId="0" sldId="265"/>
            <ac:spMk id="152" creationId="{00000000-0000-0000-0000-000000000000}"/>
          </ac:spMkLst>
        </pc:spChg>
      </pc:sldChg>
      <pc:sldChg chg="modSp mod">
        <pc:chgData name="Michelle Hudson" userId="20193871399_tp_box_2" providerId="OAuth2" clId="{277750E0-59BD-4D15-B0BF-00FC82FBF678}" dt="2025-06-03T22:54:27.981" v="276" actId="20577"/>
        <pc:sldMkLst>
          <pc:docMk/>
          <pc:sldMk cId="0" sldId="266"/>
        </pc:sldMkLst>
        <pc:spChg chg="mod">
          <ac:chgData name="Michelle Hudson" userId="20193871399_tp_box_2" providerId="OAuth2" clId="{277750E0-59BD-4D15-B0BF-00FC82FBF678}" dt="2025-06-03T22:49:34.988" v="219" actId="20577"/>
          <ac:spMkLst>
            <pc:docMk/>
            <pc:sldMk cId="0" sldId="266"/>
            <ac:spMk id="160" creationId="{00000000-0000-0000-0000-000000000000}"/>
          </ac:spMkLst>
        </pc:spChg>
        <pc:spChg chg="mod">
          <ac:chgData name="Michelle Hudson" userId="20193871399_tp_box_2" providerId="OAuth2" clId="{277750E0-59BD-4D15-B0BF-00FC82FBF678}" dt="2025-06-03T22:51:29.495" v="251"/>
          <ac:spMkLst>
            <pc:docMk/>
            <pc:sldMk cId="0" sldId="266"/>
            <ac:spMk id="161" creationId="{00000000-0000-0000-0000-000000000000}"/>
          </ac:spMkLst>
        </pc:spChg>
        <pc:spChg chg="mod">
          <ac:chgData name="Michelle Hudson" userId="20193871399_tp_box_2" providerId="OAuth2" clId="{277750E0-59BD-4D15-B0BF-00FC82FBF678}" dt="2025-06-03T22:51:38.256" v="255" actId="20577"/>
          <ac:spMkLst>
            <pc:docMk/>
            <pc:sldMk cId="0" sldId="266"/>
            <ac:spMk id="162" creationId="{00000000-0000-0000-0000-000000000000}"/>
          </ac:spMkLst>
        </pc:spChg>
        <pc:spChg chg="mod">
          <ac:chgData name="Michelle Hudson" userId="20193871399_tp_box_2" providerId="OAuth2" clId="{277750E0-59BD-4D15-B0BF-00FC82FBF678}" dt="2025-06-03T22:51:51.132" v="257"/>
          <ac:spMkLst>
            <pc:docMk/>
            <pc:sldMk cId="0" sldId="266"/>
            <ac:spMk id="163" creationId="{00000000-0000-0000-0000-000000000000}"/>
          </ac:spMkLst>
        </pc:spChg>
        <pc:spChg chg="mod">
          <ac:chgData name="Michelle Hudson" userId="20193871399_tp_box_2" providerId="OAuth2" clId="{277750E0-59BD-4D15-B0BF-00FC82FBF678}" dt="2025-06-03T22:54:14.593" v="270" actId="20577"/>
          <ac:spMkLst>
            <pc:docMk/>
            <pc:sldMk cId="0" sldId="266"/>
            <ac:spMk id="164" creationId="{00000000-0000-0000-0000-000000000000}"/>
          </ac:spMkLst>
        </pc:spChg>
        <pc:spChg chg="mod">
          <ac:chgData name="Michelle Hudson" userId="20193871399_tp_box_2" providerId="OAuth2" clId="{277750E0-59BD-4D15-B0BF-00FC82FBF678}" dt="2025-06-03T22:54:27.981" v="276" actId="20577"/>
          <ac:spMkLst>
            <pc:docMk/>
            <pc:sldMk cId="0" sldId="266"/>
            <ac:spMk id="165" creationId="{00000000-0000-0000-0000-000000000000}"/>
          </ac:spMkLst>
        </pc:spChg>
      </pc:sldChg>
      <pc:sldChg chg="modSp mod">
        <pc:chgData name="Michelle Hudson" userId="20193871399_tp_box_2" providerId="OAuth2" clId="{277750E0-59BD-4D15-B0BF-00FC82FBF678}" dt="2025-06-03T22:57:43.854" v="319" actId="20577"/>
        <pc:sldMkLst>
          <pc:docMk/>
          <pc:sldMk cId="0" sldId="267"/>
        </pc:sldMkLst>
        <pc:spChg chg="mod">
          <ac:chgData name="Michelle Hudson" userId="20193871399_tp_box_2" providerId="OAuth2" clId="{277750E0-59BD-4D15-B0BF-00FC82FBF678}" dt="2025-06-03T22:57:43.854" v="319" actId="20577"/>
          <ac:spMkLst>
            <pc:docMk/>
            <pc:sldMk cId="0" sldId="267"/>
            <ac:spMk id="179" creationId="{00000000-0000-0000-0000-000000000000}"/>
          </ac:spMkLst>
        </pc:spChg>
        <pc:spChg chg="mod">
          <ac:chgData name="Michelle Hudson" userId="20193871399_tp_box_2" providerId="OAuth2" clId="{277750E0-59BD-4D15-B0BF-00FC82FBF678}" dt="2025-06-03T22:54:51.805" v="303" actId="14100"/>
          <ac:spMkLst>
            <pc:docMk/>
            <pc:sldMk cId="0" sldId="267"/>
            <ac:spMk id="181" creationId="{00000000-0000-0000-0000-000000000000}"/>
          </ac:spMkLst>
        </pc:spChg>
      </pc:sldChg>
      <pc:sldChg chg="modSp mod">
        <pc:chgData name="Michelle Hudson" userId="20193871399_tp_box_2" providerId="OAuth2" clId="{277750E0-59BD-4D15-B0BF-00FC82FBF678}" dt="2025-06-03T22:58:55.764" v="320" actId="20577"/>
        <pc:sldMkLst>
          <pc:docMk/>
          <pc:sldMk cId="0" sldId="268"/>
        </pc:sldMkLst>
        <pc:spChg chg="mod">
          <ac:chgData name="Michelle Hudson" userId="20193871399_tp_box_2" providerId="OAuth2" clId="{277750E0-59BD-4D15-B0BF-00FC82FBF678}" dt="2025-06-03T22:58:55.764" v="320" actId="20577"/>
          <ac:spMkLst>
            <pc:docMk/>
            <pc:sldMk cId="0" sldId="268"/>
            <ac:spMk id="187" creationId="{00000000-0000-0000-0000-000000000000}"/>
          </ac:spMkLst>
        </pc:spChg>
      </pc:sldChg>
      <pc:sldChg chg="modSp mod">
        <pc:chgData name="Michelle Hudson" userId="20193871399_tp_box_2" providerId="OAuth2" clId="{277750E0-59BD-4D15-B0BF-00FC82FBF678}" dt="2025-06-03T23:05:06.678" v="355" actId="20577"/>
        <pc:sldMkLst>
          <pc:docMk/>
          <pc:sldMk cId="0" sldId="269"/>
        </pc:sldMkLst>
        <pc:graphicFrameChg chg="mod modGraphic">
          <ac:chgData name="Michelle Hudson" userId="20193871399_tp_box_2" providerId="OAuth2" clId="{277750E0-59BD-4D15-B0BF-00FC82FBF678}" dt="2025-06-03T23:05:06.678" v="355" actId="20577"/>
          <ac:graphicFrameMkLst>
            <pc:docMk/>
            <pc:sldMk cId="0" sldId="269"/>
            <ac:graphicFrameMk id="193" creationId="{00000000-0000-0000-0000-000000000000}"/>
          </ac:graphicFrameMkLst>
        </pc:graphicFrameChg>
      </pc:sldChg>
      <pc:sldChg chg="modSp mod">
        <pc:chgData name="Michelle Hudson" userId="20193871399_tp_box_2" providerId="OAuth2" clId="{277750E0-59BD-4D15-B0BF-00FC82FBF678}" dt="2025-06-03T23:05:25.048" v="360" actId="20577"/>
        <pc:sldMkLst>
          <pc:docMk/>
          <pc:sldMk cId="0" sldId="270"/>
        </pc:sldMkLst>
        <pc:spChg chg="mod">
          <ac:chgData name="Michelle Hudson" userId="20193871399_tp_box_2" providerId="OAuth2" clId="{277750E0-59BD-4D15-B0BF-00FC82FBF678}" dt="2025-06-03T23:05:25.048" v="360" actId="20577"/>
          <ac:spMkLst>
            <pc:docMk/>
            <pc:sldMk cId="0" sldId="270"/>
            <ac:spMk id="19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32c5cfdebae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32c5cfdebae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32e631ff600_5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32e631ff600_5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32c5cfdebae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32c5cfdebae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32e631ff600_1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32e631ff600_1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32c5cfdebae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32c5cfdebae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32e631ff600_5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32e631ff600_5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32e631ff600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32e631ff600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32e631ff600_6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32e631ff600_6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29a40a8f91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29a40a8f9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32ecee12365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32ecee12365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32c5cfdebae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32c5cfdebae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32e631ff600_4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32e631ff600_4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32c5cfdebae_0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32c5cfdebae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32e5f2c33a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32e5f2c33a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32c5cfdebae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32c5cfdebae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b="1">
                <a:solidFill>
                  <a:schemeClr val="dk1"/>
                </a:solidFill>
                <a:latin typeface="Delius"/>
                <a:ea typeface="Delius"/>
                <a:cs typeface="Delius"/>
                <a:sym typeface="Delius"/>
              </a:rPr>
              <a:t>Teacher Notes:</a:t>
            </a:r>
            <a:endParaRPr sz="1200" b="1">
              <a:solidFill>
                <a:schemeClr val="dk1"/>
              </a:solidFill>
              <a:latin typeface="Delius"/>
              <a:ea typeface="Delius"/>
              <a:cs typeface="Delius"/>
              <a:sym typeface="Delius"/>
            </a:endParaRPr>
          </a:p>
          <a:p>
            <a:pPr marL="0" lvl="0" indent="0" algn="l" rtl="0">
              <a:spcBef>
                <a:spcPts val="0"/>
              </a:spcBef>
              <a:spcAft>
                <a:spcPts val="0"/>
              </a:spcAft>
              <a:buNone/>
            </a:pPr>
            <a:r>
              <a:rPr lang="en" sz="1200">
                <a:solidFill>
                  <a:schemeClr val="dk1"/>
                </a:solidFill>
                <a:latin typeface="Delius"/>
                <a:ea typeface="Delius"/>
                <a:cs typeface="Delius"/>
                <a:sym typeface="Delius"/>
              </a:rPr>
              <a:t>Mechanical breakdown is the physical breaking of food into smaller pieces</a:t>
            </a:r>
            <a:r>
              <a:rPr lang="en" sz="1200">
                <a:solidFill>
                  <a:schemeClr val="dk1"/>
                </a:solidFill>
                <a:latin typeface="Times New Roman"/>
                <a:ea typeface="Times New Roman"/>
                <a:cs typeface="Times New Roman"/>
                <a:sym typeface="Times New Roman"/>
              </a:rPr>
              <a:t>.</a:t>
            </a:r>
            <a:r>
              <a:rPr lang="en" sz="1200">
                <a:solidFill>
                  <a:schemeClr val="dk1"/>
                </a:solidFill>
                <a:latin typeface="Delius"/>
                <a:ea typeface="Delius"/>
                <a:cs typeface="Delius"/>
                <a:sym typeface="Delius"/>
              </a:rPr>
              <a:t>The cracker will begin to taste sweet as the molecules that make up the saltine start to be chemically broken down in the mouth. </a:t>
            </a:r>
            <a:endParaRPr sz="1200">
              <a:solidFill>
                <a:schemeClr val="dk1"/>
              </a:solidFill>
              <a:latin typeface="Delius"/>
              <a:ea typeface="Delius"/>
              <a:cs typeface="Delius"/>
              <a:sym typeface="Delius"/>
            </a:endParaRPr>
          </a:p>
          <a:p>
            <a:pPr marL="0" lvl="0" indent="0" algn="l" rtl="0">
              <a:spcBef>
                <a:spcPts val="0"/>
              </a:spcBef>
              <a:spcAft>
                <a:spcPts val="0"/>
              </a:spcAft>
              <a:buClr>
                <a:schemeClr val="dk1"/>
              </a:buClr>
              <a:buSzPts val="1100"/>
              <a:buFont typeface="Arial"/>
              <a:buNone/>
            </a:pPr>
            <a:r>
              <a:rPr lang="en" sz="1200">
                <a:solidFill>
                  <a:schemeClr val="dk1"/>
                </a:solidFill>
                <a:latin typeface="Delius"/>
                <a:ea typeface="Delius"/>
                <a:cs typeface="Delius"/>
                <a:sym typeface="Delius"/>
              </a:rPr>
              <a:t>Chemical breakdown is the breaking down of food into nutrients and chemicals.</a:t>
            </a:r>
            <a:r>
              <a:rPr lang="en" sz="1200">
                <a:solidFill>
                  <a:schemeClr val="dk1"/>
                </a:solidFill>
                <a:latin typeface="Brygada 1918"/>
                <a:ea typeface="Brygada 1918"/>
                <a:cs typeface="Brygada 1918"/>
                <a:sym typeface="Brygada 1918"/>
              </a:rPr>
              <a:t> </a:t>
            </a:r>
            <a:endParaRPr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2c5cfdebae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2c5cfdeba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Have the students highlight or underline the important information.</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2e5f2c33a3_0_1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2e5f2c33a3_0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TEACHER NOTES: </a:t>
            </a:r>
            <a:r>
              <a:rPr lang="en"/>
              <a:t>ATP Energy is considered released energy. Carbohydrates start converting into glucose once the saliva enzymes make contact. Glucose is considered stored energy.</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32e731da1b2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32e731da1b2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32c5cfdebae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32c5cfdeba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Have the students highlight or underline the important information.</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FF2CC"/>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subTitle" idx="1"/>
          </p:nvPr>
        </p:nvSpPr>
        <p:spPr>
          <a:xfrm>
            <a:off x="134250" y="3955925"/>
            <a:ext cx="8875500" cy="1113900"/>
          </a:xfrm>
          <a:prstGeom prst="rect">
            <a:avLst/>
          </a:prstGeom>
        </p:spPr>
        <p:txBody>
          <a:bodyPr spcFirstLastPara="1" wrap="square" lIns="91425" tIns="91425" rIns="91425" bIns="91425" anchor="t" anchorCtr="0">
            <a:normAutofit lnSpcReduction="10000"/>
          </a:bodyPr>
          <a:lstStyle/>
          <a:p>
            <a:pPr marL="0" lvl="0" indent="0" algn="ctr" rtl="0">
              <a:spcBef>
                <a:spcPts val="0"/>
              </a:spcBef>
              <a:spcAft>
                <a:spcPts val="0"/>
              </a:spcAft>
              <a:buClr>
                <a:schemeClr val="dk1"/>
              </a:buClr>
              <a:buSzPts val="1100"/>
              <a:buFont typeface="Arial"/>
              <a:buNone/>
            </a:pPr>
            <a:r>
              <a:rPr lang="en" sz="4800" b="1" dirty="0">
                <a:solidFill>
                  <a:schemeClr val="dk1"/>
                </a:solidFill>
                <a:latin typeface="Delius"/>
                <a:ea typeface="Delius"/>
                <a:cs typeface="Delius"/>
                <a:sym typeface="Delius"/>
              </a:rPr>
              <a:t>After the Bite</a:t>
            </a:r>
            <a:endParaRPr sz="4800" b="1" dirty="0">
              <a:solidFill>
                <a:schemeClr val="dk1"/>
              </a:solidFill>
              <a:latin typeface="Delius"/>
              <a:ea typeface="Delius"/>
              <a:cs typeface="Delius"/>
              <a:sym typeface="Delius"/>
            </a:endParaRPr>
          </a:p>
          <a:p>
            <a:pPr marL="0" lvl="0" indent="0" algn="ctr" rtl="0">
              <a:spcBef>
                <a:spcPts val="0"/>
              </a:spcBef>
              <a:spcAft>
                <a:spcPts val="0"/>
              </a:spcAft>
              <a:buClr>
                <a:schemeClr val="dk1"/>
              </a:buClr>
              <a:buSzPts val="1100"/>
              <a:buFont typeface="Arial"/>
              <a:buNone/>
            </a:pPr>
            <a:r>
              <a:rPr lang="en" sz="1530" b="1" dirty="0">
                <a:solidFill>
                  <a:schemeClr val="dk1"/>
                </a:solidFill>
                <a:latin typeface="Delius"/>
                <a:ea typeface="Delius"/>
                <a:cs typeface="Delius"/>
                <a:sym typeface="Delius"/>
              </a:rPr>
              <a:t>How is the energy from food changed through a chemical reaction so that the body can use it?</a:t>
            </a:r>
            <a:endParaRPr sz="3030" dirty="0">
              <a:solidFill>
                <a:schemeClr val="dk1"/>
              </a:solidFill>
              <a:latin typeface="Delius"/>
              <a:ea typeface="Delius"/>
              <a:cs typeface="Delius"/>
              <a:sym typeface="Delius"/>
            </a:endParaRPr>
          </a:p>
        </p:txBody>
      </p:sp>
      <p:pic>
        <p:nvPicPr>
          <p:cNvPr id="55" name="Google Shape;55;p13"/>
          <p:cNvPicPr preferRelativeResize="0"/>
          <p:nvPr/>
        </p:nvPicPr>
        <p:blipFill>
          <a:blip r:embed="rId3">
            <a:alphaModFix/>
          </a:blip>
          <a:stretch>
            <a:fillRect/>
          </a:stretch>
        </p:blipFill>
        <p:spPr>
          <a:xfrm>
            <a:off x="152400" y="152400"/>
            <a:ext cx="6471501" cy="3657801"/>
          </a:xfrm>
          <a:prstGeom prst="rect">
            <a:avLst/>
          </a:prstGeom>
          <a:noFill/>
          <a:ln>
            <a:noFill/>
          </a:ln>
        </p:spPr>
      </p:pic>
      <p:sp>
        <p:nvSpPr>
          <p:cNvPr id="56" name="Google Shape;56;p13"/>
          <p:cNvSpPr txBox="1"/>
          <p:nvPr/>
        </p:nvSpPr>
        <p:spPr>
          <a:xfrm>
            <a:off x="6707400" y="175625"/>
            <a:ext cx="2256900" cy="378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600" b="1">
                <a:solidFill>
                  <a:schemeClr val="dk1"/>
                </a:solidFill>
                <a:latin typeface="Delius"/>
                <a:ea typeface="Delius"/>
                <a:cs typeface="Delius"/>
                <a:sym typeface="Delius"/>
              </a:rPr>
              <a:t>Standard 8.3.2</a:t>
            </a:r>
            <a:endParaRPr sz="1600" b="1">
              <a:solidFill>
                <a:schemeClr val="dk1"/>
              </a:solidFill>
              <a:latin typeface="Delius"/>
              <a:ea typeface="Delius"/>
              <a:cs typeface="Delius"/>
              <a:sym typeface="Delius"/>
            </a:endParaRPr>
          </a:p>
          <a:p>
            <a:pPr marL="0" lvl="0" indent="0" algn="l" rtl="0">
              <a:spcBef>
                <a:spcPts val="0"/>
              </a:spcBef>
              <a:spcAft>
                <a:spcPts val="0"/>
              </a:spcAft>
              <a:buClr>
                <a:schemeClr val="dk1"/>
              </a:buClr>
              <a:buSzPts val="1100"/>
              <a:buFont typeface="Arial"/>
              <a:buNone/>
            </a:pPr>
            <a:r>
              <a:rPr lang="en">
                <a:solidFill>
                  <a:schemeClr val="dk1"/>
                </a:solidFill>
                <a:latin typeface="Delius"/>
                <a:ea typeface="Delius"/>
                <a:cs typeface="Delius"/>
                <a:sym typeface="Delius"/>
              </a:rPr>
              <a:t>Develop a model to describe how food is changed through chemical reactions to form new molecules that support growth and/or release energy as </a:t>
            </a:r>
            <a:r>
              <a:rPr lang="en" u="sng">
                <a:solidFill>
                  <a:schemeClr val="dk1"/>
                </a:solidFill>
                <a:latin typeface="Delius"/>
                <a:ea typeface="Delius"/>
                <a:cs typeface="Delius"/>
                <a:sym typeface="Delius"/>
              </a:rPr>
              <a:t>matter</a:t>
            </a:r>
            <a:r>
              <a:rPr lang="en">
                <a:solidFill>
                  <a:schemeClr val="dk1"/>
                </a:solidFill>
                <a:latin typeface="Delius"/>
                <a:ea typeface="Delius"/>
                <a:cs typeface="Delius"/>
                <a:sym typeface="Delius"/>
              </a:rPr>
              <a:t> cycles through an organism. Emphasis is on describing that during cellular respiration molecules are broken apart and rearranged into new molecules, and that this process releases energy.</a:t>
            </a:r>
            <a:endParaRPr sz="2200">
              <a:solidFill>
                <a:schemeClr val="dk2"/>
              </a:solidFill>
              <a:latin typeface="Delius"/>
              <a:ea typeface="Delius"/>
              <a:cs typeface="Delius"/>
              <a:sym typeface="Deliu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2"/>
          <p:cNvSpPr txBox="1"/>
          <p:nvPr/>
        </p:nvSpPr>
        <p:spPr>
          <a:xfrm>
            <a:off x="0" y="0"/>
            <a:ext cx="91152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dirty="0">
                <a:solidFill>
                  <a:schemeClr val="dk1"/>
                </a:solidFill>
                <a:latin typeface="Delius"/>
                <a:ea typeface="Delius"/>
                <a:cs typeface="Delius"/>
                <a:sym typeface="Delius"/>
              </a:rPr>
              <a:t>The basic function of your digestive system is to break down food into smaller pieces so that</a:t>
            </a:r>
            <a:endParaRPr dirty="0">
              <a:solidFill>
                <a:schemeClr val="dk1"/>
              </a:solidFill>
              <a:latin typeface="Delius"/>
              <a:ea typeface="Delius"/>
              <a:cs typeface="Delius"/>
              <a:sym typeface="Delius"/>
            </a:endParaRPr>
          </a:p>
          <a:p>
            <a:pPr marL="0" lvl="0" indent="0" algn="l" rtl="0">
              <a:spcBef>
                <a:spcPts val="0"/>
              </a:spcBef>
              <a:spcAft>
                <a:spcPts val="0"/>
              </a:spcAft>
              <a:buNone/>
            </a:pPr>
            <a:r>
              <a:rPr lang="en" dirty="0">
                <a:solidFill>
                  <a:schemeClr val="dk1"/>
                </a:solidFill>
                <a:latin typeface="Delius"/>
                <a:ea typeface="Delius"/>
                <a:cs typeface="Delius"/>
                <a:sym typeface="Delius"/>
              </a:rPr>
              <a:t>your body can absorb the nutrients. The outline below shows the journey food takes from when it enters your mouth to when it exits your body.</a:t>
            </a:r>
            <a:endParaRPr dirty="0">
              <a:solidFill>
                <a:schemeClr val="dk1"/>
              </a:solidFill>
              <a:latin typeface="Delius"/>
              <a:ea typeface="Delius"/>
              <a:cs typeface="Delius"/>
              <a:sym typeface="Delius"/>
            </a:endParaRPr>
          </a:p>
        </p:txBody>
      </p:sp>
      <p:pic>
        <p:nvPicPr>
          <p:cNvPr id="153" name="Google Shape;153;p22"/>
          <p:cNvPicPr preferRelativeResize="0"/>
          <p:nvPr/>
        </p:nvPicPr>
        <p:blipFill>
          <a:blip r:embed="rId3">
            <a:alphaModFix/>
          </a:blip>
          <a:stretch>
            <a:fillRect/>
          </a:stretch>
        </p:blipFill>
        <p:spPr>
          <a:xfrm>
            <a:off x="262825" y="1101775"/>
            <a:ext cx="2743300" cy="3714175"/>
          </a:xfrm>
          <a:prstGeom prst="rect">
            <a:avLst/>
          </a:prstGeom>
          <a:noFill/>
          <a:ln>
            <a:noFill/>
          </a:ln>
        </p:spPr>
      </p:pic>
      <p:pic>
        <p:nvPicPr>
          <p:cNvPr id="154" name="Google Shape;154;p22"/>
          <p:cNvPicPr preferRelativeResize="0"/>
          <p:nvPr/>
        </p:nvPicPr>
        <p:blipFill>
          <a:blip r:embed="rId4">
            <a:alphaModFix/>
          </a:blip>
          <a:stretch>
            <a:fillRect/>
          </a:stretch>
        </p:blipFill>
        <p:spPr>
          <a:xfrm>
            <a:off x="3151925" y="1101775"/>
            <a:ext cx="2811351" cy="3714175"/>
          </a:xfrm>
          <a:prstGeom prst="rect">
            <a:avLst/>
          </a:prstGeom>
          <a:noFill/>
          <a:ln>
            <a:noFill/>
          </a:ln>
        </p:spPr>
      </p:pic>
      <p:pic>
        <p:nvPicPr>
          <p:cNvPr id="155" name="Google Shape;155;p22"/>
          <p:cNvPicPr preferRelativeResize="0"/>
          <p:nvPr/>
        </p:nvPicPr>
        <p:blipFill>
          <a:blip r:embed="rId5">
            <a:alphaModFix/>
          </a:blip>
          <a:stretch>
            <a:fillRect/>
          </a:stretch>
        </p:blipFill>
        <p:spPr>
          <a:xfrm>
            <a:off x="6109075" y="1103600"/>
            <a:ext cx="2811350" cy="371052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3"/>
          <p:cNvSpPr txBox="1"/>
          <p:nvPr/>
        </p:nvSpPr>
        <p:spPr>
          <a:xfrm>
            <a:off x="1716000" y="114975"/>
            <a:ext cx="7081500" cy="877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b="1" dirty="0">
                <a:solidFill>
                  <a:schemeClr val="dk1"/>
                </a:solidFill>
                <a:latin typeface="Delius"/>
                <a:ea typeface="Delius"/>
                <a:cs typeface="Delius"/>
                <a:sym typeface="Delius"/>
              </a:rPr>
              <a:t>A.</a:t>
            </a:r>
            <a:r>
              <a:rPr lang="en" sz="1200" dirty="0">
                <a:solidFill>
                  <a:schemeClr val="dk1"/>
                </a:solidFill>
                <a:latin typeface="Delius"/>
                <a:ea typeface="Delius"/>
                <a:cs typeface="Delius"/>
                <a:sym typeface="Delius"/>
              </a:rPr>
              <a:t> </a:t>
            </a:r>
            <a:r>
              <a:rPr lang="en" sz="1100" dirty="0">
                <a:solidFill>
                  <a:schemeClr val="dk1"/>
                </a:solidFill>
                <a:latin typeface="Delius"/>
                <a:ea typeface="Delius"/>
                <a:cs typeface="Delius"/>
                <a:sym typeface="Delius"/>
              </a:rPr>
              <a:t>The chyme enters this organ, which is a 7-meter-long tube. This organ has villi and microvilli, which create a very large surface area for digestion. In fact, 90% of all nutrient absorption occurs here. Once the food molecules are broken down even further by various chemicals, they move into the bloodstream. The molecules that came from the cracker are absorbed as energy.</a:t>
            </a:r>
            <a:endParaRPr sz="1100" dirty="0">
              <a:solidFill>
                <a:schemeClr val="dk1"/>
              </a:solidFill>
              <a:latin typeface="Delius"/>
              <a:ea typeface="Delius"/>
              <a:cs typeface="Delius"/>
              <a:sym typeface="Delius"/>
            </a:endParaRPr>
          </a:p>
        </p:txBody>
      </p:sp>
      <p:sp>
        <p:nvSpPr>
          <p:cNvPr id="161" name="Google Shape;161;p23"/>
          <p:cNvSpPr txBox="1"/>
          <p:nvPr/>
        </p:nvSpPr>
        <p:spPr>
          <a:xfrm>
            <a:off x="1716000" y="992175"/>
            <a:ext cx="6970200" cy="708000"/>
          </a:xfrm>
          <a:prstGeom prst="rect">
            <a:avLst/>
          </a:prstGeom>
          <a:noFill/>
          <a:ln>
            <a:noFill/>
          </a:ln>
        </p:spPr>
        <p:txBody>
          <a:bodyPr spcFirstLastPara="1" wrap="square" lIns="91425" tIns="91425" rIns="91425" bIns="91425" anchor="t" anchorCtr="0">
            <a:spAutoFit/>
          </a:bodyPr>
          <a:lstStyle/>
          <a:p>
            <a:pPr lvl="0"/>
            <a:r>
              <a:rPr lang="en" sz="1200" b="1" dirty="0">
                <a:solidFill>
                  <a:schemeClr val="dk1"/>
                </a:solidFill>
                <a:latin typeface="Delius"/>
                <a:ea typeface="Delius"/>
                <a:cs typeface="Delius"/>
                <a:sym typeface="Delius"/>
              </a:rPr>
              <a:t>B.</a:t>
            </a:r>
            <a:r>
              <a:rPr lang="en" sz="1200" dirty="0">
                <a:solidFill>
                  <a:schemeClr val="dk1"/>
                </a:solidFill>
                <a:latin typeface="Delius"/>
                <a:ea typeface="Delius"/>
                <a:cs typeface="Delius"/>
                <a:sym typeface="Delius"/>
              </a:rPr>
              <a:t> </a:t>
            </a:r>
            <a:r>
              <a:rPr lang="en" sz="1100" dirty="0">
                <a:solidFill>
                  <a:schemeClr val="dk1"/>
                </a:solidFill>
                <a:latin typeface="Delius"/>
                <a:ea typeface="Delius"/>
                <a:cs typeface="Delius"/>
                <a:sym typeface="Delius"/>
              </a:rPr>
              <a:t>This organ (also called the colon) is a 1.5-meter-long tube. Its main function is to absorb water and any remaining nutrients from the food before sending the undigested food to the rectum. </a:t>
            </a:r>
            <a:r>
              <a:rPr lang="en-US" sz="1100" dirty="0">
                <a:solidFill>
                  <a:schemeClr val="dk1"/>
                </a:solidFill>
                <a:latin typeface="Delius"/>
                <a:ea typeface="Delius"/>
                <a:cs typeface="Delius"/>
                <a:sym typeface="Delius"/>
              </a:rPr>
              <a:t>The body absorbs the last remaining energy-rich molecules</a:t>
            </a:r>
            <a:r>
              <a:rPr lang="en" sz="1100" dirty="0">
                <a:solidFill>
                  <a:schemeClr val="dk1"/>
                </a:solidFill>
                <a:latin typeface="Delius"/>
                <a:ea typeface="Delius"/>
                <a:cs typeface="Delius"/>
                <a:sym typeface="Delius"/>
              </a:rPr>
              <a:t>.</a:t>
            </a:r>
            <a:endParaRPr dirty="0"/>
          </a:p>
        </p:txBody>
      </p:sp>
      <p:sp>
        <p:nvSpPr>
          <p:cNvPr id="162" name="Google Shape;162;p23"/>
          <p:cNvSpPr txBox="1"/>
          <p:nvPr/>
        </p:nvSpPr>
        <p:spPr>
          <a:xfrm>
            <a:off x="1716000" y="1745925"/>
            <a:ext cx="6855300" cy="692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b="1" dirty="0">
                <a:solidFill>
                  <a:schemeClr val="dk1"/>
                </a:solidFill>
                <a:latin typeface="Delius"/>
                <a:ea typeface="Delius"/>
                <a:cs typeface="Delius"/>
                <a:sym typeface="Delius"/>
              </a:rPr>
              <a:t>C. </a:t>
            </a:r>
            <a:r>
              <a:rPr lang="en" sz="1100" dirty="0">
                <a:solidFill>
                  <a:schemeClr val="dk1"/>
                </a:solidFill>
                <a:latin typeface="Delius"/>
                <a:ea typeface="Delius"/>
                <a:cs typeface="Delius"/>
                <a:sym typeface="Delius"/>
              </a:rPr>
              <a:t>The large intestine ends with this organ. The excess waste is tightly packed and stored. When full, a muscle called the anal sphincter loosens and the waste (feces) passes out of the body through the anus. Any cracker molecules that were unusable by the body are now expelled from the body’s systems.</a:t>
            </a:r>
            <a:endParaRPr dirty="0"/>
          </a:p>
        </p:txBody>
      </p:sp>
      <p:sp>
        <p:nvSpPr>
          <p:cNvPr id="163" name="Google Shape;163;p23"/>
          <p:cNvSpPr txBox="1"/>
          <p:nvPr/>
        </p:nvSpPr>
        <p:spPr>
          <a:xfrm>
            <a:off x="1716000" y="2438625"/>
            <a:ext cx="6970200" cy="861900"/>
          </a:xfrm>
          <a:prstGeom prst="rect">
            <a:avLst/>
          </a:prstGeom>
          <a:noFill/>
          <a:ln>
            <a:noFill/>
          </a:ln>
        </p:spPr>
        <p:txBody>
          <a:bodyPr spcFirstLastPara="1" wrap="square" lIns="91425" tIns="91425" rIns="91425" bIns="91425" anchor="t" anchorCtr="0">
            <a:spAutoFit/>
          </a:bodyPr>
          <a:lstStyle/>
          <a:p>
            <a:pPr lvl="0"/>
            <a:r>
              <a:rPr lang="en" sz="1100" b="1" dirty="0">
                <a:solidFill>
                  <a:schemeClr val="dk1"/>
                </a:solidFill>
                <a:latin typeface="Delius"/>
                <a:ea typeface="Delius"/>
                <a:cs typeface="Delius"/>
                <a:sym typeface="Delius"/>
              </a:rPr>
              <a:t>D. </a:t>
            </a:r>
            <a:r>
              <a:rPr lang="en" sz="1100" dirty="0">
                <a:solidFill>
                  <a:schemeClr val="dk1"/>
                </a:solidFill>
                <a:latin typeface="Delius"/>
                <a:ea typeface="Delius"/>
                <a:cs typeface="Delius"/>
                <a:sym typeface="Delius"/>
              </a:rPr>
              <a:t>This organ is a 20 cm long tube that connects your mouth to your stomach.  When you swallow food</a:t>
            </a:r>
            <a:r>
              <a:rPr lang="en-US" sz="1100" dirty="0">
                <a:solidFill>
                  <a:schemeClr val="dk1"/>
                </a:solidFill>
                <a:latin typeface="Delius"/>
                <a:ea typeface="Delius"/>
                <a:cs typeface="Delius"/>
                <a:sym typeface="Delius"/>
              </a:rPr>
              <a:t>, a small flap called the epiglottis closes,</a:t>
            </a:r>
            <a:r>
              <a:rPr lang="en" sz="1100" dirty="0">
                <a:solidFill>
                  <a:schemeClr val="dk1"/>
                </a:solidFill>
                <a:latin typeface="Delius"/>
                <a:ea typeface="Delius"/>
                <a:cs typeface="Delius"/>
                <a:sym typeface="Delius"/>
              </a:rPr>
              <a:t> preventing food from entering your trachea (windpipe) and lungs. It has muscles that move in a wave and push the food down into the stomach. The liquified and partially digested cracker pieces are moved along in the digestive system.</a:t>
            </a:r>
            <a:endParaRPr dirty="0"/>
          </a:p>
        </p:txBody>
      </p:sp>
      <p:sp>
        <p:nvSpPr>
          <p:cNvPr id="164" name="Google Shape;164;p23"/>
          <p:cNvSpPr txBox="1"/>
          <p:nvPr/>
        </p:nvSpPr>
        <p:spPr>
          <a:xfrm>
            <a:off x="1675650" y="3300525"/>
            <a:ext cx="7050900" cy="861900"/>
          </a:xfrm>
          <a:prstGeom prst="rect">
            <a:avLst/>
          </a:prstGeom>
          <a:noFill/>
          <a:ln>
            <a:noFill/>
          </a:ln>
        </p:spPr>
        <p:txBody>
          <a:bodyPr spcFirstLastPara="1" wrap="square" lIns="91425" tIns="91425" rIns="91425" bIns="91425" anchor="t" anchorCtr="0">
            <a:spAutoFit/>
          </a:bodyPr>
          <a:lstStyle/>
          <a:p>
            <a:pPr lvl="0"/>
            <a:r>
              <a:rPr lang="en" sz="1100" b="1" dirty="0">
                <a:solidFill>
                  <a:schemeClr val="dk1"/>
                </a:solidFill>
                <a:latin typeface="Delius"/>
                <a:ea typeface="Delius"/>
                <a:cs typeface="Delius"/>
                <a:sym typeface="Delius"/>
              </a:rPr>
              <a:t>E. </a:t>
            </a:r>
            <a:r>
              <a:rPr lang="en" sz="1100" dirty="0">
                <a:solidFill>
                  <a:schemeClr val="dk1"/>
                </a:solidFill>
                <a:latin typeface="Delius"/>
                <a:ea typeface="Delius"/>
                <a:cs typeface="Delius"/>
                <a:sym typeface="Delius"/>
              </a:rPr>
              <a:t>This is a J-shaped sac that stores and helps further break down food. It will physically churn the food, which helps break it into smaller pieces. It also releases acids and enzymes that </a:t>
            </a:r>
            <a:r>
              <a:rPr lang="en-US" sz="1100" dirty="0">
                <a:solidFill>
                  <a:schemeClr val="dk1"/>
                </a:solidFill>
                <a:latin typeface="Delius"/>
                <a:ea typeface="Delius"/>
                <a:cs typeface="Delius"/>
                <a:sym typeface="Delius"/>
              </a:rPr>
              <a:t>break down food into a partially digested mixture</a:t>
            </a:r>
            <a:r>
              <a:rPr lang="en" sz="1100" dirty="0">
                <a:solidFill>
                  <a:schemeClr val="dk1"/>
                </a:solidFill>
                <a:latin typeface="Delius"/>
                <a:ea typeface="Delius"/>
                <a:cs typeface="Delius"/>
                <a:sym typeface="Delius"/>
              </a:rPr>
              <a:t> called chyme.  Acids finish breaking the molecules down and rearrange into nutrients, ATP energy, and waste.</a:t>
            </a:r>
            <a:endParaRPr dirty="0"/>
          </a:p>
        </p:txBody>
      </p:sp>
      <p:sp>
        <p:nvSpPr>
          <p:cNvPr id="165" name="Google Shape;165;p23"/>
          <p:cNvSpPr txBox="1"/>
          <p:nvPr/>
        </p:nvSpPr>
        <p:spPr>
          <a:xfrm>
            <a:off x="1716000" y="4162425"/>
            <a:ext cx="6970200" cy="692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b="1" dirty="0">
                <a:solidFill>
                  <a:schemeClr val="dk1"/>
                </a:solidFill>
                <a:latin typeface="Delius"/>
                <a:ea typeface="Delius"/>
                <a:cs typeface="Delius"/>
                <a:sym typeface="Delius"/>
              </a:rPr>
              <a:t>F. </a:t>
            </a:r>
            <a:r>
              <a:rPr lang="en" sz="1100" dirty="0">
                <a:solidFill>
                  <a:schemeClr val="dk1"/>
                </a:solidFill>
                <a:latin typeface="Delius"/>
                <a:ea typeface="Delius"/>
                <a:cs typeface="Delius"/>
                <a:sym typeface="Delius"/>
              </a:rPr>
              <a:t>Your teeth help grind up food into smaller pieces. Saliva contains an enzyme called amylase, which breaks down starches into sugar. Your tongue is a muscle that pushes food into your throat, where it travels to the esophagus. In this step of its journey, the cracker becomes more liquid and begins to taste sweet.</a:t>
            </a:r>
            <a:endParaRPr dirty="0"/>
          </a:p>
        </p:txBody>
      </p:sp>
      <p:sp>
        <p:nvSpPr>
          <p:cNvPr id="166" name="Google Shape;166;p23"/>
          <p:cNvSpPr txBox="1"/>
          <p:nvPr/>
        </p:nvSpPr>
        <p:spPr>
          <a:xfrm>
            <a:off x="85675" y="179000"/>
            <a:ext cx="1556100" cy="468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latin typeface="Delius"/>
                <a:ea typeface="Delius"/>
                <a:cs typeface="Delius"/>
                <a:sym typeface="Delius"/>
              </a:rPr>
              <a:t>1.</a:t>
            </a:r>
            <a:r>
              <a:rPr lang="en" sz="1800">
                <a:solidFill>
                  <a:schemeClr val="dk2"/>
                </a:solidFill>
              </a:rPr>
              <a:t>________</a:t>
            </a:r>
            <a:endParaRPr sz="1800">
              <a:solidFill>
                <a:schemeClr val="dk2"/>
              </a:solidFill>
            </a:endParaRPr>
          </a:p>
          <a:p>
            <a:pPr marL="0" lvl="0" indent="0" algn="l" rtl="0">
              <a:spcBef>
                <a:spcPts val="0"/>
              </a:spcBef>
              <a:spcAft>
                <a:spcPts val="0"/>
              </a:spcAft>
              <a:buNone/>
            </a:pPr>
            <a:endParaRPr sz="1800">
              <a:solidFill>
                <a:schemeClr val="dk2"/>
              </a:solidFill>
            </a:endParaRPr>
          </a:p>
          <a:p>
            <a:pPr marL="0" lvl="0" indent="0" algn="l" rtl="0">
              <a:spcBef>
                <a:spcPts val="0"/>
              </a:spcBef>
              <a:spcAft>
                <a:spcPts val="0"/>
              </a:spcAft>
              <a:buNone/>
            </a:pPr>
            <a:endParaRPr sz="1800">
              <a:solidFill>
                <a:schemeClr val="dk2"/>
              </a:solidFill>
            </a:endParaRPr>
          </a:p>
          <a:p>
            <a:pPr marL="0" lvl="0" indent="0" algn="l" rtl="0">
              <a:spcBef>
                <a:spcPts val="0"/>
              </a:spcBef>
              <a:spcAft>
                <a:spcPts val="0"/>
              </a:spcAft>
              <a:buNone/>
            </a:pPr>
            <a:r>
              <a:rPr lang="en">
                <a:solidFill>
                  <a:schemeClr val="dk1"/>
                </a:solidFill>
                <a:latin typeface="Delius"/>
                <a:ea typeface="Delius"/>
                <a:cs typeface="Delius"/>
                <a:sym typeface="Delius"/>
              </a:rPr>
              <a:t>2.</a:t>
            </a:r>
            <a:r>
              <a:rPr lang="en" sz="1800">
                <a:solidFill>
                  <a:schemeClr val="dk2"/>
                </a:solidFill>
              </a:rPr>
              <a:t>________</a:t>
            </a:r>
            <a:endParaRPr sz="1800">
              <a:solidFill>
                <a:schemeClr val="dk2"/>
              </a:solidFill>
            </a:endParaRPr>
          </a:p>
          <a:p>
            <a:pPr marL="0" lvl="0" indent="0" algn="l" rtl="0">
              <a:spcBef>
                <a:spcPts val="0"/>
              </a:spcBef>
              <a:spcAft>
                <a:spcPts val="0"/>
              </a:spcAft>
              <a:buNone/>
            </a:pPr>
            <a:endParaRPr sz="1800">
              <a:solidFill>
                <a:schemeClr val="dk2"/>
              </a:solidFill>
            </a:endParaRPr>
          </a:p>
          <a:p>
            <a:pPr marL="0" lvl="0" indent="0" algn="l" rtl="0">
              <a:spcBef>
                <a:spcPts val="0"/>
              </a:spcBef>
              <a:spcAft>
                <a:spcPts val="0"/>
              </a:spcAft>
              <a:buNone/>
            </a:pPr>
            <a:endParaRPr sz="1800">
              <a:solidFill>
                <a:schemeClr val="dk2"/>
              </a:solidFill>
            </a:endParaRPr>
          </a:p>
          <a:p>
            <a:pPr marL="0" lvl="0" indent="0" algn="l" rtl="0">
              <a:spcBef>
                <a:spcPts val="0"/>
              </a:spcBef>
              <a:spcAft>
                <a:spcPts val="0"/>
              </a:spcAft>
              <a:buNone/>
            </a:pPr>
            <a:r>
              <a:rPr lang="en">
                <a:solidFill>
                  <a:schemeClr val="dk1"/>
                </a:solidFill>
                <a:latin typeface="Delius"/>
                <a:ea typeface="Delius"/>
                <a:cs typeface="Delius"/>
                <a:sym typeface="Delius"/>
              </a:rPr>
              <a:t>3.</a:t>
            </a:r>
            <a:r>
              <a:rPr lang="en" sz="1800">
                <a:solidFill>
                  <a:schemeClr val="dk2"/>
                </a:solidFill>
              </a:rPr>
              <a:t>________</a:t>
            </a:r>
            <a:endParaRPr sz="1800">
              <a:solidFill>
                <a:schemeClr val="dk2"/>
              </a:solidFill>
            </a:endParaRPr>
          </a:p>
          <a:p>
            <a:pPr marL="0" lvl="0" indent="0" algn="l" rtl="0">
              <a:spcBef>
                <a:spcPts val="0"/>
              </a:spcBef>
              <a:spcAft>
                <a:spcPts val="0"/>
              </a:spcAft>
              <a:buNone/>
            </a:pPr>
            <a:endParaRPr sz="1800">
              <a:solidFill>
                <a:schemeClr val="dk2"/>
              </a:solidFill>
            </a:endParaRPr>
          </a:p>
          <a:p>
            <a:pPr marL="0" lvl="0" indent="0" algn="l" rtl="0">
              <a:spcBef>
                <a:spcPts val="0"/>
              </a:spcBef>
              <a:spcAft>
                <a:spcPts val="0"/>
              </a:spcAft>
              <a:buNone/>
            </a:pPr>
            <a:endParaRPr sz="1800">
              <a:solidFill>
                <a:schemeClr val="dk2"/>
              </a:solidFill>
            </a:endParaRPr>
          </a:p>
          <a:p>
            <a:pPr marL="0" lvl="0" indent="0" algn="l" rtl="0">
              <a:spcBef>
                <a:spcPts val="0"/>
              </a:spcBef>
              <a:spcAft>
                <a:spcPts val="0"/>
              </a:spcAft>
              <a:buNone/>
            </a:pPr>
            <a:r>
              <a:rPr lang="en">
                <a:solidFill>
                  <a:schemeClr val="dk1"/>
                </a:solidFill>
                <a:latin typeface="Delius"/>
                <a:ea typeface="Delius"/>
                <a:cs typeface="Delius"/>
                <a:sym typeface="Delius"/>
              </a:rPr>
              <a:t>4.</a:t>
            </a:r>
            <a:r>
              <a:rPr lang="en" sz="1800">
                <a:solidFill>
                  <a:schemeClr val="dk2"/>
                </a:solidFill>
              </a:rPr>
              <a:t>_________</a:t>
            </a:r>
            <a:endParaRPr sz="1800">
              <a:solidFill>
                <a:schemeClr val="dk2"/>
              </a:solidFill>
            </a:endParaRPr>
          </a:p>
          <a:p>
            <a:pPr marL="0" lvl="0" indent="0" algn="l" rtl="0">
              <a:spcBef>
                <a:spcPts val="0"/>
              </a:spcBef>
              <a:spcAft>
                <a:spcPts val="0"/>
              </a:spcAft>
              <a:buNone/>
            </a:pPr>
            <a:endParaRPr sz="1800">
              <a:solidFill>
                <a:schemeClr val="dk2"/>
              </a:solidFill>
            </a:endParaRPr>
          </a:p>
          <a:p>
            <a:pPr marL="0" lvl="0" indent="0" algn="l" rtl="0">
              <a:spcBef>
                <a:spcPts val="0"/>
              </a:spcBef>
              <a:spcAft>
                <a:spcPts val="0"/>
              </a:spcAft>
              <a:buNone/>
            </a:pPr>
            <a:endParaRPr sz="1800">
              <a:solidFill>
                <a:schemeClr val="dk2"/>
              </a:solidFill>
            </a:endParaRPr>
          </a:p>
          <a:p>
            <a:pPr marL="0" lvl="0" indent="0" algn="l" rtl="0">
              <a:spcBef>
                <a:spcPts val="0"/>
              </a:spcBef>
              <a:spcAft>
                <a:spcPts val="0"/>
              </a:spcAft>
              <a:buNone/>
            </a:pPr>
            <a:r>
              <a:rPr lang="en">
                <a:solidFill>
                  <a:schemeClr val="dk1"/>
                </a:solidFill>
                <a:latin typeface="Delius"/>
                <a:ea typeface="Delius"/>
                <a:cs typeface="Delius"/>
                <a:sym typeface="Delius"/>
              </a:rPr>
              <a:t>5.</a:t>
            </a:r>
            <a:r>
              <a:rPr lang="en" sz="1800">
                <a:solidFill>
                  <a:schemeClr val="dk2"/>
                </a:solidFill>
              </a:rPr>
              <a:t>_________</a:t>
            </a:r>
            <a:endParaRPr sz="1800">
              <a:solidFill>
                <a:schemeClr val="dk2"/>
              </a:solidFill>
            </a:endParaRPr>
          </a:p>
          <a:p>
            <a:pPr marL="0" lvl="0" indent="0" algn="l" rtl="0">
              <a:spcBef>
                <a:spcPts val="0"/>
              </a:spcBef>
              <a:spcAft>
                <a:spcPts val="0"/>
              </a:spcAft>
              <a:buNone/>
            </a:pPr>
            <a:endParaRPr sz="1800">
              <a:solidFill>
                <a:schemeClr val="dk2"/>
              </a:solidFill>
            </a:endParaRPr>
          </a:p>
          <a:p>
            <a:pPr marL="0" lvl="0" indent="0" algn="l" rtl="0">
              <a:spcBef>
                <a:spcPts val="0"/>
              </a:spcBef>
              <a:spcAft>
                <a:spcPts val="0"/>
              </a:spcAft>
              <a:buNone/>
            </a:pPr>
            <a:endParaRPr sz="1800">
              <a:solidFill>
                <a:schemeClr val="dk2"/>
              </a:solidFill>
            </a:endParaRPr>
          </a:p>
          <a:p>
            <a:pPr marL="0" lvl="0" indent="0" algn="l" rtl="0">
              <a:spcBef>
                <a:spcPts val="0"/>
              </a:spcBef>
              <a:spcAft>
                <a:spcPts val="0"/>
              </a:spcAft>
              <a:buNone/>
            </a:pPr>
            <a:r>
              <a:rPr lang="en">
                <a:solidFill>
                  <a:schemeClr val="dk1"/>
                </a:solidFill>
                <a:latin typeface="Delius"/>
                <a:ea typeface="Delius"/>
                <a:cs typeface="Delius"/>
                <a:sym typeface="Delius"/>
              </a:rPr>
              <a:t>6.</a:t>
            </a:r>
            <a:r>
              <a:rPr lang="en" sz="1800">
                <a:solidFill>
                  <a:schemeClr val="dk2"/>
                </a:solidFill>
              </a:rPr>
              <a:t>_________</a:t>
            </a:r>
            <a:endParaRPr sz="1800">
              <a:solidFill>
                <a:schemeClr val="dk2"/>
              </a:solidFill>
            </a:endParaRPr>
          </a:p>
        </p:txBody>
      </p:sp>
      <p:sp>
        <p:nvSpPr>
          <p:cNvPr id="167" name="Google Shape;167;p23"/>
          <p:cNvSpPr txBox="1"/>
          <p:nvPr/>
        </p:nvSpPr>
        <p:spPr>
          <a:xfrm>
            <a:off x="365575" y="278650"/>
            <a:ext cx="996300" cy="2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solidFill>
                <a:schemeClr val="dk1"/>
              </a:solidFill>
              <a:latin typeface="Delius"/>
              <a:ea typeface="Delius"/>
              <a:cs typeface="Delius"/>
              <a:sym typeface="Delius"/>
            </a:endParaRPr>
          </a:p>
        </p:txBody>
      </p:sp>
      <p:sp>
        <p:nvSpPr>
          <p:cNvPr id="168" name="Google Shape;168;p23"/>
          <p:cNvSpPr txBox="1"/>
          <p:nvPr/>
        </p:nvSpPr>
        <p:spPr>
          <a:xfrm>
            <a:off x="330975" y="1083525"/>
            <a:ext cx="1030800" cy="31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solidFill>
                <a:schemeClr val="dk1"/>
              </a:solidFill>
              <a:latin typeface="Delius"/>
              <a:ea typeface="Delius"/>
              <a:cs typeface="Delius"/>
              <a:sym typeface="Delius"/>
            </a:endParaRPr>
          </a:p>
        </p:txBody>
      </p:sp>
      <p:sp>
        <p:nvSpPr>
          <p:cNvPr id="169" name="Google Shape;169;p23"/>
          <p:cNvSpPr txBox="1"/>
          <p:nvPr/>
        </p:nvSpPr>
        <p:spPr>
          <a:xfrm>
            <a:off x="300300" y="1873050"/>
            <a:ext cx="1103700" cy="31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solidFill>
                <a:schemeClr val="dk1"/>
              </a:solidFill>
              <a:latin typeface="Delius"/>
              <a:ea typeface="Delius"/>
              <a:cs typeface="Delius"/>
              <a:sym typeface="Delius"/>
            </a:endParaRPr>
          </a:p>
        </p:txBody>
      </p:sp>
      <p:sp>
        <p:nvSpPr>
          <p:cNvPr id="170" name="Google Shape;170;p23"/>
          <p:cNvSpPr txBox="1"/>
          <p:nvPr/>
        </p:nvSpPr>
        <p:spPr>
          <a:xfrm>
            <a:off x="330975" y="2739250"/>
            <a:ext cx="1103700" cy="2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solidFill>
                <a:schemeClr val="dk1"/>
              </a:solidFill>
              <a:latin typeface="Delius"/>
              <a:ea typeface="Delius"/>
              <a:cs typeface="Delius"/>
              <a:sym typeface="Delius"/>
            </a:endParaRPr>
          </a:p>
        </p:txBody>
      </p:sp>
      <p:sp>
        <p:nvSpPr>
          <p:cNvPr id="171" name="Google Shape;171;p23"/>
          <p:cNvSpPr txBox="1"/>
          <p:nvPr/>
        </p:nvSpPr>
        <p:spPr>
          <a:xfrm>
            <a:off x="338625" y="3544125"/>
            <a:ext cx="1157400" cy="31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solidFill>
                <a:schemeClr val="dk1"/>
              </a:solidFill>
              <a:latin typeface="Delius"/>
              <a:ea typeface="Delius"/>
              <a:cs typeface="Delius"/>
              <a:sym typeface="Delius"/>
            </a:endParaRPr>
          </a:p>
        </p:txBody>
      </p:sp>
      <p:sp>
        <p:nvSpPr>
          <p:cNvPr id="172" name="Google Shape;172;p23"/>
          <p:cNvSpPr txBox="1"/>
          <p:nvPr/>
        </p:nvSpPr>
        <p:spPr>
          <a:xfrm>
            <a:off x="315650" y="4425650"/>
            <a:ext cx="1218900" cy="2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solidFill>
                <a:schemeClr val="dk1"/>
              </a:solidFill>
              <a:latin typeface="Delius"/>
              <a:ea typeface="Delius"/>
              <a:cs typeface="Delius"/>
              <a:sym typeface="Deliu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4"/>
          <p:cNvSpPr txBox="1"/>
          <p:nvPr/>
        </p:nvSpPr>
        <p:spPr>
          <a:xfrm>
            <a:off x="0" y="0"/>
            <a:ext cx="91440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000" b="1">
                <a:solidFill>
                  <a:schemeClr val="dk1"/>
                </a:solidFill>
                <a:latin typeface="Delius"/>
                <a:ea typeface="Delius"/>
                <a:cs typeface="Delius"/>
                <a:sym typeface="Delius"/>
              </a:rPr>
              <a:t>8.3.2 The Journey of Energy through the Digestive System </a:t>
            </a:r>
            <a:endParaRPr sz="2000" b="1">
              <a:solidFill>
                <a:schemeClr val="dk1"/>
              </a:solidFill>
              <a:latin typeface="Delius"/>
              <a:ea typeface="Delius"/>
              <a:cs typeface="Delius"/>
              <a:sym typeface="Delius"/>
            </a:endParaRPr>
          </a:p>
          <a:p>
            <a:pPr marL="0" lvl="0" indent="0" algn="ctr" rtl="0">
              <a:spcBef>
                <a:spcPts val="0"/>
              </a:spcBef>
              <a:spcAft>
                <a:spcPts val="0"/>
              </a:spcAft>
              <a:buNone/>
            </a:pPr>
            <a:r>
              <a:rPr lang="en" sz="2000" b="1">
                <a:solidFill>
                  <a:schemeClr val="dk1"/>
                </a:solidFill>
                <a:latin typeface="Delius"/>
                <a:ea typeface="Delius"/>
                <a:cs typeface="Delius"/>
                <a:sym typeface="Delius"/>
              </a:rPr>
              <a:t>Create a Comic Strip</a:t>
            </a:r>
            <a:endParaRPr sz="1600">
              <a:latin typeface="Delius"/>
              <a:ea typeface="Delius"/>
              <a:cs typeface="Delius"/>
              <a:sym typeface="Delius"/>
            </a:endParaRPr>
          </a:p>
        </p:txBody>
      </p:sp>
      <p:sp>
        <p:nvSpPr>
          <p:cNvPr id="178" name="Google Shape;178;p24"/>
          <p:cNvSpPr txBox="1"/>
          <p:nvPr/>
        </p:nvSpPr>
        <p:spPr>
          <a:xfrm>
            <a:off x="28075" y="671725"/>
            <a:ext cx="2396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chemeClr val="dk1"/>
                </a:solidFill>
                <a:latin typeface="Mountains of Christmas"/>
                <a:ea typeface="Mountains of Christmas"/>
                <a:cs typeface="Mountains of Christmas"/>
                <a:sym typeface="Mountains of Christmas"/>
              </a:rPr>
              <a:t>You will be doing the following:</a:t>
            </a:r>
            <a:endParaRPr/>
          </a:p>
        </p:txBody>
      </p:sp>
      <p:sp>
        <p:nvSpPr>
          <p:cNvPr id="179" name="Google Shape;179;p24"/>
          <p:cNvSpPr txBox="1"/>
          <p:nvPr/>
        </p:nvSpPr>
        <p:spPr>
          <a:xfrm>
            <a:off x="4754175" y="934650"/>
            <a:ext cx="4264200" cy="3877954"/>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114300" lvl="0" indent="-120650" algn="l" rtl="0">
              <a:spcBef>
                <a:spcPts val="0"/>
              </a:spcBef>
              <a:spcAft>
                <a:spcPts val="0"/>
              </a:spcAft>
              <a:buClr>
                <a:schemeClr val="dk1"/>
              </a:buClr>
              <a:buSzPts val="1000"/>
              <a:buFont typeface="Delius"/>
              <a:buAutoNum type="arabicPeriod"/>
            </a:pPr>
            <a:r>
              <a:rPr lang="en" sz="1000" b="1" dirty="0">
                <a:solidFill>
                  <a:schemeClr val="dk1"/>
                </a:solidFill>
                <a:latin typeface="Delius"/>
                <a:ea typeface="Delius"/>
                <a:cs typeface="Delius"/>
                <a:sym typeface="Delius"/>
              </a:rPr>
              <a:t>Use the information from the worksheets on Digestion.</a:t>
            </a:r>
            <a:endParaRPr sz="1000" b="1" dirty="0">
              <a:solidFill>
                <a:schemeClr val="dk1"/>
              </a:solidFill>
              <a:latin typeface="Delius"/>
              <a:ea typeface="Delius"/>
              <a:cs typeface="Delius"/>
              <a:sym typeface="Delius"/>
            </a:endParaRPr>
          </a:p>
          <a:p>
            <a:pPr marL="685800" lvl="0" indent="-228600" algn="l" rtl="0">
              <a:spcBef>
                <a:spcPts val="0"/>
              </a:spcBef>
              <a:spcAft>
                <a:spcPts val="0"/>
              </a:spcAft>
              <a:buFont typeface="+mj-lt"/>
              <a:buAutoNum type="arabicPeriod"/>
            </a:pPr>
            <a:endParaRPr sz="1000" b="1" dirty="0">
              <a:solidFill>
                <a:schemeClr val="dk1"/>
              </a:solidFill>
              <a:latin typeface="Delius"/>
              <a:ea typeface="Delius"/>
              <a:cs typeface="Delius"/>
              <a:sym typeface="Delius"/>
            </a:endParaRPr>
          </a:p>
          <a:p>
            <a:pPr marL="114300" lvl="0" indent="-120650" algn="l" rtl="0">
              <a:spcBef>
                <a:spcPts val="0"/>
              </a:spcBef>
              <a:spcAft>
                <a:spcPts val="0"/>
              </a:spcAft>
              <a:buClr>
                <a:schemeClr val="dk1"/>
              </a:buClr>
              <a:buSzPts val="1000"/>
              <a:buFont typeface="Delius"/>
              <a:buAutoNum type="arabicPeriod"/>
            </a:pPr>
            <a:r>
              <a:rPr lang="en" sz="1000" b="1" dirty="0">
                <a:solidFill>
                  <a:schemeClr val="dk1"/>
                </a:solidFill>
                <a:latin typeface="Delius"/>
                <a:ea typeface="Delius"/>
                <a:cs typeface="Delius"/>
                <a:sym typeface="Delius"/>
              </a:rPr>
              <a:t>Your comic should illustrate the path food (energy) takes as it goes through the human digestive system. Each panel should represent one step of the process and should include a caption that tells the reader what step you are on. </a:t>
            </a:r>
            <a:r>
              <a:rPr lang="en" sz="1000" i="1" dirty="0">
                <a:solidFill>
                  <a:schemeClr val="dk1"/>
                </a:solidFill>
                <a:latin typeface="Delius"/>
                <a:ea typeface="Delius"/>
                <a:cs typeface="Delius"/>
                <a:sym typeface="Delius"/>
              </a:rPr>
              <a:t>(For example, your first caption could be “Mouth,” or any fun comic-style title of your choice that fits the description. If your comic panel has more than six panels, the other panels can be used to add to your story.)</a:t>
            </a:r>
            <a:endParaRPr sz="1000" i="1" dirty="0">
              <a:solidFill>
                <a:schemeClr val="dk1"/>
              </a:solidFill>
              <a:latin typeface="Delius"/>
              <a:ea typeface="Delius"/>
              <a:cs typeface="Delius"/>
              <a:sym typeface="Delius"/>
            </a:endParaRPr>
          </a:p>
          <a:p>
            <a:pPr marL="685800" lvl="0" indent="-228600" algn="l" rtl="0">
              <a:spcBef>
                <a:spcPts val="0"/>
              </a:spcBef>
              <a:spcAft>
                <a:spcPts val="0"/>
              </a:spcAft>
              <a:buFont typeface="+mj-lt"/>
              <a:buAutoNum type="arabicPeriod"/>
            </a:pPr>
            <a:endParaRPr sz="1000" dirty="0">
              <a:solidFill>
                <a:schemeClr val="dk1"/>
              </a:solidFill>
              <a:latin typeface="Delius"/>
              <a:ea typeface="Delius"/>
              <a:cs typeface="Delius"/>
              <a:sym typeface="Delius"/>
            </a:endParaRPr>
          </a:p>
          <a:p>
            <a:pPr marL="114300" lvl="0" indent="-120650" algn="l" rtl="0">
              <a:spcBef>
                <a:spcPts val="0"/>
              </a:spcBef>
              <a:spcAft>
                <a:spcPts val="0"/>
              </a:spcAft>
              <a:buClr>
                <a:schemeClr val="dk1"/>
              </a:buClr>
              <a:buSzPts val="1000"/>
              <a:buFont typeface="Delius"/>
              <a:buAutoNum type="arabicPeriod"/>
            </a:pPr>
            <a:r>
              <a:rPr lang="en" sz="1000" b="1" dirty="0">
                <a:solidFill>
                  <a:schemeClr val="dk1"/>
                </a:solidFill>
                <a:latin typeface="Delius"/>
                <a:ea typeface="Delius"/>
                <a:cs typeface="Delius"/>
                <a:sym typeface="Delius"/>
              </a:rPr>
              <a:t>Your comic must contain illustrated scenes and dialogue, within comic bubbles, that match your storyline. </a:t>
            </a:r>
            <a:endParaRPr sz="1000" b="1" dirty="0">
              <a:solidFill>
                <a:schemeClr val="dk1"/>
              </a:solidFill>
              <a:latin typeface="Delius"/>
              <a:ea typeface="Delius"/>
              <a:cs typeface="Delius"/>
              <a:sym typeface="Delius"/>
            </a:endParaRPr>
          </a:p>
          <a:p>
            <a:pPr marL="685800" lvl="0" indent="-228600" algn="l" rtl="0">
              <a:spcBef>
                <a:spcPts val="0"/>
              </a:spcBef>
              <a:spcAft>
                <a:spcPts val="0"/>
              </a:spcAft>
              <a:buFont typeface="+mj-lt"/>
              <a:buAutoNum type="arabicPeriod"/>
            </a:pPr>
            <a:endParaRPr sz="1000" b="1" dirty="0">
              <a:solidFill>
                <a:schemeClr val="dk1"/>
              </a:solidFill>
              <a:latin typeface="Delius"/>
              <a:ea typeface="Delius"/>
              <a:cs typeface="Delius"/>
              <a:sym typeface="Delius"/>
            </a:endParaRPr>
          </a:p>
          <a:p>
            <a:pPr marL="114300" lvl="0" indent="-120650" algn="l" rtl="0">
              <a:spcBef>
                <a:spcPts val="0"/>
              </a:spcBef>
              <a:spcAft>
                <a:spcPts val="0"/>
              </a:spcAft>
              <a:buClr>
                <a:schemeClr val="dk1"/>
              </a:buClr>
              <a:buSzPts val="1000"/>
              <a:buFont typeface="Delius"/>
              <a:buAutoNum type="arabicPeriod"/>
            </a:pPr>
            <a:r>
              <a:rPr lang="en" sz="1000" b="1" dirty="0">
                <a:solidFill>
                  <a:schemeClr val="dk1"/>
                </a:solidFill>
                <a:latin typeface="Delius"/>
                <a:ea typeface="Delius"/>
                <a:cs typeface="Delius"/>
                <a:sym typeface="Delius"/>
              </a:rPr>
              <a:t>Your illustrated scenes should be labeled where appropriate.  Proper spelling and grammar should be used, and all wording should be legible (easy to read).</a:t>
            </a:r>
            <a:endParaRPr sz="1000" b="1" dirty="0">
              <a:solidFill>
                <a:schemeClr val="dk1"/>
              </a:solidFill>
              <a:latin typeface="Delius"/>
              <a:ea typeface="Delius"/>
              <a:cs typeface="Delius"/>
              <a:sym typeface="Delius"/>
            </a:endParaRPr>
          </a:p>
          <a:p>
            <a:pPr marL="685800" lvl="0" indent="-228600" algn="l" rtl="0">
              <a:spcBef>
                <a:spcPts val="0"/>
              </a:spcBef>
              <a:spcAft>
                <a:spcPts val="0"/>
              </a:spcAft>
              <a:buFont typeface="+mj-lt"/>
              <a:buAutoNum type="arabicPeriod"/>
            </a:pPr>
            <a:endParaRPr sz="1000" b="1" dirty="0">
              <a:solidFill>
                <a:schemeClr val="dk1"/>
              </a:solidFill>
              <a:latin typeface="Delius"/>
              <a:ea typeface="Delius"/>
              <a:cs typeface="Delius"/>
              <a:sym typeface="Delius"/>
            </a:endParaRPr>
          </a:p>
          <a:p>
            <a:pPr marL="114300" lvl="0" indent="-120650" algn="l" rtl="0">
              <a:spcBef>
                <a:spcPts val="0"/>
              </a:spcBef>
              <a:spcAft>
                <a:spcPts val="0"/>
              </a:spcAft>
              <a:buClr>
                <a:schemeClr val="dk1"/>
              </a:buClr>
              <a:buSzPts val="1000"/>
              <a:buFont typeface="Delius"/>
              <a:buAutoNum type="arabicPeriod"/>
            </a:pPr>
            <a:r>
              <a:rPr lang="en" sz="1000" b="1" dirty="0">
                <a:solidFill>
                  <a:schemeClr val="dk1"/>
                </a:solidFill>
                <a:latin typeface="Delius"/>
                <a:ea typeface="Delius"/>
                <a:cs typeface="Delius"/>
                <a:sym typeface="Delius"/>
              </a:rPr>
              <a:t>Your comic should be creative, neat, colorful, and scientifically appropriate.</a:t>
            </a:r>
            <a:endParaRPr sz="1000" b="1" dirty="0">
              <a:solidFill>
                <a:schemeClr val="dk1"/>
              </a:solidFill>
              <a:latin typeface="Delius"/>
              <a:ea typeface="Delius"/>
              <a:cs typeface="Delius"/>
              <a:sym typeface="Delius"/>
            </a:endParaRPr>
          </a:p>
          <a:p>
            <a:pPr marL="228600" lvl="0" indent="-228600" algn="l" rtl="0">
              <a:spcBef>
                <a:spcPts val="0"/>
              </a:spcBef>
              <a:spcAft>
                <a:spcPts val="0"/>
              </a:spcAft>
              <a:buFont typeface="+mj-lt"/>
              <a:buAutoNum type="arabicPeriod"/>
            </a:pPr>
            <a:endParaRPr sz="1000" b="1" dirty="0">
              <a:solidFill>
                <a:schemeClr val="dk1"/>
              </a:solidFill>
              <a:latin typeface="Delius"/>
              <a:ea typeface="Delius"/>
              <a:cs typeface="Delius"/>
              <a:sym typeface="Delius"/>
            </a:endParaRPr>
          </a:p>
          <a:p>
            <a:pPr marL="114300" lvl="0" indent="-120650" algn="l" rtl="0">
              <a:spcBef>
                <a:spcPts val="0"/>
              </a:spcBef>
              <a:spcAft>
                <a:spcPts val="0"/>
              </a:spcAft>
              <a:buClr>
                <a:schemeClr val="dk1"/>
              </a:buClr>
              <a:buSzPts val="1000"/>
              <a:buFont typeface="Delius"/>
              <a:buAutoNum type="arabicPeriod"/>
            </a:pPr>
            <a:r>
              <a:rPr lang="en" sz="1000" b="1" dirty="0">
                <a:solidFill>
                  <a:schemeClr val="dk1"/>
                </a:solidFill>
                <a:latin typeface="Delius"/>
                <a:ea typeface="Delius"/>
                <a:cs typeface="Delius"/>
                <a:sym typeface="Delius"/>
              </a:rPr>
              <a:t>You will illustrate what happens to your favorite food (energy) as it passes through the various steps of the digestive system. Remember that the format is a comic, so it can be silly, but it also should be informative. Have Fun!</a:t>
            </a:r>
            <a:endParaRPr sz="1000" b="1" dirty="0"/>
          </a:p>
        </p:txBody>
      </p:sp>
      <p:pic>
        <p:nvPicPr>
          <p:cNvPr id="180" name="Google Shape;180;p24"/>
          <p:cNvPicPr preferRelativeResize="0"/>
          <p:nvPr/>
        </p:nvPicPr>
        <p:blipFill>
          <a:blip r:embed="rId3">
            <a:alphaModFix/>
          </a:blip>
          <a:stretch>
            <a:fillRect/>
          </a:stretch>
        </p:blipFill>
        <p:spPr>
          <a:xfrm>
            <a:off x="2216475" y="1141050"/>
            <a:ext cx="2396675" cy="3466200"/>
          </a:xfrm>
          <a:prstGeom prst="rect">
            <a:avLst/>
          </a:prstGeom>
          <a:noFill/>
          <a:ln w="9525" cap="flat" cmpd="sng">
            <a:solidFill>
              <a:schemeClr val="dk2"/>
            </a:solidFill>
            <a:prstDash val="solid"/>
            <a:round/>
            <a:headEnd type="none" w="sm" len="sm"/>
            <a:tailEnd type="none" w="sm" len="sm"/>
          </a:ln>
        </p:spPr>
      </p:pic>
      <p:sp>
        <p:nvSpPr>
          <p:cNvPr id="181" name="Google Shape;181;p24"/>
          <p:cNvSpPr txBox="1"/>
          <p:nvPr/>
        </p:nvSpPr>
        <p:spPr>
          <a:xfrm>
            <a:off x="69350" y="1141050"/>
            <a:ext cx="2006100" cy="36726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100" b="1" dirty="0">
                <a:solidFill>
                  <a:schemeClr val="dk1"/>
                </a:solidFill>
                <a:latin typeface="Delius"/>
                <a:ea typeface="Delius"/>
                <a:cs typeface="Delius"/>
                <a:sym typeface="Delius"/>
              </a:rPr>
              <a:t>Develop a Comic Strip (model)  </a:t>
            </a:r>
            <a:r>
              <a:rPr lang="en" sz="1100" dirty="0">
                <a:solidFill>
                  <a:schemeClr val="dk1"/>
                </a:solidFill>
                <a:latin typeface="Delius"/>
                <a:ea typeface="Delius"/>
                <a:cs typeface="Delius"/>
                <a:sym typeface="Delius"/>
              </a:rPr>
              <a:t>to describe how food is changed through chemical reactions to form new molecules that support growth and/or release energy as </a:t>
            </a:r>
            <a:r>
              <a:rPr lang="en" sz="1100" u="sng" dirty="0">
                <a:solidFill>
                  <a:schemeClr val="dk1"/>
                </a:solidFill>
                <a:latin typeface="Delius"/>
                <a:ea typeface="Delius"/>
                <a:cs typeface="Delius"/>
                <a:sym typeface="Delius"/>
              </a:rPr>
              <a:t>matter</a:t>
            </a:r>
            <a:r>
              <a:rPr lang="en" sz="1100" dirty="0">
                <a:solidFill>
                  <a:schemeClr val="dk1"/>
                </a:solidFill>
                <a:latin typeface="Delius"/>
                <a:ea typeface="Delius"/>
                <a:cs typeface="Delius"/>
                <a:sym typeface="Delius"/>
              </a:rPr>
              <a:t> cycles through an organism. </a:t>
            </a:r>
            <a:r>
              <a:rPr lang="en" sz="1100" b="1" dirty="0">
                <a:solidFill>
                  <a:schemeClr val="dk1"/>
                </a:solidFill>
                <a:latin typeface="Delius"/>
                <a:ea typeface="Delius"/>
                <a:cs typeface="Delius"/>
                <a:sym typeface="Delius"/>
              </a:rPr>
              <a:t>This illustration demonstrates how energy flows through the Digestive system</a:t>
            </a:r>
            <a:r>
              <a:rPr lang="en" sz="1100" dirty="0">
                <a:solidFill>
                  <a:schemeClr val="dk1"/>
                </a:solidFill>
                <a:latin typeface="Delius"/>
                <a:ea typeface="Delius"/>
                <a:cs typeface="Delius"/>
                <a:sym typeface="Delius"/>
              </a:rPr>
              <a:t>. Emphasis is on describing that during cellular respiration, molecules are broken apart and rearranged into new molecules, and that this process releases energy. </a:t>
            </a:r>
            <a:r>
              <a:rPr lang="en" sz="1100" b="1" dirty="0">
                <a:solidFill>
                  <a:schemeClr val="dk1"/>
                </a:solidFill>
                <a:latin typeface="Delius"/>
                <a:ea typeface="Delius"/>
                <a:cs typeface="Delius"/>
                <a:sym typeface="Delius"/>
              </a:rPr>
              <a:t>Utilize</a:t>
            </a:r>
            <a:r>
              <a:rPr lang="en" sz="1100" dirty="0">
                <a:solidFill>
                  <a:schemeClr val="dk1"/>
                </a:solidFill>
                <a:latin typeface="Delius"/>
                <a:ea typeface="Delius"/>
                <a:cs typeface="Delius"/>
                <a:sym typeface="Delius"/>
              </a:rPr>
              <a:t> the sentence stems on the next slide to help you create your comic strip</a:t>
            </a:r>
            <a:endParaRPr sz="1900" dirty="0">
              <a:solidFill>
                <a:schemeClr val="dk2"/>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5"/>
          <p:cNvSpPr txBox="1">
            <a:spLocks noGrp="1"/>
          </p:cNvSpPr>
          <p:nvPr>
            <p:ph type="title"/>
          </p:nvPr>
        </p:nvSpPr>
        <p:spPr>
          <a:xfrm>
            <a:off x="311700" y="106175"/>
            <a:ext cx="8520600" cy="945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2700" b="1">
                <a:latin typeface="Delius"/>
                <a:ea typeface="Delius"/>
                <a:cs typeface="Delius"/>
                <a:sym typeface="Delius"/>
              </a:rPr>
              <a:t>8.3.2</a:t>
            </a:r>
            <a:r>
              <a:rPr lang="en" sz="2700">
                <a:latin typeface="Delius"/>
                <a:ea typeface="Delius"/>
                <a:cs typeface="Delius"/>
                <a:sym typeface="Delius"/>
              </a:rPr>
              <a:t> </a:t>
            </a:r>
            <a:r>
              <a:rPr lang="en" sz="2600" b="1">
                <a:latin typeface="Delius"/>
                <a:ea typeface="Delius"/>
                <a:cs typeface="Delius"/>
                <a:sym typeface="Delius"/>
              </a:rPr>
              <a:t>Sentence stems that utilize academic language:</a:t>
            </a:r>
            <a:r>
              <a:rPr lang="en" sz="2600">
                <a:latin typeface="Delius"/>
                <a:ea typeface="Delius"/>
                <a:cs typeface="Delius"/>
                <a:sym typeface="Delius"/>
              </a:rPr>
              <a:t> (</a:t>
            </a:r>
            <a:r>
              <a:rPr lang="en" sz="2600" i="1">
                <a:latin typeface="Delius"/>
                <a:ea typeface="Delius"/>
                <a:cs typeface="Delius"/>
                <a:sym typeface="Delius"/>
              </a:rPr>
              <a:t>Make sure to include </a:t>
            </a:r>
            <a:r>
              <a:rPr lang="en" sz="2600" b="1" i="1" u="sng">
                <a:solidFill>
                  <a:srgbClr val="FF0000"/>
                </a:solidFill>
                <a:latin typeface="Delius"/>
                <a:ea typeface="Delius"/>
                <a:cs typeface="Delius"/>
                <a:sym typeface="Delius"/>
              </a:rPr>
              <a:t>one</a:t>
            </a:r>
            <a:r>
              <a:rPr lang="en" sz="2600" i="1">
                <a:latin typeface="Delius"/>
                <a:ea typeface="Delius"/>
                <a:cs typeface="Delius"/>
                <a:sym typeface="Delius"/>
              </a:rPr>
              <a:t> of these in your comic)</a:t>
            </a:r>
            <a:endParaRPr sz="3100" i="1"/>
          </a:p>
        </p:txBody>
      </p:sp>
      <p:sp>
        <p:nvSpPr>
          <p:cNvPr id="187" name="Google Shape;187;p2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fontScale="70000" lnSpcReduction="20000"/>
          </a:bodyPr>
          <a:lstStyle/>
          <a:p>
            <a:pPr marL="457200" lvl="0" indent="-330835" algn="l" rtl="0">
              <a:lnSpc>
                <a:spcPct val="100000"/>
              </a:lnSpc>
              <a:spcBef>
                <a:spcPts val="0"/>
              </a:spcBef>
              <a:spcAft>
                <a:spcPts val="0"/>
              </a:spcAft>
              <a:buClr>
                <a:schemeClr val="dk1"/>
              </a:buClr>
              <a:buSzPct val="100000"/>
              <a:buFont typeface="Delius"/>
              <a:buChar char="●"/>
            </a:pPr>
            <a:r>
              <a:rPr lang="en" sz="2300" dirty="0">
                <a:solidFill>
                  <a:schemeClr val="dk1"/>
                </a:solidFill>
                <a:latin typeface="Delius"/>
                <a:ea typeface="Delius"/>
                <a:cs typeface="Delius"/>
                <a:sym typeface="Delius"/>
              </a:rPr>
              <a:t>_______ happens to matter as it moves within the system.</a:t>
            </a:r>
            <a:endParaRPr sz="2300" dirty="0">
              <a:solidFill>
                <a:schemeClr val="dk1"/>
              </a:solidFill>
              <a:latin typeface="Delius"/>
              <a:ea typeface="Delius"/>
              <a:cs typeface="Delius"/>
              <a:sym typeface="Delius"/>
            </a:endParaRPr>
          </a:p>
          <a:p>
            <a:pPr marL="457200" lvl="0" indent="0" algn="l" rtl="0">
              <a:lnSpc>
                <a:spcPct val="100000"/>
              </a:lnSpc>
              <a:spcBef>
                <a:spcPts val="0"/>
              </a:spcBef>
              <a:spcAft>
                <a:spcPts val="0"/>
              </a:spcAft>
              <a:buNone/>
            </a:pPr>
            <a:endParaRPr sz="2300" dirty="0">
              <a:solidFill>
                <a:schemeClr val="dk1"/>
              </a:solidFill>
              <a:latin typeface="Delius"/>
              <a:ea typeface="Delius"/>
              <a:cs typeface="Delius"/>
              <a:sym typeface="Delius"/>
            </a:endParaRPr>
          </a:p>
          <a:p>
            <a:pPr marL="457200" lvl="0" indent="-330835" algn="l" rtl="0">
              <a:lnSpc>
                <a:spcPct val="100000"/>
              </a:lnSpc>
              <a:spcBef>
                <a:spcPts val="0"/>
              </a:spcBef>
              <a:spcAft>
                <a:spcPts val="0"/>
              </a:spcAft>
              <a:buClr>
                <a:schemeClr val="dk1"/>
              </a:buClr>
              <a:buSzPct val="100000"/>
              <a:buFont typeface="Delius"/>
              <a:buChar char="●"/>
            </a:pPr>
            <a:r>
              <a:rPr lang="en" sz="2300" dirty="0">
                <a:solidFill>
                  <a:schemeClr val="dk1"/>
                </a:solidFill>
                <a:latin typeface="Delius"/>
                <a:ea typeface="Delius"/>
                <a:cs typeface="Delius"/>
                <a:sym typeface="Delius"/>
              </a:rPr>
              <a:t>The energy is leaving the system by _______.</a:t>
            </a:r>
            <a:endParaRPr sz="2300" dirty="0">
              <a:solidFill>
                <a:schemeClr val="dk1"/>
              </a:solidFill>
              <a:latin typeface="Delius"/>
              <a:ea typeface="Delius"/>
              <a:cs typeface="Delius"/>
              <a:sym typeface="Delius"/>
            </a:endParaRPr>
          </a:p>
          <a:p>
            <a:pPr marL="457200" lvl="0" indent="0" algn="l" rtl="0">
              <a:lnSpc>
                <a:spcPct val="100000"/>
              </a:lnSpc>
              <a:spcBef>
                <a:spcPts val="0"/>
              </a:spcBef>
              <a:spcAft>
                <a:spcPts val="0"/>
              </a:spcAft>
              <a:buNone/>
            </a:pPr>
            <a:endParaRPr sz="2300" dirty="0">
              <a:solidFill>
                <a:schemeClr val="dk1"/>
              </a:solidFill>
              <a:latin typeface="Delius"/>
              <a:ea typeface="Delius"/>
              <a:cs typeface="Delius"/>
              <a:sym typeface="Delius"/>
            </a:endParaRPr>
          </a:p>
          <a:p>
            <a:pPr marL="457200" lvl="0" indent="-330835" algn="l" rtl="0">
              <a:lnSpc>
                <a:spcPct val="100000"/>
              </a:lnSpc>
              <a:spcBef>
                <a:spcPts val="0"/>
              </a:spcBef>
              <a:spcAft>
                <a:spcPts val="0"/>
              </a:spcAft>
              <a:buClr>
                <a:schemeClr val="dk1"/>
              </a:buClr>
              <a:buSzPct val="100000"/>
              <a:buFont typeface="Delius"/>
              <a:buChar char="●"/>
            </a:pPr>
            <a:r>
              <a:rPr lang="en" sz="2300" dirty="0">
                <a:solidFill>
                  <a:schemeClr val="dk1"/>
                </a:solidFill>
                <a:latin typeface="Delius"/>
                <a:ea typeface="Delius"/>
                <a:cs typeface="Delius"/>
                <a:sym typeface="Delius"/>
              </a:rPr>
              <a:t>In this system, energy is entering by _______, doing _______ in the system, and leaving the system by _______.</a:t>
            </a:r>
            <a:endParaRPr sz="2300" dirty="0">
              <a:solidFill>
                <a:schemeClr val="dk1"/>
              </a:solidFill>
              <a:latin typeface="Delius"/>
              <a:ea typeface="Delius"/>
              <a:cs typeface="Delius"/>
              <a:sym typeface="Delius"/>
            </a:endParaRPr>
          </a:p>
          <a:p>
            <a:pPr marL="457200" lvl="0" indent="0" algn="l" rtl="0">
              <a:lnSpc>
                <a:spcPct val="100000"/>
              </a:lnSpc>
              <a:spcBef>
                <a:spcPts val="0"/>
              </a:spcBef>
              <a:spcAft>
                <a:spcPts val="0"/>
              </a:spcAft>
              <a:buNone/>
            </a:pPr>
            <a:endParaRPr sz="2300" dirty="0">
              <a:solidFill>
                <a:schemeClr val="dk1"/>
              </a:solidFill>
              <a:latin typeface="Delius"/>
              <a:ea typeface="Delius"/>
              <a:cs typeface="Delius"/>
              <a:sym typeface="Delius"/>
            </a:endParaRPr>
          </a:p>
          <a:p>
            <a:pPr marL="457200" lvl="0" indent="-330835" algn="l" rtl="0">
              <a:lnSpc>
                <a:spcPct val="100000"/>
              </a:lnSpc>
              <a:spcBef>
                <a:spcPts val="0"/>
              </a:spcBef>
              <a:spcAft>
                <a:spcPts val="0"/>
              </a:spcAft>
              <a:buClr>
                <a:schemeClr val="dk1"/>
              </a:buClr>
              <a:buSzPct val="100000"/>
              <a:buFont typeface="Delius"/>
              <a:buChar char="●"/>
            </a:pPr>
            <a:r>
              <a:rPr lang="en" sz="2300" dirty="0">
                <a:solidFill>
                  <a:schemeClr val="dk1"/>
                </a:solidFill>
                <a:latin typeface="Delius"/>
                <a:ea typeface="Delius"/>
                <a:cs typeface="Delius"/>
                <a:sym typeface="Delius"/>
              </a:rPr>
              <a:t>The energy for  _______ is from _______.</a:t>
            </a:r>
            <a:endParaRPr sz="2300" dirty="0">
              <a:solidFill>
                <a:schemeClr val="dk1"/>
              </a:solidFill>
              <a:latin typeface="Delius"/>
              <a:ea typeface="Delius"/>
              <a:cs typeface="Delius"/>
              <a:sym typeface="Delius"/>
            </a:endParaRPr>
          </a:p>
          <a:p>
            <a:pPr marL="457200" lvl="0" indent="0" algn="l" rtl="0">
              <a:lnSpc>
                <a:spcPct val="100000"/>
              </a:lnSpc>
              <a:spcBef>
                <a:spcPts val="0"/>
              </a:spcBef>
              <a:spcAft>
                <a:spcPts val="0"/>
              </a:spcAft>
              <a:buNone/>
            </a:pPr>
            <a:endParaRPr sz="2300" dirty="0">
              <a:solidFill>
                <a:schemeClr val="dk1"/>
              </a:solidFill>
              <a:latin typeface="Delius"/>
              <a:ea typeface="Delius"/>
              <a:cs typeface="Delius"/>
              <a:sym typeface="Delius"/>
            </a:endParaRPr>
          </a:p>
          <a:p>
            <a:pPr marL="457200" lvl="0" indent="-330835" algn="l" rtl="0">
              <a:lnSpc>
                <a:spcPct val="100000"/>
              </a:lnSpc>
              <a:spcBef>
                <a:spcPts val="0"/>
              </a:spcBef>
              <a:spcAft>
                <a:spcPts val="0"/>
              </a:spcAft>
              <a:buClr>
                <a:schemeClr val="dk1"/>
              </a:buClr>
              <a:buSzPct val="100000"/>
              <a:buFont typeface="Delius"/>
              <a:buChar char="●"/>
            </a:pPr>
            <a:r>
              <a:rPr lang="en" sz="2300" dirty="0">
                <a:solidFill>
                  <a:schemeClr val="dk1"/>
                </a:solidFill>
                <a:latin typeface="Delius"/>
                <a:ea typeface="Delius"/>
                <a:cs typeface="Delius"/>
                <a:sym typeface="Delius"/>
              </a:rPr>
              <a:t>When you put energy into this system, _______.</a:t>
            </a:r>
            <a:endParaRPr dirty="0"/>
          </a:p>
        </p:txBody>
      </p:sp>
      <p:sp>
        <p:nvSpPr>
          <p:cNvPr id="188" name="Google Shape;188;p2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fontScale="77500" lnSpcReduction="20000"/>
          </a:bodyPr>
          <a:lstStyle/>
          <a:p>
            <a:pPr marL="457200" lvl="0" indent="-346710" algn="l" rtl="0">
              <a:lnSpc>
                <a:spcPct val="100000"/>
              </a:lnSpc>
              <a:spcBef>
                <a:spcPts val="0"/>
              </a:spcBef>
              <a:spcAft>
                <a:spcPts val="0"/>
              </a:spcAft>
              <a:buClr>
                <a:schemeClr val="dk1"/>
              </a:buClr>
              <a:buSzPct val="104347"/>
              <a:buFont typeface="Delius"/>
              <a:buChar char="●"/>
            </a:pPr>
            <a:r>
              <a:rPr lang="en" sz="2300">
                <a:solidFill>
                  <a:schemeClr val="dk1"/>
                </a:solidFill>
                <a:latin typeface="Delius"/>
                <a:ea typeface="Delius"/>
                <a:cs typeface="Delius"/>
                <a:sym typeface="Delius"/>
              </a:rPr>
              <a:t>The flow of energy causes _______ to occur in the system.</a:t>
            </a:r>
            <a:endParaRPr sz="2300">
              <a:solidFill>
                <a:schemeClr val="dk1"/>
              </a:solidFill>
              <a:latin typeface="Delius"/>
              <a:ea typeface="Delius"/>
              <a:cs typeface="Delius"/>
              <a:sym typeface="Delius"/>
            </a:endParaRPr>
          </a:p>
          <a:p>
            <a:pPr marL="457200" lvl="0" indent="0" algn="l" rtl="0">
              <a:lnSpc>
                <a:spcPct val="100000"/>
              </a:lnSpc>
              <a:spcBef>
                <a:spcPts val="0"/>
              </a:spcBef>
              <a:spcAft>
                <a:spcPts val="0"/>
              </a:spcAft>
              <a:buNone/>
            </a:pPr>
            <a:r>
              <a:rPr lang="en" sz="2300">
                <a:solidFill>
                  <a:schemeClr val="dk1"/>
                </a:solidFill>
                <a:latin typeface="Delius"/>
                <a:ea typeface="Delius"/>
                <a:cs typeface="Delius"/>
                <a:sym typeface="Delius"/>
              </a:rPr>
              <a:t>   </a:t>
            </a:r>
            <a:endParaRPr sz="2300">
              <a:solidFill>
                <a:schemeClr val="dk1"/>
              </a:solidFill>
              <a:latin typeface="Delius"/>
              <a:ea typeface="Delius"/>
              <a:cs typeface="Delius"/>
              <a:sym typeface="Delius"/>
            </a:endParaRPr>
          </a:p>
          <a:p>
            <a:pPr marL="457200" lvl="0" indent="-341788" algn="l" rtl="0">
              <a:lnSpc>
                <a:spcPct val="100000"/>
              </a:lnSpc>
              <a:spcBef>
                <a:spcPts val="0"/>
              </a:spcBef>
              <a:spcAft>
                <a:spcPts val="0"/>
              </a:spcAft>
              <a:buClr>
                <a:schemeClr val="dk1"/>
              </a:buClr>
              <a:buSzPct val="100000"/>
              <a:buFont typeface="Delius"/>
              <a:buChar char="●"/>
            </a:pPr>
            <a:r>
              <a:rPr lang="en" sz="2300">
                <a:solidFill>
                  <a:schemeClr val="dk1"/>
                </a:solidFill>
                <a:latin typeface="Delius"/>
                <a:ea typeface="Delius"/>
                <a:cs typeface="Delius"/>
                <a:sym typeface="Delius"/>
              </a:rPr>
              <a:t>The energy is entering the system by _______.</a:t>
            </a:r>
            <a:endParaRPr sz="2300">
              <a:solidFill>
                <a:schemeClr val="dk1"/>
              </a:solidFill>
              <a:latin typeface="Delius"/>
              <a:ea typeface="Delius"/>
              <a:cs typeface="Delius"/>
              <a:sym typeface="Delius"/>
            </a:endParaRPr>
          </a:p>
          <a:p>
            <a:pPr marL="457200" lvl="0" indent="0" algn="l" rtl="0">
              <a:lnSpc>
                <a:spcPct val="100000"/>
              </a:lnSpc>
              <a:spcBef>
                <a:spcPts val="0"/>
              </a:spcBef>
              <a:spcAft>
                <a:spcPts val="0"/>
              </a:spcAft>
              <a:buNone/>
            </a:pPr>
            <a:endParaRPr sz="2300">
              <a:solidFill>
                <a:schemeClr val="dk1"/>
              </a:solidFill>
              <a:latin typeface="Delius"/>
              <a:ea typeface="Delius"/>
              <a:cs typeface="Delius"/>
              <a:sym typeface="Delius"/>
            </a:endParaRPr>
          </a:p>
          <a:p>
            <a:pPr marL="457200" lvl="0" indent="-341788" algn="l" rtl="0">
              <a:lnSpc>
                <a:spcPct val="100000"/>
              </a:lnSpc>
              <a:spcBef>
                <a:spcPts val="0"/>
              </a:spcBef>
              <a:spcAft>
                <a:spcPts val="0"/>
              </a:spcAft>
              <a:buClr>
                <a:schemeClr val="dk1"/>
              </a:buClr>
              <a:buSzPct val="100000"/>
              <a:buFont typeface="Delius"/>
              <a:buChar char="●"/>
            </a:pPr>
            <a:r>
              <a:rPr lang="en" sz="2300">
                <a:solidFill>
                  <a:schemeClr val="dk1"/>
                </a:solidFill>
                <a:latin typeface="Delius"/>
                <a:ea typeface="Delius"/>
                <a:cs typeface="Delius"/>
                <a:sym typeface="Delius"/>
              </a:rPr>
              <a:t>In the system, the cycling of matter _______.</a:t>
            </a:r>
            <a:endParaRPr sz="2300">
              <a:solidFill>
                <a:schemeClr val="dk1"/>
              </a:solidFill>
              <a:latin typeface="Delius"/>
              <a:ea typeface="Delius"/>
              <a:cs typeface="Delius"/>
              <a:sym typeface="Delius"/>
            </a:endParaRPr>
          </a:p>
          <a:p>
            <a:pPr marL="457200" lvl="0" indent="0" algn="l" rtl="0">
              <a:lnSpc>
                <a:spcPct val="100000"/>
              </a:lnSpc>
              <a:spcBef>
                <a:spcPts val="0"/>
              </a:spcBef>
              <a:spcAft>
                <a:spcPts val="0"/>
              </a:spcAft>
              <a:buNone/>
            </a:pPr>
            <a:endParaRPr sz="2300">
              <a:solidFill>
                <a:schemeClr val="dk1"/>
              </a:solidFill>
              <a:latin typeface="Delius"/>
              <a:ea typeface="Delius"/>
              <a:cs typeface="Delius"/>
              <a:sym typeface="Delius"/>
            </a:endParaRPr>
          </a:p>
          <a:p>
            <a:pPr marL="457200" lvl="0" indent="-341788" algn="l" rtl="0">
              <a:lnSpc>
                <a:spcPct val="100000"/>
              </a:lnSpc>
              <a:spcBef>
                <a:spcPts val="0"/>
              </a:spcBef>
              <a:spcAft>
                <a:spcPts val="0"/>
              </a:spcAft>
              <a:buClr>
                <a:schemeClr val="dk1"/>
              </a:buClr>
              <a:buSzPct val="100000"/>
              <a:buFont typeface="Delius"/>
              <a:buChar char="●"/>
            </a:pPr>
            <a:r>
              <a:rPr lang="en" sz="2300">
                <a:solidFill>
                  <a:schemeClr val="dk1"/>
                </a:solidFill>
                <a:latin typeface="Delius"/>
                <a:ea typeface="Delius"/>
                <a:cs typeface="Delius"/>
                <a:sym typeface="Delius"/>
              </a:rPr>
              <a:t>The matter in the system enters from _______.</a:t>
            </a:r>
            <a:endParaRPr sz="2300">
              <a:solidFill>
                <a:schemeClr val="dk1"/>
              </a:solidFill>
              <a:latin typeface="Delius"/>
              <a:ea typeface="Delius"/>
              <a:cs typeface="Delius"/>
              <a:sym typeface="Delius"/>
            </a:endParaRPr>
          </a:p>
          <a:p>
            <a:pPr marL="457200" lvl="0" indent="0" algn="l" rtl="0">
              <a:lnSpc>
                <a:spcPct val="100000"/>
              </a:lnSpc>
              <a:spcBef>
                <a:spcPts val="0"/>
              </a:spcBef>
              <a:spcAft>
                <a:spcPts val="0"/>
              </a:spcAft>
              <a:buNone/>
            </a:pPr>
            <a:endParaRPr sz="2300">
              <a:solidFill>
                <a:schemeClr val="dk1"/>
              </a:solidFill>
              <a:latin typeface="Delius"/>
              <a:ea typeface="Delius"/>
              <a:cs typeface="Delius"/>
              <a:sym typeface="Delius"/>
            </a:endParaRPr>
          </a:p>
          <a:p>
            <a:pPr marL="457200" lvl="0" indent="-341788" algn="l" rtl="0">
              <a:lnSpc>
                <a:spcPct val="100000"/>
              </a:lnSpc>
              <a:spcBef>
                <a:spcPts val="0"/>
              </a:spcBef>
              <a:spcAft>
                <a:spcPts val="0"/>
              </a:spcAft>
              <a:buClr>
                <a:schemeClr val="dk1"/>
              </a:buClr>
              <a:buSzPct val="100000"/>
              <a:buFont typeface="Delius"/>
              <a:buChar char="●"/>
            </a:pPr>
            <a:r>
              <a:rPr lang="en" sz="2300">
                <a:solidFill>
                  <a:schemeClr val="dk1"/>
                </a:solidFill>
                <a:latin typeface="Delius"/>
                <a:ea typeface="Delius"/>
                <a:cs typeface="Delius"/>
                <a:sym typeface="Delius"/>
              </a:rPr>
              <a:t>When the matter leaves the system, it goes _______.</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graphicFrame>
        <p:nvGraphicFramePr>
          <p:cNvPr id="193" name="Google Shape;193;p26"/>
          <p:cNvGraphicFramePr/>
          <p:nvPr>
            <p:extLst>
              <p:ext uri="{D42A27DB-BD31-4B8C-83A1-F6EECF244321}">
                <p14:modId xmlns:p14="http://schemas.microsoft.com/office/powerpoint/2010/main" val="3376131521"/>
              </p:ext>
            </p:extLst>
          </p:nvPr>
        </p:nvGraphicFramePr>
        <p:xfrm>
          <a:off x="-7" y="2"/>
          <a:ext cx="9144000" cy="5221571"/>
        </p:xfrm>
        <a:graphic>
          <a:graphicData uri="http://schemas.openxmlformats.org/drawingml/2006/table">
            <a:tbl>
              <a:tblPr firstRow="1" bandRow="1">
                <a:noFill/>
                <a:tableStyleId>{BF04D374-8556-4A50-8489-0173A81580E8}</a:tableStyleId>
              </a:tblPr>
              <a:tblGrid>
                <a:gridCol w="5481475">
                  <a:extLst>
                    <a:ext uri="{9D8B030D-6E8A-4147-A177-3AD203B41FA5}">
                      <a16:colId xmlns:a16="http://schemas.microsoft.com/office/drawing/2014/main" val="20000"/>
                    </a:ext>
                  </a:extLst>
                </a:gridCol>
                <a:gridCol w="1924650">
                  <a:extLst>
                    <a:ext uri="{9D8B030D-6E8A-4147-A177-3AD203B41FA5}">
                      <a16:colId xmlns:a16="http://schemas.microsoft.com/office/drawing/2014/main" val="20001"/>
                    </a:ext>
                  </a:extLst>
                </a:gridCol>
                <a:gridCol w="1737875">
                  <a:extLst>
                    <a:ext uri="{9D8B030D-6E8A-4147-A177-3AD203B41FA5}">
                      <a16:colId xmlns:a16="http://schemas.microsoft.com/office/drawing/2014/main" val="20002"/>
                    </a:ext>
                  </a:extLst>
                </a:gridCol>
              </a:tblGrid>
              <a:tr h="180625">
                <a:tc gridSpan="3">
                  <a:txBody>
                    <a:bodyPr/>
                    <a:lstStyle/>
                    <a:p>
                      <a:pPr marL="0" marR="0" lvl="0" indent="0" algn="ctr" rtl="0">
                        <a:spcBef>
                          <a:spcPts val="0"/>
                        </a:spcBef>
                        <a:spcAft>
                          <a:spcPts val="0"/>
                        </a:spcAft>
                        <a:buNone/>
                      </a:pPr>
                      <a:r>
                        <a:rPr lang="en" sz="1700" b="1" u="none" strike="noStrike" cap="none" dirty="0">
                          <a:latin typeface="Delius"/>
                          <a:ea typeface="Delius"/>
                          <a:cs typeface="Delius"/>
                          <a:sym typeface="Delius"/>
                        </a:rPr>
                        <a:t>Scoring Rubric</a:t>
                      </a:r>
                      <a:endParaRPr sz="1300" b="1" dirty="0">
                        <a:latin typeface="Delius"/>
                        <a:ea typeface="Delius"/>
                        <a:cs typeface="Delius"/>
                        <a:sym typeface="Delius"/>
                      </a:endParaRPr>
                    </a:p>
                  </a:txBody>
                  <a:tcPr marL="91450" marR="91450" marT="45725" marB="45725"/>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48400">
                <a:tc>
                  <a:txBody>
                    <a:bodyPr/>
                    <a:lstStyle/>
                    <a:p>
                      <a:pPr marL="0" marR="0" lvl="0" indent="0" algn="ctr" rtl="0">
                        <a:spcBef>
                          <a:spcPts val="0"/>
                        </a:spcBef>
                        <a:spcAft>
                          <a:spcPts val="0"/>
                        </a:spcAft>
                        <a:buNone/>
                      </a:pPr>
                      <a:r>
                        <a:rPr lang="en" sz="1200" b="1" u="none" strike="noStrike" cap="none">
                          <a:latin typeface="Verdana"/>
                          <a:ea typeface="Verdana"/>
                          <a:cs typeface="Verdana"/>
                          <a:sym typeface="Verdana"/>
                        </a:rPr>
                        <a:t>Category</a:t>
                      </a:r>
                      <a:endParaRPr sz="1200"/>
                    </a:p>
                  </a:txBody>
                  <a:tcPr marL="91450" marR="91450" marT="45725" marB="45725" anchor="ctr">
                    <a:solidFill>
                      <a:schemeClr val="accent1"/>
                    </a:solidFill>
                  </a:tcPr>
                </a:tc>
                <a:tc>
                  <a:txBody>
                    <a:bodyPr/>
                    <a:lstStyle/>
                    <a:p>
                      <a:pPr marL="0" marR="0" lvl="0" indent="0" algn="ctr" rtl="0">
                        <a:lnSpc>
                          <a:spcPct val="100000"/>
                        </a:lnSpc>
                        <a:spcBef>
                          <a:spcPts val="0"/>
                        </a:spcBef>
                        <a:spcAft>
                          <a:spcPts val="0"/>
                        </a:spcAft>
                        <a:buClr>
                          <a:srgbClr val="000000"/>
                        </a:buClr>
                        <a:buSzPts val="900"/>
                        <a:buFont typeface="Verdana"/>
                        <a:buNone/>
                      </a:pPr>
                      <a:r>
                        <a:rPr lang="en" sz="1200" b="1" u="none" strike="noStrike" cap="none">
                          <a:latin typeface="Verdana"/>
                          <a:ea typeface="Verdana"/>
                          <a:cs typeface="Verdana"/>
                          <a:sym typeface="Verdana"/>
                        </a:rPr>
                        <a:t>Points Possible</a:t>
                      </a:r>
                      <a:endParaRPr sz="1200"/>
                    </a:p>
                  </a:txBody>
                  <a:tcPr marL="91450" marR="91450" marT="45725" marB="45725" anchor="ctr">
                    <a:solidFill>
                      <a:schemeClr val="accent1"/>
                    </a:solidFill>
                  </a:tcPr>
                </a:tc>
                <a:tc>
                  <a:txBody>
                    <a:bodyPr/>
                    <a:lstStyle/>
                    <a:p>
                      <a:pPr marL="0" marR="0" lvl="0" indent="0" algn="ctr" rtl="0">
                        <a:spcBef>
                          <a:spcPts val="0"/>
                        </a:spcBef>
                        <a:spcAft>
                          <a:spcPts val="0"/>
                        </a:spcAft>
                        <a:buNone/>
                      </a:pPr>
                      <a:r>
                        <a:rPr lang="en" sz="1200" b="1" u="none" strike="noStrike" cap="none">
                          <a:latin typeface="Verdana"/>
                          <a:ea typeface="Verdana"/>
                          <a:cs typeface="Verdana"/>
                          <a:sym typeface="Verdana"/>
                        </a:rPr>
                        <a:t>Points Earned</a:t>
                      </a:r>
                      <a:endParaRPr sz="1200"/>
                    </a:p>
                  </a:txBody>
                  <a:tcPr marL="91450" marR="91450" marT="45725" marB="45725" anchor="ctr">
                    <a:solidFill>
                      <a:schemeClr val="accent1"/>
                    </a:solidFill>
                  </a:tcPr>
                </a:tc>
                <a:extLst>
                  <a:ext uri="{0D108BD9-81ED-4DB2-BD59-A6C34878D82A}">
                    <a16:rowId xmlns:a16="http://schemas.microsoft.com/office/drawing/2014/main" val="10001"/>
                  </a:ext>
                </a:extLst>
              </a:tr>
              <a:tr h="792225">
                <a:tc>
                  <a:txBody>
                    <a:bodyPr/>
                    <a:lstStyle/>
                    <a:p>
                      <a:pPr marL="0" marR="0" lvl="0" indent="0" algn="l" rtl="0">
                        <a:lnSpc>
                          <a:spcPct val="100000"/>
                        </a:lnSpc>
                        <a:spcBef>
                          <a:spcPts val="0"/>
                        </a:spcBef>
                        <a:spcAft>
                          <a:spcPts val="0"/>
                        </a:spcAft>
                        <a:buClr>
                          <a:srgbClr val="000000"/>
                        </a:buClr>
                        <a:buSzPts val="1050"/>
                        <a:buFont typeface="Verdana"/>
                        <a:buNone/>
                      </a:pPr>
                      <a:r>
                        <a:rPr lang="en" sz="1000" b="1" u="none" strike="noStrike" cap="none" dirty="0">
                          <a:latin typeface="Delius"/>
                          <a:ea typeface="Delius"/>
                          <a:cs typeface="Delius"/>
                          <a:sym typeface="Delius"/>
                        </a:rPr>
                        <a:t>Content</a:t>
                      </a:r>
                      <a:endParaRPr sz="1000" dirty="0">
                        <a:latin typeface="Delius"/>
                        <a:ea typeface="Delius"/>
                        <a:cs typeface="Delius"/>
                        <a:sym typeface="Delius"/>
                      </a:endParaRPr>
                    </a:p>
                    <a:p>
                      <a:pPr marL="171450" marR="0" lvl="0" indent="-168275" algn="l" rtl="0">
                        <a:lnSpc>
                          <a:spcPct val="104761"/>
                        </a:lnSpc>
                        <a:spcBef>
                          <a:spcPts val="0"/>
                        </a:spcBef>
                        <a:spcAft>
                          <a:spcPts val="0"/>
                        </a:spcAft>
                        <a:buClr>
                          <a:srgbClr val="000000"/>
                        </a:buClr>
                        <a:buSzPts val="1000"/>
                        <a:buFont typeface="Delius"/>
                        <a:buChar char="⮚"/>
                      </a:pPr>
                      <a:r>
                        <a:rPr lang="en" sz="1000" u="none" strike="noStrike" cap="none" dirty="0">
                          <a:latin typeface="Delius"/>
                          <a:ea typeface="Delius"/>
                          <a:cs typeface="Delius"/>
                          <a:sym typeface="Delius"/>
                        </a:rPr>
                        <a:t>The comic accurately explains how food is broken down and absorbed during the process of digestion.</a:t>
                      </a:r>
                      <a:r>
                        <a:rPr lang="en" sz="1000" u="sng" strike="noStrike" cap="none" dirty="0">
                          <a:latin typeface="Delius"/>
                          <a:ea typeface="Delius"/>
                          <a:cs typeface="Delius"/>
                          <a:sym typeface="Delius"/>
                        </a:rPr>
                        <a:t> </a:t>
                      </a:r>
                      <a:r>
                        <a:rPr lang="en" sz="1000" b="1" u="none" strike="noStrike" cap="none" dirty="0">
                          <a:latin typeface="Delius"/>
                          <a:ea typeface="Delius"/>
                          <a:cs typeface="Delius"/>
                          <a:sym typeface="Delius"/>
                        </a:rPr>
                        <a:t>Use 5 of the vocabulary words from slide 3 and underline the</a:t>
                      </a:r>
                      <a:r>
                        <a:rPr lang="en" sz="1000" b="1" u="none" dirty="0">
                          <a:latin typeface="Delius"/>
                          <a:ea typeface="Delius"/>
                          <a:cs typeface="Delius"/>
                          <a:sym typeface="Delius"/>
                        </a:rPr>
                        <a:t>m. </a:t>
                      </a:r>
                      <a:r>
                        <a:rPr lang="en" sz="1000" b="0" dirty="0">
                          <a:solidFill>
                            <a:schemeClr val="dk1"/>
                          </a:solidFill>
                          <a:latin typeface="Delius"/>
                          <a:ea typeface="Delius"/>
                          <a:cs typeface="Delius"/>
                          <a:sym typeface="Delius"/>
                        </a:rPr>
                        <a:t>Chemical Reactions, Cellular Respiration, Molecule, Rearranged, Transform, Energy Reactants, Products, Energy Transfer, Carbon Dioxide, Glucose</a:t>
                      </a:r>
                      <a:endParaRPr sz="1000" b="0" dirty="0">
                        <a:solidFill>
                          <a:schemeClr val="dk1"/>
                        </a:solidFill>
                        <a:latin typeface="Delius"/>
                        <a:ea typeface="Delius"/>
                        <a:cs typeface="Delius"/>
                        <a:sym typeface="Delius"/>
                      </a:endParaRPr>
                    </a:p>
                  </a:txBody>
                  <a:tcPr marL="91450" marR="91450" marT="45725" marB="45725">
                    <a:solidFill>
                      <a:schemeClr val="lt1"/>
                    </a:solidFill>
                  </a:tcPr>
                </a:tc>
                <a:tc>
                  <a:txBody>
                    <a:bodyPr/>
                    <a:lstStyle/>
                    <a:p>
                      <a:pPr marL="0" marR="0" lvl="0" indent="0" algn="ctr" rtl="0">
                        <a:spcBef>
                          <a:spcPts val="0"/>
                        </a:spcBef>
                        <a:spcAft>
                          <a:spcPts val="0"/>
                        </a:spcAft>
                        <a:buNone/>
                      </a:pPr>
                      <a:r>
                        <a:rPr lang="en" sz="1100" b="1" u="none" strike="noStrike" cap="none">
                          <a:latin typeface="Delius"/>
                          <a:ea typeface="Delius"/>
                          <a:cs typeface="Delius"/>
                          <a:sym typeface="Delius"/>
                        </a:rPr>
                        <a:t>10</a:t>
                      </a:r>
                      <a:endParaRPr sz="1100" b="1">
                        <a:latin typeface="Delius"/>
                        <a:ea typeface="Delius"/>
                        <a:cs typeface="Delius"/>
                        <a:sym typeface="Delius"/>
                      </a:endParaRPr>
                    </a:p>
                  </a:txBody>
                  <a:tcPr marL="91450" marR="91450" marT="45725" marB="45725" anchor="ctr">
                    <a:solidFill>
                      <a:srgbClr val="DDEAF6"/>
                    </a:solidFill>
                  </a:tcPr>
                </a:tc>
                <a:tc>
                  <a:txBody>
                    <a:bodyPr/>
                    <a:lstStyle/>
                    <a:p>
                      <a:pPr marL="0" marR="0" lvl="0" indent="0" algn="ctr" rtl="0">
                        <a:spcBef>
                          <a:spcPts val="0"/>
                        </a:spcBef>
                        <a:spcAft>
                          <a:spcPts val="0"/>
                        </a:spcAft>
                        <a:buNone/>
                      </a:pPr>
                      <a:endParaRPr sz="900" u="none" strike="noStrike" cap="none">
                        <a:latin typeface="Helvetica Neue"/>
                        <a:ea typeface="Helvetica Neue"/>
                        <a:cs typeface="Helvetica Neue"/>
                        <a:sym typeface="Helvetica Neue"/>
                      </a:endParaRPr>
                    </a:p>
                  </a:txBody>
                  <a:tcPr marL="91450" marR="91450" marT="45725" marB="45725">
                    <a:solidFill>
                      <a:schemeClr val="lt1"/>
                    </a:solidFill>
                  </a:tcPr>
                </a:tc>
                <a:extLst>
                  <a:ext uri="{0D108BD9-81ED-4DB2-BD59-A6C34878D82A}">
                    <a16:rowId xmlns:a16="http://schemas.microsoft.com/office/drawing/2014/main" val="10002"/>
                  </a:ext>
                </a:extLst>
              </a:tr>
              <a:tr h="613375">
                <a:tc>
                  <a:txBody>
                    <a:bodyPr/>
                    <a:lstStyle/>
                    <a:p>
                      <a:pPr marL="171450" marR="0" lvl="0" indent="-171450" algn="l" rtl="0">
                        <a:lnSpc>
                          <a:spcPct val="100000"/>
                        </a:lnSpc>
                        <a:spcBef>
                          <a:spcPts val="0"/>
                        </a:spcBef>
                        <a:spcAft>
                          <a:spcPts val="0"/>
                        </a:spcAft>
                        <a:buClr>
                          <a:srgbClr val="000000"/>
                        </a:buClr>
                        <a:buSzPts val="1050"/>
                        <a:buFont typeface="Noto Sans Symbols"/>
                        <a:buNone/>
                      </a:pPr>
                      <a:r>
                        <a:rPr lang="en" sz="1000" b="1" u="none" strike="noStrike" cap="none" dirty="0">
                          <a:latin typeface="Delius"/>
                          <a:ea typeface="Delius"/>
                          <a:cs typeface="Delius"/>
                          <a:sym typeface="Delius"/>
                        </a:rPr>
                        <a:t>Illustrated Scenes</a:t>
                      </a:r>
                      <a:endParaRPr sz="1000" b="1" u="none" strike="noStrike" cap="none" dirty="0">
                        <a:latin typeface="Delius"/>
                        <a:ea typeface="Delius"/>
                        <a:cs typeface="Delius"/>
                        <a:sym typeface="Delius"/>
                      </a:endParaRPr>
                    </a:p>
                    <a:p>
                      <a:pPr marL="171450" marR="0" lvl="0" indent="-168275" algn="l" rtl="0">
                        <a:lnSpc>
                          <a:spcPct val="104761"/>
                        </a:lnSpc>
                        <a:spcBef>
                          <a:spcPts val="0"/>
                        </a:spcBef>
                        <a:spcAft>
                          <a:spcPts val="0"/>
                        </a:spcAft>
                        <a:buClr>
                          <a:srgbClr val="000000"/>
                        </a:buClr>
                        <a:buSzPts val="1000"/>
                        <a:buFont typeface="Delius"/>
                        <a:buChar char="⮚"/>
                      </a:pPr>
                      <a:r>
                        <a:rPr lang="en" sz="1000" u="none" strike="noStrike" cap="none" dirty="0">
                          <a:solidFill>
                            <a:srgbClr val="000000"/>
                          </a:solidFill>
                          <a:latin typeface="Delius"/>
                          <a:ea typeface="Delius"/>
                          <a:cs typeface="Delius"/>
                          <a:sym typeface="Delius"/>
                        </a:rPr>
                        <a:t>Each comic panel has </a:t>
                      </a:r>
                      <a:r>
                        <a:rPr lang="en" sz="1000" b="1" u="none" strike="noStrike" cap="none" dirty="0">
                          <a:solidFill>
                            <a:srgbClr val="000000"/>
                          </a:solidFill>
                          <a:latin typeface="Delius"/>
                          <a:ea typeface="Delius"/>
                          <a:cs typeface="Delius"/>
                          <a:sym typeface="Delius"/>
                        </a:rPr>
                        <a:t>colored, somewhat detailed illustrations</a:t>
                      </a:r>
                      <a:r>
                        <a:rPr lang="en" sz="1000" u="none" strike="noStrike" cap="none" dirty="0">
                          <a:solidFill>
                            <a:srgbClr val="000000"/>
                          </a:solidFill>
                          <a:latin typeface="Delius"/>
                          <a:ea typeface="Delius"/>
                          <a:cs typeface="Delius"/>
                          <a:sym typeface="Delius"/>
                        </a:rPr>
                        <a:t> that match the scene.</a:t>
                      </a:r>
                      <a:endParaRPr sz="1000" u="sng" strike="noStrike" cap="none" dirty="0">
                        <a:solidFill>
                          <a:srgbClr val="000000"/>
                        </a:solidFill>
                        <a:latin typeface="Delius"/>
                        <a:ea typeface="Delius"/>
                        <a:cs typeface="Delius"/>
                        <a:sym typeface="Delius"/>
                      </a:endParaRPr>
                    </a:p>
                  </a:txBody>
                  <a:tcPr marL="91450" marR="91450" marT="45725" marB="45725">
                    <a:solidFill>
                      <a:schemeClr val="lt1"/>
                    </a:solidFill>
                  </a:tcPr>
                </a:tc>
                <a:tc>
                  <a:txBody>
                    <a:bodyPr/>
                    <a:lstStyle/>
                    <a:p>
                      <a:pPr marL="0" marR="0" lvl="0" indent="0" algn="ctr" rtl="0">
                        <a:spcBef>
                          <a:spcPts val="0"/>
                        </a:spcBef>
                        <a:spcAft>
                          <a:spcPts val="0"/>
                        </a:spcAft>
                        <a:buNone/>
                      </a:pPr>
                      <a:r>
                        <a:rPr lang="en" sz="1100" b="1">
                          <a:latin typeface="Delius"/>
                          <a:ea typeface="Delius"/>
                          <a:cs typeface="Delius"/>
                          <a:sym typeface="Delius"/>
                        </a:rPr>
                        <a:t>5</a:t>
                      </a:r>
                      <a:endParaRPr sz="1100" b="1">
                        <a:latin typeface="Delius"/>
                        <a:ea typeface="Delius"/>
                        <a:cs typeface="Delius"/>
                        <a:sym typeface="Delius"/>
                      </a:endParaRPr>
                    </a:p>
                  </a:txBody>
                  <a:tcPr marL="91450" marR="91450" marT="45725" marB="45725" anchor="ctr">
                    <a:solidFill>
                      <a:srgbClr val="DDEAF6"/>
                    </a:solidFill>
                  </a:tcPr>
                </a:tc>
                <a:tc>
                  <a:txBody>
                    <a:bodyPr/>
                    <a:lstStyle/>
                    <a:p>
                      <a:pPr marL="0" marR="0" lvl="0" indent="0" algn="ctr" rtl="0">
                        <a:spcBef>
                          <a:spcPts val="0"/>
                        </a:spcBef>
                        <a:spcAft>
                          <a:spcPts val="0"/>
                        </a:spcAft>
                        <a:buNone/>
                      </a:pPr>
                      <a:endParaRPr sz="900" u="none" strike="noStrike" cap="none">
                        <a:latin typeface="Helvetica Neue"/>
                        <a:ea typeface="Helvetica Neue"/>
                        <a:cs typeface="Helvetica Neue"/>
                        <a:sym typeface="Helvetica Neue"/>
                      </a:endParaRPr>
                    </a:p>
                  </a:txBody>
                  <a:tcPr marL="91450" marR="91450" marT="45725" marB="45725">
                    <a:solidFill>
                      <a:schemeClr val="lt1"/>
                    </a:solidFill>
                  </a:tcPr>
                </a:tc>
                <a:extLst>
                  <a:ext uri="{0D108BD9-81ED-4DB2-BD59-A6C34878D82A}">
                    <a16:rowId xmlns:a16="http://schemas.microsoft.com/office/drawing/2014/main" val="10003"/>
                  </a:ext>
                </a:extLst>
              </a:tr>
              <a:tr h="434550">
                <a:tc>
                  <a:txBody>
                    <a:bodyPr/>
                    <a:lstStyle/>
                    <a:p>
                      <a:pPr marL="171450" marR="0" lvl="0" indent="-171450" algn="l" rtl="0">
                        <a:lnSpc>
                          <a:spcPct val="100000"/>
                        </a:lnSpc>
                        <a:spcBef>
                          <a:spcPts val="0"/>
                        </a:spcBef>
                        <a:spcAft>
                          <a:spcPts val="0"/>
                        </a:spcAft>
                        <a:buNone/>
                      </a:pPr>
                      <a:r>
                        <a:rPr lang="en" sz="1000" b="1" dirty="0">
                          <a:latin typeface="Delius"/>
                          <a:ea typeface="Delius"/>
                          <a:cs typeface="Delius"/>
                          <a:sym typeface="Delius"/>
                        </a:rPr>
                        <a:t>Scientific names and appropriate pictures</a:t>
                      </a:r>
                      <a:endParaRPr sz="1000" b="1" dirty="0">
                        <a:latin typeface="Delius"/>
                        <a:ea typeface="Delius"/>
                        <a:cs typeface="Delius"/>
                        <a:sym typeface="Delius"/>
                      </a:endParaRPr>
                    </a:p>
                    <a:p>
                      <a:pPr marL="171450" lvl="0" indent="-168275" algn="l" rtl="0">
                        <a:lnSpc>
                          <a:spcPct val="104761"/>
                        </a:lnSpc>
                        <a:spcBef>
                          <a:spcPts val="0"/>
                        </a:spcBef>
                        <a:spcAft>
                          <a:spcPts val="0"/>
                        </a:spcAft>
                        <a:buClr>
                          <a:schemeClr val="dk1"/>
                        </a:buClr>
                        <a:buSzPts val="1000"/>
                        <a:buFont typeface="Delius"/>
                        <a:buChar char="⮚"/>
                      </a:pPr>
                      <a:r>
                        <a:rPr lang="en" sz="1000" dirty="0">
                          <a:solidFill>
                            <a:schemeClr val="dk1"/>
                          </a:solidFill>
                          <a:latin typeface="Delius"/>
                          <a:ea typeface="Delius"/>
                          <a:cs typeface="Delius"/>
                          <a:sym typeface="Delius"/>
                        </a:rPr>
                        <a:t>Pictures included must be </a:t>
                      </a:r>
                      <a:r>
                        <a:rPr lang="en" sz="1000" b="1" u="none" dirty="0">
                          <a:solidFill>
                            <a:schemeClr val="dk1"/>
                          </a:solidFill>
                          <a:latin typeface="Delius"/>
                          <a:ea typeface="Delius"/>
                          <a:cs typeface="Delius"/>
                          <a:sym typeface="Delius"/>
                        </a:rPr>
                        <a:t>scientific and appropriate.</a:t>
                      </a:r>
                      <a:endParaRPr sz="1000" b="1" u="none" dirty="0">
                        <a:latin typeface="Delius"/>
                        <a:ea typeface="Delius"/>
                        <a:cs typeface="Delius"/>
                        <a:sym typeface="Delius"/>
                      </a:endParaRPr>
                    </a:p>
                  </a:txBody>
                  <a:tcPr marL="91450" marR="91450" marT="45725" marB="45725">
                    <a:solidFill>
                      <a:schemeClr val="lt1"/>
                    </a:solidFill>
                  </a:tcPr>
                </a:tc>
                <a:tc>
                  <a:txBody>
                    <a:bodyPr/>
                    <a:lstStyle/>
                    <a:p>
                      <a:pPr marL="0" marR="0" lvl="0" indent="0" algn="ctr" rtl="0">
                        <a:spcBef>
                          <a:spcPts val="0"/>
                        </a:spcBef>
                        <a:spcAft>
                          <a:spcPts val="0"/>
                        </a:spcAft>
                        <a:buNone/>
                      </a:pPr>
                      <a:r>
                        <a:rPr lang="en" sz="1100" b="1">
                          <a:latin typeface="Delius"/>
                          <a:ea typeface="Delius"/>
                          <a:cs typeface="Delius"/>
                          <a:sym typeface="Delius"/>
                        </a:rPr>
                        <a:t>5</a:t>
                      </a:r>
                      <a:endParaRPr sz="1100" b="1" u="none" strike="noStrike" cap="none">
                        <a:latin typeface="Delius"/>
                        <a:ea typeface="Delius"/>
                        <a:cs typeface="Delius"/>
                        <a:sym typeface="Delius"/>
                      </a:endParaRPr>
                    </a:p>
                  </a:txBody>
                  <a:tcPr marL="91450" marR="91450" marT="45725" marB="45725" anchor="ctr">
                    <a:solidFill>
                      <a:srgbClr val="DDEAF6"/>
                    </a:solidFill>
                  </a:tcPr>
                </a:tc>
                <a:tc>
                  <a:txBody>
                    <a:bodyPr/>
                    <a:lstStyle/>
                    <a:p>
                      <a:pPr marL="0" marR="0" lvl="0" indent="0" algn="ctr" rtl="0">
                        <a:spcBef>
                          <a:spcPts val="0"/>
                        </a:spcBef>
                        <a:spcAft>
                          <a:spcPts val="0"/>
                        </a:spcAft>
                        <a:buNone/>
                      </a:pPr>
                      <a:endParaRPr sz="900" u="none" strike="noStrike" cap="none">
                        <a:latin typeface="Helvetica Neue"/>
                        <a:ea typeface="Helvetica Neue"/>
                        <a:cs typeface="Helvetica Neue"/>
                        <a:sym typeface="Helvetica Neue"/>
                      </a:endParaRPr>
                    </a:p>
                  </a:txBody>
                  <a:tcPr marL="91450" marR="91450" marT="45725" marB="45725">
                    <a:solidFill>
                      <a:schemeClr val="lt1"/>
                    </a:solidFill>
                  </a:tcPr>
                </a:tc>
                <a:extLst>
                  <a:ext uri="{0D108BD9-81ED-4DB2-BD59-A6C34878D82A}">
                    <a16:rowId xmlns:a16="http://schemas.microsoft.com/office/drawing/2014/main" val="10004"/>
                  </a:ext>
                </a:extLst>
              </a:tr>
              <a:tr h="613375">
                <a:tc>
                  <a:txBody>
                    <a:bodyPr/>
                    <a:lstStyle/>
                    <a:p>
                      <a:pPr marL="171450" marR="0" lvl="0" indent="-171450" algn="l" rtl="0">
                        <a:lnSpc>
                          <a:spcPct val="100000"/>
                        </a:lnSpc>
                        <a:spcBef>
                          <a:spcPts val="0"/>
                        </a:spcBef>
                        <a:spcAft>
                          <a:spcPts val="0"/>
                        </a:spcAft>
                        <a:buClr>
                          <a:srgbClr val="000000"/>
                        </a:buClr>
                        <a:buSzPts val="1050"/>
                        <a:buFont typeface="Noto Sans Symbols"/>
                        <a:buNone/>
                      </a:pPr>
                      <a:r>
                        <a:rPr lang="en" sz="1000" b="1" u="none" strike="noStrike" cap="none" dirty="0">
                          <a:latin typeface="Delius"/>
                          <a:ea typeface="Delius"/>
                          <a:cs typeface="Delius"/>
                          <a:sym typeface="Delius"/>
                        </a:rPr>
                        <a:t>Dialogue</a:t>
                      </a:r>
                      <a:endParaRPr sz="1000" dirty="0">
                        <a:latin typeface="Delius"/>
                        <a:ea typeface="Delius"/>
                        <a:cs typeface="Delius"/>
                        <a:sym typeface="Delius"/>
                      </a:endParaRPr>
                    </a:p>
                    <a:p>
                      <a:pPr marL="171450" marR="0" lvl="0" indent="-168275" algn="l" rtl="0">
                        <a:lnSpc>
                          <a:spcPct val="104761"/>
                        </a:lnSpc>
                        <a:spcBef>
                          <a:spcPts val="0"/>
                        </a:spcBef>
                        <a:spcAft>
                          <a:spcPts val="0"/>
                        </a:spcAft>
                        <a:buClr>
                          <a:srgbClr val="000000"/>
                        </a:buClr>
                        <a:buSzPts val="1000"/>
                        <a:buFont typeface="Delius"/>
                        <a:buChar char="⮚"/>
                      </a:pPr>
                      <a:r>
                        <a:rPr lang="en" sz="1000" u="none" strike="noStrike" cap="none" dirty="0">
                          <a:solidFill>
                            <a:srgbClr val="000000"/>
                          </a:solidFill>
                          <a:latin typeface="Delius"/>
                          <a:ea typeface="Delius"/>
                          <a:cs typeface="Delius"/>
                          <a:sym typeface="Delius"/>
                        </a:rPr>
                        <a:t>The story includes </a:t>
                      </a:r>
                      <a:r>
                        <a:rPr lang="en" sz="1000" b="1" u="none" strike="noStrike" cap="none" dirty="0">
                          <a:solidFill>
                            <a:srgbClr val="000000"/>
                          </a:solidFill>
                          <a:latin typeface="Delius"/>
                          <a:ea typeface="Delius"/>
                          <a:cs typeface="Delius"/>
                          <a:sym typeface="Delius"/>
                        </a:rPr>
                        <a:t>dialogue, within comic bubbles, </a:t>
                      </a:r>
                      <a:r>
                        <a:rPr lang="en" sz="1000" u="none" strike="noStrike" cap="none" dirty="0">
                          <a:solidFill>
                            <a:srgbClr val="000000"/>
                          </a:solidFill>
                          <a:latin typeface="Delius"/>
                          <a:ea typeface="Delius"/>
                          <a:cs typeface="Delius"/>
                          <a:sym typeface="Delius"/>
                        </a:rPr>
                        <a:t>that is </a:t>
                      </a:r>
                      <a:r>
                        <a:rPr lang="en" sz="1000" b="1" u="none" strike="noStrike" cap="none" dirty="0">
                          <a:solidFill>
                            <a:srgbClr val="000000"/>
                          </a:solidFill>
                          <a:latin typeface="Delius"/>
                          <a:ea typeface="Delius"/>
                          <a:cs typeface="Delius"/>
                          <a:sym typeface="Delius"/>
                        </a:rPr>
                        <a:t>well-matched </a:t>
                      </a:r>
                      <a:r>
                        <a:rPr lang="en" sz="1000" u="none" strike="noStrike" cap="none" dirty="0">
                          <a:solidFill>
                            <a:srgbClr val="000000"/>
                          </a:solidFill>
                          <a:latin typeface="Delius"/>
                          <a:ea typeface="Delius"/>
                          <a:cs typeface="Delius"/>
                          <a:sym typeface="Delius"/>
                        </a:rPr>
                        <a:t>to the storyline.</a:t>
                      </a:r>
                      <a:r>
                        <a:rPr lang="en" sz="1000" u="sng" strike="noStrike" cap="none" dirty="0">
                          <a:solidFill>
                            <a:srgbClr val="000000"/>
                          </a:solidFill>
                          <a:latin typeface="Delius"/>
                          <a:ea typeface="Delius"/>
                          <a:cs typeface="Delius"/>
                          <a:sym typeface="Delius"/>
                        </a:rPr>
                        <a:t> </a:t>
                      </a:r>
                      <a:endParaRPr sz="1000" dirty="0">
                        <a:latin typeface="Delius"/>
                        <a:ea typeface="Delius"/>
                        <a:cs typeface="Delius"/>
                        <a:sym typeface="Delius"/>
                      </a:endParaRPr>
                    </a:p>
                  </a:txBody>
                  <a:tcPr marL="91450" marR="91450" marT="45725" marB="45725">
                    <a:solidFill>
                      <a:schemeClr val="lt1"/>
                    </a:solidFill>
                  </a:tcPr>
                </a:tc>
                <a:tc>
                  <a:txBody>
                    <a:bodyPr/>
                    <a:lstStyle/>
                    <a:p>
                      <a:pPr marL="0" marR="0" lvl="0" indent="0" algn="ctr" rtl="0">
                        <a:spcBef>
                          <a:spcPts val="0"/>
                        </a:spcBef>
                        <a:spcAft>
                          <a:spcPts val="0"/>
                        </a:spcAft>
                        <a:buNone/>
                      </a:pPr>
                      <a:r>
                        <a:rPr lang="en" sz="1100" b="1" u="none" strike="noStrike" cap="none">
                          <a:latin typeface="Delius"/>
                          <a:ea typeface="Delius"/>
                          <a:cs typeface="Delius"/>
                          <a:sym typeface="Delius"/>
                        </a:rPr>
                        <a:t>10</a:t>
                      </a:r>
                      <a:endParaRPr sz="1100" b="1">
                        <a:latin typeface="Delius"/>
                        <a:ea typeface="Delius"/>
                        <a:cs typeface="Delius"/>
                        <a:sym typeface="Delius"/>
                      </a:endParaRPr>
                    </a:p>
                  </a:txBody>
                  <a:tcPr marL="91450" marR="91450" marT="45725" marB="45725" anchor="ctr">
                    <a:solidFill>
                      <a:srgbClr val="DDEAF6"/>
                    </a:solidFill>
                  </a:tcPr>
                </a:tc>
                <a:tc>
                  <a:txBody>
                    <a:bodyPr/>
                    <a:lstStyle/>
                    <a:p>
                      <a:pPr marL="0" marR="0" lvl="0" indent="0" algn="ctr" rtl="0">
                        <a:spcBef>
                          <a:spcPts val="0"/>
                        </a:spcBef>
                        <a:spcAft>
                          <a:spcPts val="0"/>
                        </a:spcAft>
                        <a:buNone/>
                      </a:pPr>
                      <a:endParaRPr sz="900" u="none" strike="noStrike" cap="none">
                        <a:latin typeface="Helvetica Neue"/>
                        <a:ea typeface="Helvetica Neue"/>
                        <a:cs typeface="Helvetica Neue"/>
                        <a:sym typeface="Helvetica Neue"/>
                      </a:endParaRPr>
                    </a:p>
                  </a:txBody>
                  <a:tcPr marL="91450" marR="91450" marT="45725" marB="45725">
                    <a:solidFill>
                      <a:schemeClr val="lt1"/>
                    </a:solidFill>
                  </a:tcPr>
                </a:tc>
                <a:extLst>
                  <a:ext uri="{0D108BD9-81ED-4DB2-BD59-A6C34878D82A}">
                    <a16:rowId xmlns:a16="http://schemas.microsoft.com/office/drawing/2014/main" val="10005"/>
                  </a:ext>
                </a:extLst>
              </a:tr>
              <a:tr h="434550">
                <a:tc>
                  <a:txBody>
                    <a:bodyPr/>
                    <a:lstStyle/>
                    <a:p>
                      <a:pPr marL="171450" marR="0" lvl="0" indent="-171450" algn="l" rtl="0">
                        <a:lnSpc>
                          <a:spcPct val="100000"/>
                        </a:lnSpc>
                        <a:spcBef>
                          <a:spcPts val="0"/>
                        </a:spcBef>
                        <a:spcAft>
                          <a:spcPts val="0"/>
                        </a:spcAft>
                        <a:buClr>
                          <a:srgbClr val="000000"/>
                        </a:buClr>
                        <a:buSzPts val="1050"/>
                        <a:buFont typeface="Noto Sans Symbols"/>
                        <a:buNone/>
                      </a:pPr>
                      <a:r>
                        <a:rPr lang="en" sz="1000" b="1" u="none" strike="noStrike" cap="none" dirty="0">
                          <a:solidFill>
                            <a:srgbClr val="000000"/>
                          </a:solidFill>
                          <a:latin typeface="Delius"/>
                          <a:ea typeface="Delius"/>
                          <a:cs typeface="Delius"/>
                          <a:sym typeface="Delius"/>
                        </a:rPr>
                        <a:t>Spelling &amp; Grammar</a:t>
                      </a:r>
                      <a:endParaRPr sz="1000" dirty="0">
                        <a:latin typeface="Delius"/>
                        <a:ea typeface="Delius"/>
                        <a:cs typeface="Delius"/>
                        <a:sym typeface="Delius"/>
                      </a:endParaRPr>
                    </a:p>
                    <a:p>
                      <a:pPr marL="171450" marR="0" lvl="0" indent="-168275" algn="l" rtl="0">
                        <a:lnSpc>
                          <a:spcPct val="100000"/>
                        </a:lnSpc>
                        <a:spcBef>
                          <a:spcPts val="0"/>
                        </a:spcBef>
                        <a:spcAft>
                          <a:spcPts val="0"/>
                        </a:spcAft>
                        <a:buClr>
                          <a:srgbClr val="000000"/>
                        </a:buClr>
                        <a:buSzPts val="1000"/>
                        <a:buFont typeface="Delius"/>
                        <a:buChar char="⮚"/>
                      </a:pPr>
                      <a:r>
                        <a:rPr lang="en" sz="1000" b="0" u="none" strike="noStrike" cap="none" dirty="0">
                          <a:solidFill>
                            <a:srgbClr val="000000"/>
                          </a:solidFill>
                          <a:latin typeface="Delius"/>
                          <a:ea typeface="Delius"/>
                          <a:cs typeface="Delius"/>
                          <a:sym typeface="Delius"/>
                        </a:rPr>
                        <a:t>No </a:t>
                      </a:r>
                      <a:r>
                        <a:rPr lang="en" sz="1000" u="none" strike="noStrike" cap="none" dirty="0">
                          <a:solidFill>
                            <a:srgbClr val="000000"/>
                          </a:solidFill>
                          <a:latin typeface="Delius"/>
                          <a:ea typeface="Delius"/>
                          <a:cs typeface="Delius"/>
                          <a:sym typeface="Delius"/>
                        </a:rPr>
                        <a:t>spelling, punctuation, or grammar errors are present.</a:t>
                      </a:r>
                      <a:endParaRPr sz="1000" dirty="0">
                        <a:latin typeface="Delius"/>
                        <a:ea typeface="Delius"/>
                        <a:cs typeface="Delius"/>
                        <a:sym typeface="Delius"/>
                      </a:endParaRPr>
                    </a:p>
                  </a:txBody>
                  <a:tcPr marL="91450" marR="91450" marT="45725" marB="45725">
                    <a:solidFill>
                      <a:schemeClr val="lt1"/>
                    </a:solidFill>
                  </a:tcPr>
                </a:tc>
                <a:tc>
                  <a:txBody>
                    <a:bodyPr/>
                    <a:lstStyle/>
                    <a:p>
                      <a:pPr marL="0" marR="0" lvl="0" indent="0" algn="ctr" rtl="0">
                        <a:spcBef>
                          <a:spcPts val="0"/>
                        </a:spcBef>
                        <a:spcAft>
                          <a:spcPts val="0"/>
                        </a:spcAft>
                        <a:buNone/>
                      </a:pPr>
                      <a:r>
                        <a:rPr lang="en" sz="1100" b="1" u="none" strike="noStrike" cap="none">
                          <a:latin typeface="Delius"/>
                          <a:ea typeface="Delius"/>
                          <a:cs typeface="Delius"/>
                          <a:sym typeface="Delius"/>
                        </a:rPr>
                        <a:t>5</a:t>
                      </a:r>
                      <a:endParaRPr sz="1100" b="1">
                        <a:latin typeface="Delius"/>
                        <a:ea typeface="Delius"/>
                        <a:cs typeface="Delius"/>
                        <a:sym typeface="Delius"/>
                      </a:endParaRPr>
                    </a:p>
                  </a:txBody>
                  <a:tcPr marL="91450" marR="91450" marT="45725" marB="45725" anchor="ctr">
                    <a:solidFill>
                      <a:srgbClr val="DDEAF6"/>
                    </a:solidFill>
                  </a:tcPr>
                </a:tc>
                <a:tc>
                  <a:txBody>
                    <a:bodyPr/>
                    <a:lstStyle/>
                    <a:p>
                      <a:pPr marL="0" marR="0" lvl="0" indent="0" algn="ctr" rtl="0">
                        <a:spcBef>
                          <a:spcPts val="0"/>
                        </a:spcBef>
                        <a:spcAft>
                          <a:spcPts val="0"/>
                        </a:spcAft>
                        <a:buNone/>
                      </a:pPr>
                      <a:endParaRPr sz="900" u="none" strike="noStrike" cap="none">
                        <a:latin typeface="Helvetica Neue"/>
                        <a:ea typeface="Helvetica Neue"/>
                        <a:cs typeface="Helvetica Neue"/>
                        <a:sym typeface="Helvetica Neue"/>
                      </a:endParaRPr>
                    </a:p>
                  </a:txBody>
                  <a:tcPr marL="91450" marR="91450" marT="45725" marB="45725">
                    <a:solidFill>
                      <a:schemeClr val="lt1"/>
                    </a:solidFill>
                  </a:tcPr>
                </a:tc>
                <a:extLst>
                  <a:ext uri="{0D108BD9-81ED-4DB2-BD59-A6C34878D82A}">
                    <a16:rowId xmlns:a16="http://schemas.microsoft.com/office/drawing/2014/main" val="10006"/>
                  </a:ext>
                </a:extLst>
              </a:tr>
              <a:tr h="605225">
                <a:tc>
                  <a:txBody>
                    <a:bodyPr/>
                    <a:lstStyle/>
                    <a:p>
                      <a:pPr marL="171450" marR="0" lvl="0" indent="-171450" algn="l" rtl="0">
                        <a:lnSpc>
                          <a:spcPct val="100000"/>
                        </a:lnSpc>
                        <a:spcBef>
                          <a:spcPts val="0"/>
                        </a:spcBef>
                        <a:spcAft>
                          <a:spcPts val="0"/>
                        </a:spcAft>
                        <a:buClr>
                          <a:srgbClr val="000000"/>
                        </a:buClr>
                        <a:buSzPts val="1050"/>
                        <a:buFont typeface="Noto Sans Symbols"/>
                        <a:buNone/>
                      </a:pPr>
                      <a:r>
                        <a:rPr lang="en" sz="1000" b="1" u="none" strike="noStrike" cap="none" dirty="0">
                          <a:solidFill>
                            <a:srgbClr val="000000"/>
                          </a:solidFill>
                          <a:latin typeface="Delius"/>
                          <a:ea typeface="Delius"/>
                          <a:cs typeface="Delius"/>
                          <a:sym typeface="Delius"/>
                        </a:rPr>
                        <a:t>Clarity &amp; Neatness</a:t>
                      </a:r>
                      <a:endParaRPr sz="1000" dirty="0">
                        <a:latin typeface="Delius"/>
                        <a:ea typeface="Delius"/>
                        <a:cs typeface="Delius"/>
                        <a:sym typeface="Delius"/>
                      </a:endParaRPr>
                    </a:p>
                    <a:p>
                      <a:pPr marL="171450" marR="0" lvl="0" indent="-168275" algn="l" rtl="0">
                        <a:lnSpc>
                          <a:spcPct val="100000"/>
                        </a:lnSpc>
                        <a:spcBef>
                          <a:spcPts val="0"/>
                        </a:spcBef>
                        <a:spcAft>
                          <a:spcPts val="0"/>
                        </a:spcAft>
                        <a:buClr>
                          <a:srgbClr val="000000"/>
                        </a:buClr>
                        <a:buSzPts val="1000"/>
                        <a:buFont typeface="Delius"/>
                        <a:buChar char="⮚"/>
                      </a:pPr>
                      <a:r>
                        <a:rPr lang="en" sz="1000" u="none" strike="noStrike" cap="none" dirty="0">
                          <a:solidFill>
                            <a:srgbClr val="000000"/>
                          </a:solidFill>
                          <a:latin typeface="Delius"/>
                          <a:ea typeface="Delius"/>
                          <a:cs typeface="Delius"/>
                          <a:sym typeface="Delius"/>
                        </a:rPr>
                        <a:t>The comic is </a:t>
                      </a:r>
                      <a:r>
                        <a:rPr lang="en" sz="1000" b="1" u="none" strike="noStrike" cap="none" dirty="0">
                          <a:solidFill>
                            <a:srgbClr val="000000"/>
                          </a:solidFill>
                          <a:latin typeface="Delius"/>
                          <a:ea typeface="Delius"/>
                          <a:cs typeface="Delius"/>
                          <a:sym typeface="Delius"/>
                        </a:rPr>
                        <a:t>legible and easy to understand</a:t>
                      </a:r>
                      <a:r>
                        <a:rPr lang="en" sz="1000" u="none" strike="noStrike" cap="none" dirty="0">
                          <a:solidFill>
                            <a:srgbClr val="000000"/>
                          </a:solidFill>
                          <a:latin typeface="Delius"/>
                          <a:ea typeface="Delius"/>
                          <a:cs typeface="Delius"/>
                          <a:sym typeface="Delius"/>
                        </a:rPr>
                        <a:t>. </a:t>
                      </a:r>
                      <a:r>
                        <a:rPr lang="en" sz="1000" b="1" u="none" strike="noStrike" cap="none" dirty="0">
                          <a:solidFill>
                            <a:srgbClr val="000000"/>
                          </a:solidFill>
                          <a:latin typeface="Delius"/>
                          <a:ea typeface="Delius"/>
                          <a:cs typeface="Delius"/>
                          <a:sym typeface="Delius"/>
                        </a:rPr>
                        <a:t>Labels are included </a:t>
                      </a:r>
                      <a:r>
                        <a:rPr lang="en" sz="1000" u="none" strike="noStrike" cap="none" dirty="0">
                          <a:solidFill>
                            <a:srgbClr val="000000"/>
                          </a:solidFill>
                          <a:latin typeface="Delius"/>
                          <a:ea typeface="Delius"/>
                          <a:cs typeface="Delius"/>
                          <a:sym typeface="Delius"/>
                        </a:rPr>
                        <a:t>where appropriate.</a:t>
                      </a:r>
                      <a:endParaRPr sz="1000" dirty="0">
                        <a:latin typeface="Delius"/>
                        <a:ea typeface="Delius"/>
                        <a:cs typeface="Delius"/>
                        <a:sym typeface="Delius"/>
                      </a:endParaRPr>
                    </a:p>
                  </a:txBody>
                  <a:tcPr marL="91450" marR="91450" marT="45725" marB="45725">
                    <a:solidFill>
                      <a:schemeClr val="lt1"/>
                    </a:solidFill>
                  </a:tcPr>
                </a:tc>
                <a:tc>
                  <a:txBody>
                    <a:bodyPr/>
                    <a:lstStyle/>
                    <a:p>
                      <a:pPr marL="0" marR="0" lvl="0" indent="0" algn="ctr" rtl="0">
                        <a:spcBef>
                          <a:spcPts val="0"/>
                        </a:spcBef>
                        <a:spcAft>
                          <a:spcPts val="0"/>
                        </a:spcAft>
                        <a:buNone/>
                      </a:pPr>
                      <a:r>
                        <a:rPr lang="en" sz="1100" b="1">
                          <a:latin typeface="Delius"/>
                          <a:ea typeface="Delius"/>
                          <a:cs typeface="Delius"/>
                          <a:sym typeface="Delius"/>
                        </a:rPr>
                        <a:t>10</a:t>
                      </a:r>
                      <a:endParaRPr sz="1100" b="1">
                        <a:latin typeface="Delius"/>
                        <a:ea typeface="Delius"/>
                        <a:cs typeface="Delius"/>
                        <a:sym typeface="Delius"/>
                      </a:endParaRPr>
                    </a:p>
                  </a:txBody>
                  <a:tcPr marL="91450" marR="91450" marT="45725" marB="45725" anchor="ctr">
                    <a:solidFill>
                      <a:srgbClr val="DDEAF6"/>
                    </a:solidFill>
                  </a:tcPr>
                </a:tc>
                <a:tc>
                  <a:txBody>
                    <a:bodyPr/>
                    <a:lstStyle/>
                    <a:p>
                      <a:pPr marL="0" marR="0" lvl="0" indent="0" algn="ctr" rtl="0">
                        <a:spcBef>
                          <a:spcPts val="0"/>
                        </a:spcBef>
                        <a:spcAft>
                          <a:spcPts val="0"/>
                        </a:spcAft>
                        <a:buNone/>
                      </a:pPr>
                      <a:endParaRPr sz="900" u="none" strike="noStrike" cap="none">
                        <a:latin typeface="Helvetica Neue"/>
                        <a:ea typeface="Helvetica Neue"/>
                        <a:cs typeface="Helvetica Neue"/>
                        <a:sym typeface="Helvetica Neue"/>
                      </a:endParaRPr>
                    </a:p>
                  </a:txBody>
                  <a:tcPr marL="91450" marR="91450" marT="45725" marB="45725">
                    <a:solidFill>
                      <a:schemeClr val="lt1"/>
                    </a:solidFill>
                  </a:tcPr>
                </a:tc>
                <a:extLst>
                  <a:ext uri="{0D108BD9-81ED-4DB2-BD59-A6C34878D82A}">
                    <a16:rowId xmlns:a16="http://schemas.microsoft.com/office/drawing/2014/main" val="10007"/>
                  </a:ext>
                </a:extLst>
              </a:tr>
              <a:tr h="605225">
                <a:tc>
                  <a:txBody>
                    <a:bodyPr/>
                    <a:lstStyle/>
                    <a:p>
                      <a:pPr marL="171450" marR="0" lvl="0" indent="-171450" algn="l" rtl="0">
                        <a:lnSpc>
                          <a:spcPct val="100000"/>
                        </a:lnSpc>
                        <a:spcBef>
                          <a:spcPts val="0"/>
                        </a:spcBef>
                        <a:spcAft>
                          <a:spcPts val="0"/>
                        </a:spcAft>
                        <a:buClr>
                          <a:srgbClr val="000000"/>
                        </a:buClr>
                        <a:buSzPts val="1050"/>
                        <a:buFont typeface="Noto Sans Symbols"/>
                        <a:buNone/>
                      </a:pPr>
                      <a:r>
                        <a:rPr lang="en" sz="1000" b="1" u="none" strike="noStrike" cap="none" dirty="0">
                          <a:latin typeface="Delius"/>
                          <a:ea typeface="Delius"/>
                          <a:cs typeface="Delius"/>
                          <a:sym typeface="Delius"/>
                        </a:rPr>
                        <a:t>Creativity</a:t>
                      </a:r>
                      <a:endParaRPr sz="1000" dirty="0">
                        <a:latin typeface="Delius"/>
                        <a:ea typeface="Delius"/>
                        <a:cs typeface="Delius"/>
                        <a:sym typeface="Delius"/>
                      </a:endParaRPr>
                    </a:p>
                    <a:p>
                      <a:pPr marL="171450" marR="0" lvl="0" indent="-168275" algn="l" rtl="0">
                        <a:lnSpc>
                          <a:spcPct val="100000"/>
                        </a:lnSpc>
                        <a:spcBef>
                          <a:spcPts val="0"/>
                        </a:spcBef>
                        <a:spcAft>
                          <a:spcPts val="0"/>
                        </a:spcAft>
                        <a:buClr>
                          <a:srgbClr val="000000"/>
                        </a:buClr>
                        <a:buSzPts val="1000"/>
                        <a:buFont typeface="Delius"/>
                        <a:buChar char="⮚"/>
                      </a:pPr>
                      <a:r>
                        <a:rPr lang="en" sz="1000" u="none" strike="noStrike" cap="none" dirty="0">
                          <a:latin typeface="Delius"/>
                          <a:ea typeface="Delius"/>
                          <a:cs typeface="Delius"/>
                          <a:sym typeface="Delius"/>
                        </a:rPr>
                        <a:t>The comic is not purely informational. The </a:t>
                      </a:r>
                      <a:r>
                        <a:rPr lang="en" sz="1000" b="0" u="none" strike="noStrike" cap="none" dirty="0">
                          <a:latin typeface="Delius"/>
                          <a:ea typeface="Delius"/>
                          <a:cs typeface="Delius"/>
                          <a:sym typeface="Delius"/>
                        </a:rPr>
                        <a:t>story is told in a comic-style </a:t>
                      </a:r>
                      <a:r>
                        <a:rPr lang="en-US" sz="1000" b="0" u="none" strike="noStrike" cap="none" dirty="0">
                          <a:latin typeface="Delius"/>
                          <a:ea typeface="Delius"/>
                          <a:cs typeface="Delius"/>
                          <a:sym typeface="Delius"/>
                        </a:rPr>
                        <a:t>format, combining words and illustrations to create a fun and informative narrative</a:t>
                      </a:r>
                      <a:r>
                        <a:rPr lang="en" sz="1000" b="0" u="none" strike="noStrike" cap="none" dirty="0">
                          <a:latin typeface="Delius"/>
                          <a:ea typeface="Delius"/>
                          <a:cs typeface="Delius"/>
                          <a:sym typeface="Delius"/>
                        </a:rPr>
                        <a:t>.</a:t>
                      </a:r>
                      <a:endParaRPr sz="1000" b="0" u="none" strike="noStrike" cap="none" dirty="0">
                        <a:latin typeface="Delius"/>
                        <a:ea typeface="Delius"/>
                        <a:cs typeface="Delius"/>
                        <a:sym typeface="Delius"/>
                      </a:endParaRPr>
                    </a:p>
                  </a:txBody>
                  <a:tcPr marL="91450" marR="91450" marT="45725" marB="45725">
                    <a:solidFill>
                      <a:schemeClr val="lt1"/>
                    </a:solidFill>
                  </a:tcPr>
                </a:tc>
                <a:tc>
                  <a:txBody>
                    <a:bodyPr/>
                    <a:lstStyle/>
                    <a:p>
                      <a:pPr marL="0" marR="0" lvl="0" indent="0" algn="ctr" rtl="0">
                        <a:spcBef>
                          <a:spcPts val="0"/>
                        </a:spcBef>
                        <a:spcAft>
                          <a:spcPts val="0"/>
                        </a:spcAft>
                        <a:buNone/>
                      </a:pPr>
                      <a:r>
                        <a:rPr lang="en" sz="1100" b="1">
                          <a:latin typeface="Delius"/>
                          <a:ea typeface="Delius"/>
                          <a:cs typeface="Delius"/>
                          <a:sym typeface="Delius"/>
                        </a:rPr>
                        <a:t>5</a:t>
                      </a:r>
                      <a:endParaRPr sz="1100" b="1">
                        <a:latin typeface="Delius"/>
                        <a:ea typeface="Delius"/>
                        <a:cs typeface="Delius"/>
                        <a:sym typeface="Delius"/>
                      </a:endParaRPr>
                    </a:p>
                  </a:txBody>
                  <a:tcPr marL="91450" marR="91450" marT="45725" marB="45725" anchor="ctr">
                    <a:solidFill>
                      <a:srgbClr val="DDEAF6"/>
                    </a:solidFill>
                  </a:tcPr>
                </a:tc>
                <a:tc>
                  <a:txBody>
                    <a:bodyPr/>
                    <a:lstStyle/>
                    <a:p>
                      <a:pPr marL="0" marR="0" lvl="0" indent="0" algn="ctr" rtl="0">
                        <a:spcBef>
                          <a:spcPts val="0"/>
                        </a:spcBef>
                        <a:spcAft>
                          <a:spcPts val="0"/>
                        </a:spcAft>
                        <a:buNone/>
                      </a:pPr>
                      <a:endParaRPr sz="900" u="none" strike="noStrike" cap="none">
                        <a:latin typeface="Helvetica Neue"/>
                        <a:ea typeface="Helvetica Neue"/>
                        <a:cs typeface="Helvetica Neue"/>
                        <a:sym typeface="Helvetica Neue"/>
                      </a:endParaRPr>
                    </a:p>
                  </a:txBody>
                  <a:tcPr marL="91450" marR="91450" marT="45725" marB="45725">
                    <a:solidFill>
                      <a:schemeClr val="lt1"/>
                    </a:solidFill>
                  </a:tcPr>
                </a:tc>
                <a:extLst>
                  <a:ext uri="{0D108BD9-81ED-4DB2-BD59-A6C34878D82A}">
                    <a16:rowId xmlns:a16="http://schemas.microsoft.com/office/drawing/2014/main" val="10008"/>
                  </a:ext>
                </a:extLst>
              </a:tr>
              <a:tr h="339650">
                <a:tc>
                  <a:txBody>
                    <a:bodyPr/>
                    <a:lstStyle/>
                    <a:p>
                      <a:pPr marL="171450" marR="0" lvl="0" indent="-171450" algn="r" rtl="0">
                        <a:lnSpc>
                          <a:spcPct val="100000"/>
                        </a:lnSpc>
                        <a:spcBef>
                          <a:spcPts val="0"/>
                        </a:spcBef>
                        <a:spcAft>
                          <a:spcPts val="0"/>
                        </a:spcAft>
                        <a:buClr>
                          <a:srgbClr val="000000"/>
                        </a:buClr>
                        <a:buSzPts val="1100"/>
                        <a:buFont typeface="Noto Sans Symbols"/>
                        <a:buNone/>
                      </a:pPr>
                      <a:r>
                        <a:rPr lang="en" sz="1200" b="1" u="none" strike="noStrike" cap="none">
                          <a:latin typeface="Delius"/>
                          <a:ea typeface="Delius"/>
                          <a:cs typeface="Delius"/>
                          <a:sym typeface="Delius"/>
                        </a:rPr>
                        <a:t>Score Total: </a:t>
                      </a:r>
                      <a:endParaRPr sz="1200" b="1" u="none" strike="noStrike" cap="none">
                        <a:latin typeface="Delius"/>
                        <a:ea typeface="Delius"/>
                        <a:cs typeface="Delius"/>
                        <a:sym typeface="Delius"/>
                      </a:endParaRPr>
                    </a:p>
                  </a:txBody>
                  <a:tcPr marL="91450" marR="91450" marT="45725" marB="45725" anchor="ctr">
                    <a:solidFill>
                      <a:srgbClr val="DDEAF6"/>
                    </a:solidFill>
                  </a:tcPr>
                </a:tc>
                <a:tc>
                  <a:txBody>
                    <a:bodyPr/>
                    <a:lstStyle/>
                    <a:p>
                      <a:pPr marL="0" marR="0" lvl="0" indent="0" algn="ctr" rtl="0">
                        <a:spcBef>
                          <a:spcPts val="0"/>
                        </a:spcBef>
                        <a:spcAft>
                          <a:spcPts val="0"/>
                        </a:spcAft>
                        <a:buNone/>
                      </a:pPr>
                      <a:r>
                        <a:rPr lang="en" sz="1100" b="1">
                          <a:latin typeface="Delius"/>
                          <a:ea typeface="Delius"/>
                          <a:cs typeface="Delius"/>
                          <a:sym typeface="Delius"/>
                        </a:rPr>
                        <a:t>50</a:t>
                      </a:r>
                      <a:endParaRPr sz="1100" b="1" u="none" strike="noStrike" cap="none">
                        <a:latin typeface="Delius"/>
                        <a:ea typeface="Delius"/>
                        <a:cs typeface="Delius"/>
                        <a:sym typeface="Delius"/>
                      </a:endParaRPr>
                    </a:p>
                  </a:txBody>
                  <a:tcPr marL="91450" marR="91450" marT="45725" marB="45725" anchor="ctr">
                    <a:solidFill>
                      <a:srgbClr val="DDEAF6"/>
                    </a:solidFill>
                  </a:tcPr>
                </a:tc>
                <a:tc>
                  <a:txBody>
                    <a:bodyPr/>
                    <a:lstStyle/>
                    <a:p>
                      <a:pPr marL="0" lvl="0" indent="0" algn="l" rtl="0">
                        <a:spcBef>
                          <a:spcPts val="0"/>
                        </a:spcBef>
                        <a:spcAft>
                          <a:spcPts val="0"/>
                        </a:spcAft>
                        <a:buNone/>
                      </a:pPr>
                      <a:endParaRPr sz="1300" dirty="0"/>
                    </a:p>
                  </a:txBody>
                  <a:tcPr marL="91450" marR="91450" marT="45725" marB="45725">
                    <a:solidFill>
                      <a:schemeClr val="lt1"/>
                    </a:solidFill>
                  </a:tcPr>
                </a:tc>
                <a:extLst>
                  <a:ext uri="{0D108BD9-81ED-4DB2-BD59-A6C34878D82A}">
                    <a16:rowId xmlns:a16="http://schemas.microsoft.com/office/drawing/2014/main" val="10009"/>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27"/>
          <p:cNvSpPr txBox="1">
            <a:spLocks noGrp="1"/>
          </p:cNvSpPr>
          <p:nvPr>
            <p:ph type="title"/>
          </p:nvPr>
        </p:nvSpPr>
        <p:spPr>
          <a:xfrm>
            <a:off x="89700" y="245725"/>
            <a:ext cx="8742600" cy="1274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990"/>
              <a:buFont typeface="Arial"/>
              <a:buNone/>
            </a:pPr>
            <a:r>
              <a:rPr lang="en" sz="3158" b="1" u="sng">
                <a:latin typeface="Delius"/>
                <a:ea typeface="Delius"/>
                <a:cs typeface="Delius"/>
                <a:sym typeface="Delius"/>
              </a:rPr>
              <a:t>Learning Objective:  Check off which ones you were able to understand and do</a:t>
            </a:r>
            <a:r>
              <a:rPr lang="en" sz="4358" b="1" u="sng">
                <a:latin typeface="Delius"/>
                <a:ea typeface="Delius"/>
                <a:cs typeface="Delius"/>
                <a:sym typeface="Delius"/>
              </a:rPr>
              <a:t>.</a:t>
            </a:r>
            <a:endParaRPr sz="3620"/>
          </a:p>
        </p:txBody>
      </p:sp>
      <p:sp>
        <p:nvSpPr>
          <p:cNvPr id="199" name="Google Shape;199;p27"/>
          <p:cNvSpPr txBox="1">
            <a:spLocks noGrp="1"/>
          </p:cNvSpPr>
          <p:nvPr>
            <p:ph type="body" idx="1"/>
          </p:nvPr>
        </p:nvSpPr>
        <p:spPr>
          <a:xfrm>
            <a:off x="281025" y="1727100"/>
            <a:ext cx="8520600" cy="3304200"/>
          </a:xfrm>
          <a:prstGeom prst="rect">
            <a:avLst/>
          </a:prstGeom>
        </p:spPr>
        <p:txBody>
          <a:bodyPr spcFirstLastPara="1" wrap="square" lIns="91425" tIns="91425" rIns="91425" bIns="91425" anchor="t" anchorCtr="0">
            <a:normAutofit lnSpcReduction="10000"/>
          </a:bodyPr>
          <a:lstStyle/>
          <a:p>
            <a:pPr marL="647700" lvl="0" indent="-393700" algn="l" rtl="0">
              <a:lnSpc>
                <a:spcPct val="133400"/>
              </a:lnSpc>
              <a:spcBef>
                <a:spcPts val="600"/>
              </a:spcBef>
              <a:spcAft>
                <a:spcPts val="0"/>
              </a:spcAft>
              <a:buClr>
                <a:schemeClr val="dk1"/>
              </a:buClr>
              <a:buSzPts val="2600"/>
              <a:buFont typeface="Delius"/>
              <a:buChar char="❏"/>
            </a:pPr>
            <a:r>
              <a:rPr lang="en" sz="2600" b="1" dirty="0">
                <a:solidFill>
                  <a:schemeClr val="dk1"/>
                </a:solidFill>
                <a:latin typeface="Delius"/>
                <a:ea typeface="Delius"/>
                <a:cs typeface="Delius"/>
                <a:sym typeface="Delius"/>
              </a:rPr>
              <a:t>Create and utilize models to represent chemical reactions in food processing.</a:t>
            </a:r>
            <a:endParaRPr sz="2600" b="1" dirty="0">
              <a:solidFill>
                <a:schemeClr val="dk1"/>
              </a:solidFill>
              <a:latin typeface="Delius"/>
              <a:ea typeface="Delius"/>
              <a:cs typeface="Delius"/>
              <a:sym typeface="Delius"/>
            </a:endParaRPr>
          </a:p>
          <a:p>
            <a:pPr marL="647700" lvl="0" indent="-393700" algn="l" rtl="0">
              <a:lnSpc>
                <a:spcPct val="133400"/>
              </a:lnSpc>
              <a:spcBef>
                <a:spcPts val="0"/>
              </a:spcBef>
              <a:spcAft>
                <a:spcPts val="0"/>
              </a:spcAft>
              <a:buClr>
                <a:schemeClr val="dk1"/>
              </a:buClr>
              <a:buSzPts val="2600"/>
              <a:buFont typeface="Delius"/>
              <a:buChar char="❏"/>
            </a:pPr>
            <a:r>
              <a:rPr lang="en" sz="2600" b="1" dirty="0">
                <a:solidFill>
                  <a:schemeClr val="dk1"/>
                </a:solidFill>
                <a:latin typeface="Delius"/>
                <a:ea typeface="Delius"/>
                <a:cs typeface="Delius"/>
                <a:sym typeface="Delius"/>
              </a:rPr>
              <a:t>Show the stages of cellular respiration where molecules are broken down and rearranged.</a:t>
            </a:r>
            <a:endParaRPr sz="2600" b="1" dirty="0">
              <a:solidFill>
                <a:schemeClr val="dk1"/>
              </a:solidFill>
              <a:latin typeface="Delius"/>
              <a:ea typeface="Delius"/>
              <a:cs typeface="Delius"/>
              <a:sym typeface="Delius"/>
            </a:endParaRPr>
          </a:p>
          <a:p>
            <a:pPr marL="647700" lvl="0" indent="-393700" algn="l" rtl="0">
              <a:lnSpc>
                <a:spcPct val="133400"/>
              </a:lnSpc>
              <a:spcBef>
                <a:spcPts val="0"/>
              </a:spcBef>
              <a:spcAft>
                <a:spcPts val="0"/>
              </a:spcAft>
              <a:buClr>
                <a:schemeClr val="dk1"/>
              </a:buClr>
              <a:buSzPts val="2600"/>
              <a:buFont typeface="Delius"/>
              <a:buChar char="❏"/>
            </a:pPr>
            <a:r>
              <a:rPr lang="en" sz="2600" b="1" dirty="0">
                <a:solidFill>
                  <a:schemeClr val="dk1"/>
                </a:solidFill>
                <a:latin typeface="Delius"/>
                <a:ea typeface="Delius"/>
                <a:cs typeface="Delius"/>
                <a:sym typeface="Delius"/>
              </a:rPr>
              <a:t>Explain the relationship between chemical reactions and energy release in organisms.</a:t>
            </a: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pic>
        <p:nvPicPr>
          <p:cNvPr id="204" name="Google Shape;204;p28"/>
          <p:cNvPicPr preferRelativeResize="0"/>
          <p:nvPr/>
        </p:nvPicPr>
        <p:blipFill>
          <a:blip r:embed="rId3">
            <a:alphaModFix/>
          </a:blip>
          <a:stretch>
            <a:fillRect/>
          </a:stretch>
        </p:blipFill>
        <p:spPr>
          <a:xfrm>
            <a:off x="261075" y="855925"/>
            <a:ext cx="4239102" cy="3431650"/>
          </a:xfrm>
          <a:prstGeom prst="rect">
            <a:avLst/>
          </a:prstGeom>
          <a:noFill/>
          <a:ln>
            <a:noFill/>
          </a:ln>
        </p:spPr>
      </p:pic>
      <p:pic>
        <p:nvPicPr>
          <p:cNvPr id="205" name="Google Shape;205;p28"/>
          <p:cNvPicPr preferRelativeResize="0"/>
          <p:nvPr/>
        </p:nvPicPr>
        <p:blipFill>
          <a:blip r:embed="rId4">
            <a:alphaModFix/>
          </a:blip>
          <a:stretch>
            <a:fillRect/>
          </a:stretch>
        </p:blipFill>
        <p:spPr>
          <a:xfrm>
            <a:off x="4572001" y="855925"/>
            <a:ext cx="4266225" cy="34316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pic>
        <p:nvPicPr>
          <p:cNvPr id="210" name="Google Shape;210;p29"/>
          <p:cNvPicPr preferRelativeResize="0"/>
          <p:nvPr/>
        </p:nvPicPr>
        <p:blipFill>
          <a:blip r:embed="rId3">
            <a:alphaModFix/>
          </a:blip>
          <a:stretch>
            <a:fillRect/>
          </a:stretch>
        </p:blipFill>
        <p:spPr>
          <a:xfrm>
            <a:off x="152400" y="152400"/>
            <a:ext cx="3373548" cy="4838702"/>
          </a:xfrm>
          <a:prstGeom prst="rect">
            <a:avLst/>
          </a:prstGeom>
          <a:noFill/>
          <a:ln>
            <a:noFill/>
          </a:ln>
        </p:spPr>
      </p:pic>
      <p:pic>
        <p:nvPicPr>
          <p:cNvPr id="211" name="Google Shape;211;p29"/>
          <p:cNvPicPr preferRelativeResize="0"/>
          <p:nvPr/>
        </p:nvPicPr>
        <p:blipFill>
          <a:blip r:embed="rId4">
            <a:alphaModFix/>
          </a:blip>
          <a:stretch>
            <a:fillRect/>
          </a:stretch>
        </p:blipFill>
        <p:spPr>
          <a:xfrm>
            <a:off x="3678350" y="152400"/>
            <a:ext cx="1556600" cy="2220500"/>
          </a:xfrm>
          <a:prstGeom prst="rect">
            <a:avLst/>
          </a:prstGeom>
          <a:noFill/>
          <a:ln>
            <a:noFill/>
          </a:ln>
        </p:spPr>
      </p:pic>
      <p:pic>
        <p:nvPicPr>
          <p:cNvPr id="212" name="Google Shape;212;p29"/>
          <p:cNvPicPr preferRelativeResize="0"/>
          <p:nvPr/>
        </p:nvPicPr>
        <p:blipFill>
          <a:blip r:embed="rId5">
            <a:alphaModFix/>
          </a:blip>
          <a:stretch>
            <a:fillRect/>
          </a:stretch>
        </p:blipFill>
        <p:spPr>
          <a:xfrm>
            <a:off x="5234950" y="152400"/>
            <a:ext cx="1735140" cy="2220500"/>
          </a:xfrm>
          <a:prstGeom prst="rect">
            <a:avLst/>
          </a:prstGeom>
          <a:noFill/>
          <a:ln>
            <a:noFill/>
          </a:ln>
        </p:spPr>
      </p:pic>
      <p:pic>
        <p:nvPicPr>
          <p:cNvPr id="213" name="Google Shape;213;p29"/>
          <p:cNvPicPr preferRelativeResize="0"/>
          <p:nvPr/>
        </p:nvPicPr>
        <p:blipFill>
          <a:blip r:embed="rId6">
            <a:alphaModFix/>
          </a:blip>
          <a:stretch>
            <a:fillRect/>
          </a:stretch>
        </p:blipFill>
        <p:spPr>
          <a:xfrm>
            <a:off x="6970100" y="227475"/>
            <a:ext cx="1906725" cy="2145425"/>
          </a:xfrm>
          <a:prstGeom prst="rect">
            <a:avLst/>
          </a:prstGeom>
          <a:noFill/>
          <a:ln>
            <a:noFill/>
          </a:ln>
        </p:spPr>
      </p:pic>
      <p:pic>
        <p:nvPicPr>
          <p:cNvPr id="214" name="Google Shape;214;p29"/>
          <p:cNvPicPr preferRelativeResize="0"/>
          <p:nvPr/>
        </p:nvPicPr>
        <p:blipFill>
          <a:blip r:embed="rId7">
            <a:alphaModFix/>
          </a:blip>
          <a:stretch>
            <a:fillRect/>
          </a:stretch>
        </p:blipFill>
        <p:spPr>
          <a:xfrm>
            <a:off x="3678348" y="2600375"/>
            <a:ext cx="5313252" cy="2220022"/>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pic>
        <p:nvPicPr>
          <p:cNvPr id="219" name="Google Shape;219;p30"/>
          <p:cNvPicPr preferRelativeResize="0"/>
          <p:nvPr/>
        </p:nvPicPr>
        <p:blipFill>
          <a:blip r:embed="rId3">
            <a:alphaModFix/>
          </a:blip>
          <a:stretch>
            <a:fillRect/>
          </a:stretch>
        </p:blipFill>
        <p:spPr>
          <a:xfrm rot="-5400000">
            <a:off x="2207953" y="-489703"/>
            <a:ext cx="4834650" cy="61229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620" b="1" u="sng">
                <a:latin typeface="Delius"/>
                <a:ea typeface="Delius"/>
                <a:cs typeface="Delius"/>
                <a:sym typeface="Delius"/>
              </a:rPr>
              <a:t>Necessary Vocabulary</a:t>
            </a:r>
            <a:endParaRPr sz="3620" b="1" u="sng">
              <a:latin typeface="Delius"/>
              <a:ea typeface="Delius"/>
              <a:cs typeface="Delius"/>
              <a:sym typeface="Delius"/>
            </a:endParaRPr>
          </a:p>
        </p:txBody>
      </p:sp>
      <p:sp>
        <p:nvSpPr>
          <p:cNvPr id="225" name="Google Shape;225;p31"/>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Chemical Reactions</a:t>
            </a:r>
            <a:endParaRPr sz="3000" b="1">
              <a:solidFill>
                <a:schemeClr val="dk1"/>
              </a:solidFill>
              <a:latin typeface="Delius"/>
              <a:ea typeface="Delius"/>
              <a:cs typeface="Delius"/>
              <a:sym typeface="Delius"/>
            </a:endParaRPr>
          </a:p>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Cellular Respiration</a:t>
            </a:r>
            <a:endParaRPr sz="3000" b="1">
              <a:solidFill>
                <a:schemeClr val="dk1"/>
              </a:solidFill>
              <a:latin typeface="Delius"/>
              <a:ea typeface="Delius"/>
              <a:cs typeface="Delius"/>
              <a:sym typeface="Delius"/>
            </a:endParaRPr>
          </a:p>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Molecule</a:t>
            </a:r>
            <a:endParaRPr sz="3000" b="1">
              <a:solidFill>
                <a:schemeClr val="dk1"/>
              </a:solidFill>
              <a:latin typeface="Delius"/>
              <a:ea typeface="Delius"/>
              <a:cs typeface="Delius"/>
              <a:sym typeface="Delius"/>
            </a:endParaRPr>
          </a:p>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Rearranged</a:t>
            </a:r>
            <a:endParaRPr sz="3000" b="1">
              <a:solidFill>
                <a:schemeClr val="dk1"/>
              </a:solidFill>
              <a:latin typeface="Delius"/>
              <a:ea typeface="Delius"/>
              <a:cs typeface="Delius"/>
              <a:sym typeface="Delius"/>
            </a:endParaRPr>
          </a:p>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Transform</a:t>
            </a:r>
            <a:endParaRPr sz="3000" b="1">
              <a:solidFill>
                <a:schemeClr val="dk1"/>
              </a:solidFill>
              <a:latin typeface="Delius"/>
              <a:ea typeface="Delius"/>
              <a:cs typeface="Delius"/>
              <a:sym typeface="Delius"/>
            </a:endParaRPr>
          </a:p>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Energy</a:t>
            </a:r>
            <a:endParaRPr sz="3000" b="1">
              <a:solidFill>
                <a:schemeClr val="dk1"/>
              </a:solidFill>
              <a:latin typeface="Delius"/>
              <a:ea typeface="Delius"/>
              <a:cs typeface="Delius"/>
              <a:sym typeface="Delius"/>
            </a:endParaRPr>
          </a:p>
        </p:txBody>
      </p:sp>
      <p:sp>
        <p:nvSpPr>
          <p:cNvPr id="226" name="Google Shape;226;p31"/>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Reactants</a:t>
            </a:r>
            <a:endParaRPr sz="3000" b="1">
              <a:solidFill>
                <a:schemeClr val="dk1"/>
              </a:solidFill>
              <a:latin typeface="Delius"/>
              <a:ea typeface="Delius"/>
              <a:cs typeface="Delius"/>
              <a:sym typeface="Delius"/>
            </a:endParaRPr>
          </a:p>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Products</a:t>
            </a:r>
            <a:endParaRPr sz="3000" b="1">
              <a:solidFill>
                <a:schemeClr val="dk1"/>
              </a:solidFill>
              <a:latin typeface="Delius"/>
              <a:ea typeface="Delius"/>
              <a:cs typeface="Delius"/>
              <a:sym typeface="Delius"/>
            </a:endParaRPr>
          </a:p>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Energy Transfer</a:t>
            </a:r>
            <a:endParaRPr sz="3000" b="1">
              <a:solidFill>
                <a:schemeClr val="dk1"/>
              </a:solidFill>
              <a:latin typeface="Delius"/>
              <a:ea typeface="Delius"/>
              <a:cs typeface="Delius"/>
              <a:sym typeface="Delius"/>
            </a:endParaRPr>
          </a:p>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Carbon Dioxide</a:t>
            </a:r>
            <a:endParaRPr sz="3000" b="1">
              <a:solidFill>
                <a:schemeClr val="dk1"/>
              </a:solidFill>
              <a:latin typeface="Delius"/>
              <a:ea typeface="Delius"/>
              <a:cs typeface="Delius"/>
              <a:sym typeface="Delius"/>
            </a:endParaRPr>
          </a:p>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Glucose</a:t>
            </a:r>
            <a:endParaRPr sz="3000" b="1">
              <a:solidFill>
                <a:schemeClr val="dk1"/>
              </a:solidFill>
              <a:latin typeface="Delius"/>
              <a:ea typeface="Delius"/>
              <a:cs typeface="Delius"/>
              <a:sym typeface="Deliu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graphicFrame>
        <p:nvGraphicFramePr>
          <p:cNvPr id="61" name="Google Shape;61;p14"/>
          <p:cNvGraphicFramePr/>
          <p:nvPr/>
        </p:nvGraphicFramePr>
        <p:xfrm>
          <a:off x="191475" y="275050"/>
          <a:ext cx="8728275" cy="4312860"/>
        </p:xfrm>
        <a:graphic>
          <a:graphicData uri="http://schemas.openxmlformats.org/drawingml/2006/table">
            <a:tbl>
              <a:tblPr>
                <a:noFill/>
                <a:tableStyleId>{8ECC14D4-50C8-4242-9CCC-3B609CC6C122}</a:tableStyleId>
              </a:tblPr>
              <a:tblGrid>
                <a:gridCol w="2909425">
                  <a:extLst>
                    <a:ext uri="{9D8B030D-6E8A-4147-A177-3AD203B41FA5}">
                      <a16:colId xmlns:a16="http://schemas.microsoft.com/office/drawing/2014/main" val="20000"/>
                    </a:ext>
                  </a:extLst>
                </a:gridCol>
                <a:gridCol w="2909425">
                  <a:extLst>
                    <a:ext uri="{9D8B030D-6E8A-4147-A177-3AD203B41FA5}">
                      <a16:colId xmlns:a16="http://schemas.microsoft.com/office/drawing/2014/main" val="20001"/>
                    </a:ext>
                  </a:extLst>
                </a:gridCol>
                <a:gridCol w="2909425">
                  <a:extLst>
                    <a:ext uri="{9D8B030D-6E8A-4147-A177-3AD203B41FA5}">
                      <a16:colId xmlns:a16="http://schemas.microsoft.com/office/drawing/2014/main" val="20002"/>
                    </a:ext>
                  </a:extLst>
                </a:gridCol>
              </a:tblGrid>
              <a:tr h="381000">
                <a:tc>
                  <a:txBody>
                    <a:bodyPr/>
                    <a:lstStyle/>
                    <a:p>
                      <a:pPr marL="0" lvl="0" indent="0" algn="ctr" rtl="0">
                        <a:spcBef>
                          <a:spcPts val="0"/>
                        </a:spcBef>
                        <a:spcAft>
                          <a:spcPts val="0"/>
                        </a:spcAft>
                        <a:buClr>
                          <a:schemeClr val="dk1"/>
                        </a:buClr>
                        <a:buSzPts val="1100"/>
                        <a:buFont typeface="Arial"/>
                        <a:buNone/>
                      </a:pPr>
                      <a:r>
                        <a:rPr lang="en" sz="2500" b="1">
                          <a:solidFill>
                            <a:schemeClr val="dk1"/>
                          </a:solidFill>
                          <a:latin typeface="Calibri"/>
                          <a:ea typeface="Calibri"/>
                          <a:cs typeface="Calibri"/>
                          <a:sym typeface="Calibri"/>
                        </a:rPr>
                        <a:t>Science and Engineering Practice </a:t>
                      </a:r>
                      <a:endParaRPr sz="2500"/>
                    </a:p>
                  </a:txBody>
                  <a:tcPr marL="91425" marR="91425" marT="91425" marB="91425">
                    <a:solidFill>
                      <a:srgbClr val="4A86E8"/>
                    </a:solidFill>
                  </a:tcPr>
                </a:tc>
                <a:tc>
                  <a:txBody>
                    <a:bodyPr/>
                    <a:lstStyle/>
                    <a:p>
                      <a:pPr marL="0" lvl="0" indent="0" algn="ctr" rtl="0">
                        <a:spcBef>
                          <a:spcPts val="0"/>
                        </a:spcBef>
                        <a:spcAft>
                          <a:spcPts val="0"/>
                        </a:spcAft>
                        <a:buClr>
                          <a:schemeClr val="dk1"/>
                        </a:buClr>
                        <a:buSzPts val="1100"/>
                        <a:buFont typeface="Arial"/>
                        <a:buNone/>
                      </a:pPr>
                      <a:r>
                        <a:rPr lang="en" sz="2500" b="1">
                          <a:solidFill>
                            <a:schemeClr val="dk1"/>
                          </a:solidFill>
                          <a:latin typeface="Calibri"/>
                          <a:ea typeface="Calibri"/>
                          <a:cs typeface="Calibri"/>
                          <a:sym typeface="Calibri"/>
                        </a:rPr>
                        <a:t>Crosscutting Concept</a:t>
                      </a:r>
                      <a:endParaRPr sz="2500"/>
                    </a:p>
                  </a:txBody>
                  <a:tcPr marL="91425" marR="91425" marT="91425" marB="91425">
                    <a:solidFill>
                      <a:srgbClr val="38761D"/>
                    </a:solidFill>
                  </a:tcPr>
                </a:tc>
                <a:tc>
                  <a:txBody>
                    <a:bodyPr/>
                    <a:lstStyle/>
                    <a:p>
                      <a:pPr marL="0" lvl="0" indent="0" algn="ctr" rtl="0">
                        <a:spcBef>
                          <a:spcPts val="0"/>
                        </a:spcBef>
                        <a:spcAft>
                          <a:spcPts val="0"/>
                        </a:spcAft>
                        <a:buClr>
                          <a:schemeClr val="dk1"/>
                        </a:buClr>
                        <a:buSzPts val="1100"/>
                        <a:buFont typeface="Arial"/>
                        <a:buNone/>
                      </a:pPr>
                      <a:r>
                        <a:rPr lang="en" sz="2500">
                          <a:solidFill>
                            <a:schemeClr val="dk1"/>
                          </a:solidFill>
                          <a:latin typeface="Calibri"/>
                          <a:ea typeface="Calibri"/>
                          <a:cs typeface="Calibri"/>
                          <a:sym typeface="Calibri"/>
                        </a:rPr>
                        <a:t> </a:t>
                      </a:r>
                      <a:r>
                        <a:rPr lang="en" sz="2500" b="1">
                          <a:solidFill>
                            <a:schemeClr val="dk1"/>
                          </a:solidFill>
                          <a:latin typeface="Calibri"/>
                          <a:ea typeface="Calibri"/>
                          <a:cs typeface="Calibri"/>
                          <a:sym typeface="Calibri"/>
                        </a:rPr>
                        <a:t>Disciplinary Core Idea</a:t>
                      </a:r>
                      <a:endParaRPr sz="2500"/>
                    </a:p>
                  </a:txBody>
                  <a:tcPr marL="91425" marR="91425" marT="91425" marB="91425">
                    <a:solidFill>
                      <a:srgbClr val="FF9900"/>
                    </a:solidFill>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Clr>
                          <a:schemeClr val="dk1"/>
                        </a:buClr>
                        <a:buSzPts val="1100"/>
                        <a:buFont typeface="Arial"/>
                        <a:buNone/>
                      </a:pPr>
                      <a:r>
                        <a:rPr lang="en" sz="1900" b="1" dirty="0">
                          <a:solidFill>
                            <a:schemeClr val="dk1"/>
                          </a:solidFill>
                          <a:latin typeface="Calibri"/>
                          <a:ea typeface="Calibri"/>
                          <a:cs typeface="Calibri"/>
                          <a:sym typeface="Calibri"/>
                        </a:rPr>
                        <a:t>Developing and Using Models: </a:t>
                      </a:r>
                      <a:r>
                        <a:rPr lang="en" sz="1900" dirty="0">
                          <a:solidFill>
                            <a:schemeClr val="dk1"/>
                          </a:solidFill>
                          <a:latin typeface="Calibri"/>
                          <a:ea typeface="Calibri"/>
                          <a:cs typeface="Calibri"/>
                          <a:sym typeface="Calibri"/>
                        </a:rPr>
                        <a:t>Students develop and use a model to show how food is changed during the process of cellular respiration.</a:t>
                      </a:r>
                      <a:endParaRPr sz="1900" dirty="0"/>
                    </a:p>
                  </a:txBody>
                  <a:tcPr marL="91425" marR="91425" marT="91425" marB="91425">
                    <a:solidFill>
                      <a:srgbClr val="A4C2F4"/>
                    </a:solidFill>
                  </a:tcPr>
                </a:tc>
                <a:tc>
                  <a:txBody>
                    <a:bodyPr/>
                    <a:lstStyle/>
                    <a:p>
                      <a:pPr marL="0" lvl="0" indent="0" algn="l" rtl="0">
                        <a:spcBef>
                          <a:spcPts val="0"/>
                        </a:spcBef>
                        <a:spcAft>
                          <a:spcPts val="0"/>
                        </a:spcAft>
                        <a:buClr>
                          <a:schemeClr val="dk1"/>
                        </a:buClr>
                        <a:buSzPts val="1100"/>
                        <a:buFont typeface="Arial"/>
                        <a:buNone/>
                      </a:pPr>
                      <a:r>
                        <a:rPr lang="en" sz="1900" b="1">
                          <a:solidFill>
                            <a:schemeClr val="dk1"/>
                          </a:solidFill>
                          <a:latin typeface="Calibri"/>
                          <a:ea typeface="Calibri"/>
                          <a:cs typeface="Calibri"/>
                          <a:sym typeface="Calibri"/>
                        </a:rPr>
                        <a:t>Energy and Matter: </a:t>
                      </a:r>
                      <a:r>
                        <a:rPr lang="en" sz="1900">
                          <a:solidFill>
                            <a:schemeClr val="dk1"/>
                          </a:solidFill>
                          <a:latin typeface="Calibri"/>
                          <a:ea typeface="Calibri"/>
                          <a:cs typeface="Calibri"/>
                          <a:sym typeface="Calibri"/>
                        </a:rPr>
                        <a:t>The transfer of energy drives the cycling of matter in organisms through the process of cellular respiration.</a:t>
                      </a:r>
                      <a:endParaRPr sz="1900"/>
                    </a:p>
                  </a:txBody>
                  <a:tcPr marL="91425" marR="91425" marT="91425" marB="91425">
                    <a:solidFill>
                      <a:srgbClr val="93C47D"/>
                    </a:solidFill>
                  </a:tcPr>
                </a:tc>
                <a:tc>
                  <a:txBody>
                    <a:bodyPr/>
                    <a:lstStyle/>
                    <a:p>
                      <a:pPr marL="0" lvl="0" indent="0" algn="l" rtl="0">
                        <a:spcBef>
                          <a:spcPts val="0"/>
                        </a:spcBef>
                        <a:spcAft>
                          <a:spcPts val="0"/>
                        </a:spcAft>
                        <a:buNone/>
                      </a:pPr>
                      <a:r>
                        <a:rPr lang="en" sz="1900" b="1" dirty="0">
                          <a:solidFill>
                            <a:schemeClr val="dk1"/>
                          </a:solidFill>
                          <a:latin typeface="Calibri"/>
                          <a:ea typeface="Calibri"/>
                          <a:cs typeface="Calibri"/>
                          <a:sym typeface="Calibri"/>
                        </a:rPr>
                        <a:t>Organization for Energy and Matter Flow in Organisms: </a:t>
                      </a:r>
                      <a:r>
                        <a:rPr lang="en" sz="1900" dirty="0">
                          <a:solidFill>
                            <a:schemeClr val="dk1"/>
                          </a:solidFill>
                          <a:latin typeface="Calibri"/>
                          <a:ea typeface="Calibri"/>
                          <a:cs typeface="Calibri"/>
                          <a:sym typeface="Calibri"/>
                        </a:rPr>
                        <a:t>Within individual organisms, food moves through a series of chemical reactions in which it is broken down and rearranged to form new molecules, to support growth, or to release energy.</a:t>
                      </a:r>
                      <a:endParaRPr sz="1900" dirty="0"/>
                    </a:p>
                  </a:txBody>
                  <a:tcPr marL="91425" marR="91425" marT="91425" marB="91425">
                    <a:solidFill>
                      <a:srgbClr val="F9CB9C"/>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232" name="Google Shape;232;p3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233" name="Google Shape;233;p32"/>
          <p:cNvPicPr preferRelativeResize="0"/>
          <p:nvPr/>
        </p:nvPicPr>
        <p:blipFill>
          <a:blip r:embed="rId3">
            <a:alphaModFix/>
          </a:blip>
          <a:stretch>
            <a:fillRect/>
          </a:stretch>
        </p:blipFill>
        <p:spPr>
          <a:xfrm>
            <a:off x="152400" y="152400"/>
            <a:ext cx="9144000" cy="5143500"/>
          </a:xfrm>
          <a:prstGeom prst="rect">
            <a:avLst/>
          </a:prstGeom>
          <a:noFill/>
          <a:ln>
            <a:noFill/>
          </a:ln>
        </p:spPr>
      </p:pic>
      <p:sp>
        <p:nvSpPr>
          <p:cNvPr id="234" name="Google Shape;234;p32"/>
          <p:cNvSpPr txBox="1"/>
          <p:nvPr/>
        </p:nvSpPr>
        <p:spPr>
          <a:xfrm>
            <a:off x="304800" y="304800"/>
            <a:ext cx="3000000" cy="300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620" b="1" u="sng">
                <a:latin typeface="Delius"/>
                <a:ea typeface="Delius"/>
                <a:cs typeface="Delius"/>
                <a:sym typeface="Delius"/>
              </a:rPr>
              <a:t>Necessary Vocabulary</a:t>
            </a:r>
            <a:endParaRPr sz="3620" b="1" u="sng">
              <a:latin typeface="Delius"/>
              <a:ea typeface="Delius"/>
              <a:cs typeface="Delius"/>
              <a:sym typeface="Delius"/>
            </a:endParaRPr>
          </a:p>
        </p:txBody>
      </p:sp>
      <p:sp>
        <p:nvSpPr>
          <p:cNvPr id="67" name="Google Shape;67;p1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Chemical Reactions</a:t>
            </a:r>
            <a:endParaRPr sz="3000" b="1">
              <a:solidFill>
                <a:schemeClr val="dk1"/>
              </a:solidFill>
              <a:latin typeface="Delius"/>
              <a:ea typeface="Delius"/>
              <a:cs typeface="Delius"/>
              <a:sym typeface="Delius"/>
            </a:endParaRPr>
          </a:p>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Cellular Respiration</a:t>
            </a:r>
            <a:endParaRPr sz="3000" b="1">
              <a:solidFill>
                <a:schemeClr val="dk1"/>
              </a:solidFill>
              <a:latin typeface="Delius"/>
              <a:ea typeface="Delius"/>
              <a:cs typeface="Delius"/>
              <a:sym typeface="Delius"/>
            </a:endParaRPr>
          </a:p>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Molecule</a:t>
            </a:r>
            <a:endParaRPr sz="3000" b="1">
              <a:solidFill>
                <a:schemeClr val="dk1"/>
              </a:solidFill>
              <a:latin typeface="Delius"/>
              <a:ea typeface="Delius"/>
              <a:cs typeface="Delius"/>
              <a:sym typeface="Delius"/>
            </a:endParaRPr>
          </a:p>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Rearranged</a:t>
            </a:r>
            <a:endParaRPr sz="3000" b="1">
              <a:solidFill>
                <a:schemeClr val="dk1"/>
              </a:solidFill>
              <a:latin typeface="Delius"/>
              <a:ea typeface="Delius"/>
              <a:cs typeface="Delius"/>
              <a:sym typeface="Delius"/>
            </a:endParaRPr>
          </a:p>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Transform</a:t>
            </a:r>
            <a:endParaRPr sz="3000" b="1">
              <a:solidFill>
                <a:schemeClr val="dk1"/>
              </a:solidFill>
              <a:latin typeface="Delius"/>
              <a:ea typeface="Delius"/>
              <a:cs typeface="Delius"/>
              <a:sym typeface="Delius"/>
            </a:endParaRPr>
          </a:p>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Energy</a:t>
            </a:r>
            <a:endParaRPr sz="3000" b="1">
              <a:solidFill>
                <a:schemeClr val="dk1"/>
              </a:solidFill>
              <a:latin typeface="Delius"/>
              <a:ea typeface="Delius"/>
              <a:cs typeface="Delius"/>
              <a:sym typeface="Delius"/>
            </a:endParaRPr>
          </a:p>
        </p:txBody>
      </p:sp>
      <p:sp>
        <p:nvSpPr>
          <p:cNvPr id="68" name="Google Shape;68;p1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Reactants</a:t>
            </a:r>
            <a:endParaRPr sz="3000" b="1">
              <a:solidFill>
                <a:schemeClr val="dk1"/>
              </a:solidFill>
              <a:latin typeface="Delius"/>
              <a:ea typeface="Delius"/>
              <a:cs typeface="Delius"/>
              <a:sym typeface="Delius"/>
            </a:endParaRPr>
          </a:p>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Products</a:t>
            </a:r>
            <a:endParaRPr sz="3000" b="1">
              <a:solidFill>
                <a:schemeClr val="dk1"/>
              </a:solidFill>
              <a:latin typeface="Delius"/>
              <a:ea typeface="Delius"/>
              <a:cs typeface="Delius"/>
              <a:sym typeface="Delius"/>
            </a:endParaRPr>
          </a:p>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Energy Transfer</a:t>
            </a:r>
            <a:endParaRPr sz="3000" b="1">
              <a:solidFill>
                <a:schemeClr val="dk1"/>
              </a:solidFill>
              <a:latin typeface="Delius"/>
              <a:ea typeface="Delius"/>
              <a:cs typeface="Delius"/>
              <a:sym typeface="Delius"/>
            </a:endParaRPr>
          </a:p>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Carbon Dioxide</a:t>
            </a:r>
            <a:endParaRPr sz="3000" b="1">
              <a:solidFill>
                <a:schemeClr val="dk1"/>
              </a:solidFill>
              <a:latin typeface="Delius"/>
              <a:ea typeface="Delius"/>
              <a:cs typeface="Delius"/>
              <a:sym typeface="Delius"/>
            </a:endParaRPr>
          </a:p>
          <a:p>
            <a:pPr marL="457200" lvl="0" indent="-419100" algn="l" rtl="0">
              <a:spcBef>
                <a:spcPts val="0"/>
              </a:spcBef>
              <a:spcAft>
                <a:spcPts val="0"/>
              </a:spcAft>
              <a:buClr>
                <a:schemeClr val="dk1"/>
              </a:buClr>
              <a:buSzPts val="3000"/>
              <a:buFont typeface="Delius"/>
              <a:buChar char="●"/>
            </a:pPr>
            <a:r>
              <a:rPr lang="en" sz="3000" b="1">
                <a:solidFill>
                  <a:schemeClr val="dk1"/>
                </a:solidFill>
                <a:latin typeface="Delius"/>
                <a:ea typeface="Delius"/>
                <a:cs typeface="Delius"/>
                <a:sym typeface="Delius"/>
              </a:rPr>
              <a:t>Glucose</a:t>
            </a:r>
            <a:endParaRPr sz="3000" b="1">
              <a:solidFill>
                <a:schemeClr val="dk1"/>
              </a:solidFill>
              <a:latin typeface="Delius"/>
              <a:ea typeface="Delius"/>
              <a:cs typeface="Delius"/>
              <a:sym typeface="Deliu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620" b="1" u="sng">
                <a:latin typeface="Delius"/>
                <a:ea typeface="Delius"/>
                <a:cs typeface="Delius"/>
                <a:sym typeface="Delius"/>
              </a:rPr>
              <a:t>Learning Objective:</a:t>
            </a:r>
            <a:endParaRPr sz="3620" b="1" u="sng">
              <a:latin typeface="Delius"/>
              <a:ea typeface="Delius"/>
              <a:cs typeface="Delius"/>
              <a:sym typeface="Delius"/>
            </a:endParaRPr>
          </a:p>
        </p:txBody>
      </p:sp>
      <p:sp>
        <p:nvSpPr>
          <p:cNvPr id="74" name="Google Shape;74;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647700" lvl="0" indent="-393700" algn="l" rtl="0">
              <a:lnSpc>
                <a:spcPct val="133400"/>
              </a:lnSpc>
              <a:spcBef>
                <a:spcPts val="600"/>
              </a:spcBef>
              <a:spcAft>
                <a:spcPts val="0"/>
              </a:spcAft>
              <a:buClr>
                <a:schemeClr val="dk1"/>
              </a:buClr>
              <a:buSzPts val="2600"/>
              <a:buFont typeface="Delius"/>
              <a:buChar char="❏"/>
            </a:pPr>
            <a:r>
              <a:rPr lang="en" sz="2600" b="1" dirty="0">
                <a:solidFill>
                  <a:schemeClr val="dk1"/>
                </a:solidFill>
                <a:latin typeface="Delius"/>
                <a:ea typeface="Delius"/>
                <a:cs typeface="Delius"/>
                <a:sym typeface="Delius"/>
              </a:rPr>
              <a:t>Create and utilize models to represent chemical reactions in food processing.</a:t>
            </a:r>
            <a:endParaRPr sz="2600" b="1" dirty="0">
              <a:solidFill>
                <a:schemeClr val="dk1"/>
              </a:solidFill>
              <a:latin typeface="Delius"/>
              <a:ea typeface="Delius"/>
              <a:cs typeface="Delius"/>
              <a:sym typeface="Delius"/>
            </a:endParaRPr>
          </a:p>
          <a:p>
            <a:pPr marL="647700" lvl="0" indent="-393700" algn="l" rtl="0">
              <a:lnSpc>
                <a:spcPct val="133400"/>
              </a:lnSpc>
              <a:spcBef>
                <a:spcPts val="0"/>
              </a:spcBef>
              <a:spcAft>
                <a:spcPts val="0"/>
              </a:spcAft>
              <a:buClr>
                <a:schemeClr val="dk1"/>
              </a:buClr>
              <a:buSzPts val="2600"/>
              <a:buFont typeface="Delius"/>
              <a:buChar char="❏"/>
            </a:pPr>
            <a:r>
              <a:rPr lang="en" sz="2600" b="1" dirty="0">
                <a:solidFill>
                  <a:schemeClr val="dk1"/>
                </a:solidFill>
                <a:latin typeface="Delius"/>
                <a:ea typeface="Delius"/>
                <a:cs typeface="Delius"/>
                <a:sym typeface="Delius"/>
              </a:rPr>
              <a:t>Show the stages of cellular respiration where molecules are broken down and rearranged.</a:t>
            </a:r>
            <a:endParaRPr sz="2600" b="1" dirty="0">
              <a:solidFill>
                <a:schemeClr val="dk1"/>
              </a:solidFill>
              <a:latin typeface="Delius"/>
              <a:ea typeface="Delius"/>
              <a:cs typeface="Delius"/>
              <a:sym typeface="Delius"/>
            </a:endParaRPr>
          </a:p>
          <a:p>
            <a:pPr marL="647700" lvl="0" indent="-393700" algn="l" rtl="0">
              <a:lnSpc>
                <a:spcPct val="133400"/>
              </a:lnSpc>
              <a:spcBef>
                <a:spcPts val="0"/>
              </a:spcBef>
              <a:spcAft>
                <a:spcPts val="0"/>
              </a:spcAft>
              <a:buClr>
                <a:schemeClr val="dk1"/>
              </a:buClr>
              <a:buSzPts val="2600"/>
              <a:buFont typeface="Delius"/>
              <a:buChar char="❏"/>
            </a:pPr>
            <a:r>
              <a:rPr lang="en" sz="2600" b="1" dirty="0">
                <a:solidFill>
                  <a:schemeClr val="dk1"/>
                </a:solidFill>
                <a:latin typeface="Delius"/>
                <a:ea typeface="Delius"/>
                <a:cs typeface="Delius"/>
                <a:sym typeface="Delius"/>
              </a:rPr>
              <a:t>Explain the relationship between chemical reactions and energy release in organisms.</a:t>
            </a:r>
            <a:endParaRPr sz="2600" b="1" dirty="0">
              <a:solidFill>
                <a:schemeClr val="dk1"/>
              </a:solidFill>
              <a:latin typeface="Delius"/>
              <a:ea typeface="Delius"/>
              <a:cs typeface="Delius"/>
              <a:sym typeface="Delius"/>
            </a:endParaRPr>
          </a:p>
          <a:p>
            <a:pPr marL="0" lvl="0" indent="0" algn="l" rtl="0">
              <a:spcBef>
                <a:spcPts val="1200"/>
              </a:spcBef>
              <a:spcAft>
                <a:spcPts val="1200"/>
              </a:spcAft>
              <a:buNone/>
            </a:pP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7"/>
          <p:cNvSpPr txBox="1"/>
          <p:nvPr/>
        </p:nvSpPr>
        <p:spPr>
          <a:xfrm>
            <a:off x="89850" y="103350"/>
            <a:ext cx="8964300" cy="4801284"/>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000" b="1" u="sng" dirty="0">
                <a:solidFill>
                  <a:schemeClr val="dk1"/>
                </a:solidFill>
                <a:latin typeface="Delius"/>
                <a:ea typeface="Delius"/>
                <a:cs typeface="Delius"/>
                <a:sym typeface="Delius"/>
              </a:rPr>
              <a:t>Phenomenon</a:t>
            </a:r>
            <a:endParaRPr sz="2000" b="1" u="sng" dirty="0">
              <a:solidFill>
                <a:schemeClr val="dk1"/>
              </a:solidFill>
              <a:latin typeface="Delius"/>
              <a:ea typeface="Delius"/>
              <a:cs typeface="Delius"/>
              <a:sym typeface="Delius"/>
            </a:endParaRPr>
          </a:p>
          <a:p>
            <a:pPr marL="0" lvl="0" indent="0" algn="l" rtl="0">
              <a:spcBef>
                <a:spcPts val="0"/>
              </a:spcBef>
              <a:spcAft>
                <a:spcPts val="0"/>
              </a:spcAft>
              <a:buNone/>
            </a:pPr>
            <a:endParaRPr b="1" dirty="0">
              <a:solidFill>
                <a:schemeClr val="dk1"/>
              </a:solidFill>
              <a:latin typeface="Delius"/>
              <a:ea typeface="Delius"/>
              <a:cs typeface="Delius"/>
              <a:sym typeface="Delius"/>
            </a:endParaRPr>
          </a:p>
          <a:p>
            <a:pPr marL="0" lvl="0" indent="0" algn="l" rtl="0">
              <a:spcBef>
                <a:spcPts val="0"/>
              </a:spcBef>
              <a:spcAft>
                <a:spcPts val="0"/>
              </a:spcAft>
              <a:buNone/>
            </a:pPr>
            <a:r>
              <a:rPr lang="en" b="1" dirty="0">
                <a:solidFill>
                  <a:schemeClr val="dk1"/>
                </a:solidFill>
                <a:latin typeface="Delius"/>
                <a:ea typeface="Delius"/>
                <a:cs typeface="Delius"/>
                <a:sym typeface="Delius"/>
              </a:rPr>
              <a:t>Questions for discussion before eating the cracker: </a:t>
            </a:r>
            <a:endParaRPr b="1" dirty="0">
              <a:solidFill>
                <a:schemeClr val="dk1"/>
              </a:solidFill>
              <a:latin typeface="Delius"/>
              <a:ea typeface="Delius"/>
              <a:cs typeface="Delius"/>
              <a:sym typeface="Delius"/>
            </a:endParaRPr>
          </a:p>
          <a:p>
            <a:pPr marL="0" lvl="0" indent="0" algn="l" rtl="0">
              <a:spcBef>
                <a:spcPts val="0"/>
              </a:spcBef>
              <a:spcAft>
                <a:spcPts val="0"/>
              </a:spcAft>
              <a:buNone/>
            </a:pPr>
            <a:endParaRPr b="1" dirty="0">
              <a:solidFill>
                <a:schemeClr val="dk1"/>
              </a:solidFill>
              <a:latin typeface="Delius"/>
              <a:ea typeface="Delius"/>
              <a:cs typeface="Delius"/>
              <a:sym typeface="Delius"/>
            </a:endParaRPr>
          </a:p>
          <a:p>
            <a:pPr marL="457200" lvl="0" indent="-317500" algn="l" rtl="0">
              <a:spcBef>
                <a:spcPts val="0"/>
              </a:spcBef>
              <a:spcAft>
                <a:spcPts val="0"/>
              </a:spcAft>
              <a:buClr>
                <a:schemeClr val="dk1"/>
              </a:buClr>
              <a:buSzPts val="1400"/>
              <a:buFont typeface="Delius"/>
              <a:buAutoNum type="arabicPeriod"/>
            </a:pPr>
            <a:r>
              <a:rPr lang="en" dirty="0">
                <a:solidFill>
                  <a:schemeClr val="dk1"/>
                </a:solidFill>
                <a:latin typeface="Delius"/>
                <a:ea typeface="Delius"/>
                <a:cs typeface="Delius"/>
                <a:sym typeface="Delius"/>
              </a:rPr>
              <a:t>What is the first step to eating food?</a:t>
            </a:r>
            <a:endParaRPr dirty="0">
              <a:solidFill>
                <a:schemeClr val="dk1"/>
              </a:solidFill>
              <a:latin typeface="Roboto"/>
              <a:ea typeface="Roboto"/>
              <a:cs typeface="Roboto"/>
              <a:sym typeface="Roboto"/>
            </a:endParaRPr>
          </a:p>
          <a:p>
            <a:pPr marL="0" lvl="0" indent="0" algn="l" rtl="0">
              <a:spcBef>
                <a:spcPts val="0"/>
              </a:spcBef>
              <a:spcAft>
                <a:spcPts val="0"/>
              </a:spcAft>
              <a:buNone/>
            </a:pPr>
            <a:endParaRPr dirty="0">
              <a:solidFill>
                <a:schemeClr val="dk1"/>
              </a:solidFill>
              <a:latin typeface="Roboto"/>
              <a:ea typeface="Roboto"/>
              <a:cs typeface="Roboto"/>
              <a:sym typeface="Roboto"/>
            </a:endParaRPr>
          </a:p>
          <a:p>
            <a:pPr marL="0" lvl="0" indent="0" algn="l" rtl="0">
              <a:spcBef>
                <a:spcPts val="0"/>
              </a:spcBef>
              <a:spcAft>
                <a:spcPts val="0"/>
              </a:spcAft>
              <a:buNone/>
            </a:pPr>
            <a:r>
              <a:rPr lang="en" b="1" dirty="0">
                <a:solidFill>
                  <a:schemeClr val="dk1"/>
                </a:solidFill>
                <a:latin typeface="Delius"/>
                <a:ea typeface="Delius"/>
                <a:cs typeface="Delius"/>
                <a:sym typeface="Delius"/>
              </a:rPr>
              <a:t>Procedure:</a:t>
            </a:r>
            <a:endParaRPr b="1" dirty="0">
              <a:solidFill>
                <a:schemeClr val="dk1"/>
              </a:solidFill>
              <a:latin typeface="Delius"/>
              <a:ea typeface="Delius"/>
              <a:cs typeface="Delius"/>
              <a:sym typeface="Delius"/>
            </a:endParaRPr>
          </a:p>
          <a:p>
            <a:pPr marL="457200" lvl="0" indent="-317500" algn="l" rtl="0">
              <a:spcBef>
                <a:spcPts val="0"/>
              </a:spcBef>
              <a:spcAft>
                <a:spcPts val="0"/>
              </a:spcAft>
              <a:buClr>
                <a:schemeClr val="dk1"/>
              </a:buClr>
              <a:buSzPts val="1400"/>
              <a:buFont typeface="Delius"/>
              <a:buChar char="❏"/>
            </a:pPr>
            <a:r>
              <a:rPr lang="en" dirty="0">
                <a:solidFill>
                  <a:schemeClr val="dk1"/>
                </a:solidFill>
                <a:latin typeface="Delius"/>
                <a:ea typeface="Delius"/>
                <a:cs typeface="Delius"/>
                <a:sym typeface="Delius"/>
              </a:rPr>
              <a:t>Take one Saltine each and begin to chew it. </a:t>
            </a:r>
            <a:endParaRPr dirty="0">
              <a:solidFill>
                <a:schemeClr val="dk1"/>
              </a:solidFill>
              <a:latin typeface="Delius"/>
              <a:ea typeface="Delius"/>
              <a:cs typeface="Delius"/>
              <a:sym typeface="Delius"/>
            </a:endParaRPr>
          </a:p>
          <a:p>
            <a:pPr marL="457200" lvl="0" indent="-317500" algn="l" rtl="0">
              <a:spcBef>
                <a:spcPts val="0"/>
              </a:spcBef>
              <a:spcAft>
                <a:spcPts val="0"/>
              </a:spcAft>
              <a:buClr>
                <a:schemeClr val="dk1"/>
              </a:buClr>
              <a:buSzPts val="1400"/>
              <a:buFont typeface="Delius"/>
              <a:buChar char="❏"/>
            </a:pPr>
            <a:r>
              <a:rPr lang="en" dirty="0">
                <a:solidFill>
                  <a:schemeClr val="dk1"/>
                </a:solidFill>
                <a:latin typeface="Delius"/>
                <a:ea typeface="Delius"/>
                <a:cs typeface="Delius"/>
                <a:sym typeface="Delius"/>
              </a:rPr>
              <a:t>Try to chew it for as long as you can. Pay attention to the taste.</a:t>
            </a:r>
            <a:endParaRPr dirty="0">
              <a:solidFill>
                <a:schemeClr val="dk1"/>
              </a:solidFill>
              <a:latin typeface="Delius"/>
              <a:ea typeface="Delius"/>
              <a:cs typeface="Delius"/>
              <a:sym typeface="Delius"/>
            </a:endParaRPr>
          </a:p>
          <a:p>
            <a:pPr marL="457200" lvl="0" indent="-317500" algn="l" rtl="0">
              <a:spcBef>
                <a:spcPts val="0"/>
              </a:spcBef>
              <a:spcAft>
                <a:spcPts val="0"/>
              </a:spcAft>
              <a:buClr>
                <a:schemeClr val="dk1"/>
              </a:buClr>
              <a:buSzPts val="1400"/>
              <a:buFont typeface="Delius"/>
              <a:buChar char="❏"/>
            </a:pPr>
            <a:r>
              <a:rPr lang="en" dirty="0">
                <a:solidFill>
                  <a:schemeClr val="dk1"/>
                </a:solidFill>
                <a:latin typeface="Delius"/>
                <a:ea typeface="Delius"/>
                <a:cs typeface="Delius"/>
                <a:sym typeface="Delius"/>
              </a:rPr>
              <a:t>Don’t swallow the cracker until you are instructed to do so. </a:t>
            </a:r>
            <a:endParaRPr i="1" dirty="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dirty="0">
              <a:solidFill>
                <a:schemeClr val="dk1"/>
              </a:solidFill>
              <a:latin typeface="Roboto"/>
              <a:ea typeface="Roboto"/>
              <a:cs typeface="Roboto"/>
              <a:sym typeface="Roboto"/>
            </a:endParaRPr>
          </a:p>
          <a:p>
            <a:pPr marL="0" lvl="0" indent="0" algn="l" rtl="0">
              <a:spcBef>
                <a:spcPts val="0"/>
              </a:spcBef>
              <a:spcAft>
                <a:spcPts val="0"/>
              </a:spcAft>
              <a:buNone/>
            </a:pPr>
            <a:r>
              <a:rPr lang="en" b="1" dirty="0">
                <a:solidFill>
                  <a:schemeClr val="dk1"/>
                </a:solidFill>
                <a:latin typeface="Delius"/>
                <a:ea typeface="Delius"/>
                <a:cs typeface="Delius"/>
                <a:sym typeface="Delius"/>
              </a:rPr>
              <a:t>Questions to consider while chewing the cracker:</a:t>
            </a:r>
            <a:endParaRPr b="1" dirty="0">
              <a:solidFill>
                <a:schemeClr val="dk1"/>
              </a:solidFill>
              <a:latin typeface="Delius"/>
              <a:ea typeface="Delius"/>
              <a:cs typeface="Delius"/>
              <a:sym typeface="Delius"/>
            </a:endParaRPr>
          </a:p>
          <a:p>
            <a:pPr marL="0" lvl="0" indent="0" algn="l" rtl="0">
              <a:spcBef>
                <a:spcPts val="0"/>
              </a:spcBef>
              <a:spcAft>
                <a:spcPts val="0"/>
              </a:spcAft>
              <a:buNone/>
            </a:pPr>
            <a:endParaRPr b="1" dirty="0">
              <a:solidFill>
                <a:schemeClr val="dk1"/>
              </a:solidFill>
              <a:latin typeface="Delius"/>
              <a:ea typeface="Delius"/>
              <a:cs typeface="Delius"/>
              <a:sym typeface="Delius"/>
            </a:endParaRPr>
          </a:p>
          <a:p>
            <a:pPr marL="457200" lvl="0" indent="-317500" algn="l" rtl="0">
              <a:spcBef>
                <a:spcPts val="0"/>
              </a:spcBef>
              <a:spcAft>
                <a:spcPts val="0"/>
              </a:spcAft>
              <a:buClr>
                <a:schemeClr val="dk1"/>
              </a:buClr>
              <a:buSzPts val="1400"/>
              <a:buFont typeface="Delius"/>
              <a:buAutoNum type="arabicPeriod" startAt="2"/>
            </a:pPr>
            <a:r>
              <a:rPr lang="en" dirty="0">
                <a:solidFill>
                  <a:schemeClr val="dk1"/>
                </a:solidFill>
                <a:latin typeface="Delius"/>
                <a:ea typeface="Delius"/>
                <a:cs typeface="Delius"/>
                <a:sym typeface="Delius"/>
              </a:rPr>
              <a:t> </a:t>
            </a:r>
            <a:r>
              <a:rPr lang="en" i="1" dirty="0">
                <a:solidFill>
                  <a:schemeClr val="dk1"/>
                </a:solidFill>
                <a:latin typeface="Delius"/>
                <a:ea typeface="Delius"/>
                <a:cs typeface="Delius"/>
                <a:sym typeface="Delius"/>
              </a:rPr>
              <a:t>What type of energy are you using while chewing this cracker?</a:t>
            </a:r>
            <a:endParaRPr i="1" dirty="0">
              <a:solidFill>
                <a:schemeClr val="dk1"/>
              </a:solidFill>
              <a:latin typeface="Delius"/>
              <a:ea typeface="Delius"/>
              <a:cs typeface="Delius"/>
              <a:sym typeface="Delius"/>
            </a:endParaRPr>
          </a:p>
          <a:p>
            <a:pPr marL="457200" lvl="0" indent="0" algn="l" rtl="0">
              <a:spcBef>
                <a:spcPts val="0"/>
              </a:spcBef>
              <a:spcAft>
                <a:spcPts val="0"/>
              </a:spcAft>
              <a:buNone/>
            </a:pPr>
            <a:endParaRPr i="1" dirty="0">
              <a:solidFill>
                <a:schemeClr val="dk1"/>
              </a:solidFill>
              <a:latin typeface="Times New Roman"/>
              <a:ea typeface="Times New Roman"/>
              <a:cs typeface="Times New Roman"/>
              <a:sym typeface="Times New Roman"/>
            </a:endParaRPr>
          </a:p>
          <a:p>
            <a:pPr marL="482600" lvl="0" indent="-342900" algn="l" rtl="0">
              <a:spcBef>
                <a:spcPts val="0"/>
              </a:spcBef>
              <a:spcAft>
                <a:spcPts val="0"/>
              </a:spcAft>
              <a:buClr>
                <a:schemeClr val="dk1"/>
              </a:buClr>
              <a:buSzPts val="1400"/>
              <a:buFont typeface="+mj-lt"/>
              <a:buAutoNum type="arabicPeriod" startAt="3"/>
            </a:pPr>
            <a:r>
              <a:rPr lang="en" i="1" dirty="0">
                <a:solidFill>
                  <a:schemeClr val="dk1"/>
                </a:solidFill>
                <a:latin typeface="Delius"/>
                <a:ea typeface="Delius"/>
                <a:cs typeface="Delius"/>
                <a:sym typeface="Delius"/>
              </a:rPr>
              <a:t>Does the taste of the cracker change at all as you are eating it?</a:t>
            </a:r>
          </a:p>
          <a:p>
            <a:pPr marL="482600" lvl="0" indent="-342900" algn="l" rtl="0">
              <a:spcBef>
                <a:spcPts val="0"/>
              </a:spcBef>
              <a:spcAft>
                <a:spcPts val="0"/>
              </a:spcAft>
              <a:buClr>
                <a:schemeClr val="dk1"/>
              </a:buClr>
              <a:buSzPts val="1400"/>
              <a:buFont typeface="+mj-lt"/>
              <a:buAutoNum type="arabicPeriod" startAt="3"/>
            </a:pPr>
            <a:endParaRPr lang="en" i="1" dirty="0">
              <a:solidFill>
                <a:schemeClr val="dk1"/>
              </a:solidFill>
              <a:latin typeface="Delius"/>
              <a:ea typeface="Delius"/>
              <a:cs typeface="Delius"/>
              <a:sym typeface="Delius"/>
            </a:endParaRPr>
          </a:p>
          <a:p>
            <a:pPr marL="482600" lvl="0" indent="-342900" algn="l" rtl="0">
              <a:spcBef>
                <a:spcPts val="0"/>
              </a:spcBef>
              <a:spcAft>
                <a:spcPts val="0"/>
              </a:spcAft>
              <a:buClr>
                <a:schemeClr val="dk1"/>
              </a:buClr>
              <a:buSzPts val="1400"/>
              <a:buFont typeface="+mj-lt"/>
              <a:buAutoNum type="arabicPeriod" startAt="3"/>
            </a:pPr>
            <a:r>
              <a:rPr lang="en" i="1" dirty="0">
                <a:solidFill>
                  <a:schemeClr val="dk1"/>
                </a:solidFill>
                <a:latin typeface="Delius"/>
                <a:ea typeface="Delius"/>
                <a:cs typeface="Delius"/>
                <a:sym typeface="Delius"/>
              </a:rPr>
              <a:t>What do you think is happening inside your mouth to make it so that the cracker flavor changes? </a:t>
            </a:r>
          </a:p>
          <a:p>
            <a:pPr marL="482600" lvl="0" indent="-342900" algn="l" rtl="0">
              <a:spcBef>
                <a:spcPts val="0"/>
              </a:spcBef>
              <a:spcAft>
                <a:spcPts val="0"/>
              </a:spcAft>
              <a:buClr>
                <a:schemeClr val="dk1"/>
              </a:buClr>
              <a:buSzPts val="1400"/>
              <a:buFont typeface="+mj-lt"/>
              <a:buAutoNum type="arabicPeriod" startAt="3"/>
            </a:pPr>
            <a:endParaRPr lang="en" i="1" dirty="0">
              <a:solidFill>
                <a:schemeClr val="dk1"/>
              </a:solidFill>
              <a:latin typeface="Delius"/>
              <a:ea typeface="Delius"/>
              <a:cs typeface="Delius"/>
              <a:sym typeface="Delius"/>
            </a:endParaRPr>
          </a:p>
          <a:p>
            <a:pPr marL="482600" lvl="0" indent="-342900" algn="l" rtl="0">
              <a:spcBef>
                <a:spcPts val="0"/>
              </a:spcBef>
              <a:spcAft>
                <a:spcPts val="0"/>
              </a:spcAft>
              <a:buClr>
                <a:schemeClr val="dk1"/>
              </a:buClr>
              <a:buSzPts val="1400"/>
              <a:buFont typeface="+mj-lt"/>
              <a:buAutoNum type="arabicPeriod" startAt="3"/>
            </a:pPr>
            <a:r>
              <a:rPr lang="en" i="1" dirty="0">
                <a:solidFill>
                  <a:schemeClr val="dk1"/>
                </a:solidFill>
                <a:latin typeface="Delius"/>
                <a:ea typeface="Delius"/>
                <a:cs typeface="Delius"/>
                <a:sym typeface="Delius"/>
              </a:rPr>
              <a:t>An average American eats 2,000 pounds of food every year. Consider this: why don’t you gain 2,000 pounds every year?</a:t>
            </a:r>
            <a:endParaRPr b="1" dirty="0">
              <a:solidFill>
                <a:schemeClr val="dk1"/>
              </a:solidFill>
              <a:latin typeface="Delius"/>
              <a:ea typeface="Delius"/>
              <a:cs typeface="Delius"/>
              <a:sym typeface="Delius"/>
            </a:endParaRPr>
          </a:p>
        </p:txBody>
      </p:sp>
      <p:pic>
        <p:nvPicPr>
          <p:cNvPr id="80" name="Google Shape;80;p17"/>
          <p:cNvPicPr preferRelativeResize="0"/>
          <p:nvPr/>
        </p:nvPicPr>
        <p:blipFill>
          <a:blip r:embed="rId3">
            <a:alphaModFix/>
          </a:blip>
          <a:stretch>
            <a:fillRect/>
          </a:stretch>
        </p:blipFill>
        <p:spPr>
          <a:xfrm>
            <a:off x="5749550" y="989175"/>
            <a:ext cx="3103150" cy="20294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graphicFrame>
        <p:nvGraphicFramePr>
          <p:cNvPr id="85" name="Google Shape;85;p18"/>
          <p:cNvGraphicFramePr/>
          <p:nvPr>
            <p:extLst>
              <p:ext uri="{D42A27DB-BD31-4B8C-83A1-F6EECF244321}">
                <p14:modId xmlns:p14="http://schemas.microsoft.com/office/powerpoint/2010/main" val="3381726349"/>
              </p:ext>
            </p:extLst>
          </p:nvPr>
        </p:nvGraphicFramePr>
        <p:xfrm>
          <a:off x="3680275" y="93725"/>
          <a:ext cx="5381350" cy="4856500"/>
        </p:xfrm>
        <a:graphic>
          <a:graphicData uri="http://schemas.openxmlformats.org/drawingml/2006/table">
            <a:tbl>
              <a:tblPr>
                <a:noFill/>
                <a:tableStyleId>{8ECC14D4-50C8-4242-9CCC-3B609CC6C122}</a:tableStyleId>
              </a:tblPr>
              <a:tblGrid>
                <a:gridCol w="2843050">
                  <a:extLst>
                    <a:ext uri="{9D8B030D-6E8A-4147-A177-3AD203B41FA5}">
                      <a16:colId xmlns:a16="http://schemas.microsoft.com/office/drawing/2014/main" val="20000"/>
                    </a:ext>
                  </a:extLst>
                </a:gridCol>
                <a:gridCol w="2538300">
                  <a:extLst>
                    <a:ext uri="{9D8B030D-6E8A-4147-A177-3AD203B41FA5}">
                      <a16:colId xmlns:a16="http://schemas.microsoft.com/office/drawing/2014/main" val="20001"/>
                    </a:ext>
                  </a:extLst>
                </a:gridCol>
              </a:tblGrid>
              <a:tr h="4856500">
                <a:tc>
                  <a:txBody>
                    <a:bodyPr/>
                    <a:lstStyle/>
                    <a:p>
                      <a:pPr marL="0" lvl="0" indent="0" algn="ctr" rtl="0">
                        <a:lnSpc>
                          <a:spcPct val="115000"/>
                        </a:lnSpc>
                        <a:spcBef>
                          <a:spcPts val="0"/>
                        </a:spcBef>
                        <a:spcAft>
                          <a:spcPts val="0"/>
                        </a:spcAft>
                        <a:buNone/>
                      </a:pPr>
                      <a:r>
                        <a:rPr lang="en" sz="1900" b="1" u="sng" dirty="0">
                          <a:latin typeface="Delius"/>
                          <a:ea typeface="Delius"/>
                          <a:cs typeface="Delius"/>
                          <a:sym typeface="Delius"/>
                        </a:rPr>
                        <a:t>GROWTH</a:t>
                      </a:r>
                      <a:endParaRPr sz="1900" b="1" u="sng" dirty="0">
                        <a:latin typeface="Delius"/>
                        <a:ea typeface="Delius"/>
                        <a:cs typeface="Delius"/>
                        <a:sym typeface="Delius"/>
                      </a:endParaRPr>
                    </a:p>
                    <a:p>
                      <a:pPr marL="0" lvl="0" indent="0" algn="l" rtl="0">
                        <a:lnSpc>
                          <a:spcPct val="115000"/>
                        </a:lnSpc>
                        <a:spcBef>
                          <a:spcPts val="0"/>
                        </a:spcBef>
                        <a:spcAft>
                          <a:spcPts val="0"/>
                        </a:spcAft>
                        <a:buNone/>
                      </a:pPr>
                      <a:r>
                        <a:rPr lang="en" sz="1500" dirty="0">
                          <a:latin typeface="Delius"/>
                          <a:ea typeface="Delius"/>
                          <a:cs typeface="Delius"/>
                          <a:sym typeface="Delius"/>
                        </a:rPr>
                        <a:t>Living things grow, and to grow, organisms must get energy and matter.  Plants make their own food using the </a:t>
                      </a:r>
                      <a:r>
                        <a:rPr lang="en" sz="1500" u="sng" dirty="0">
                          <a:latin typeface="Delius"/>
                          <a:ea typeface="Delius"/>
                          <a:cs typeface="Delius"/>
                          <a:sym typeface="Delius"/>
                        </a:rPr>
                        <a:t>sun’s energy, </a:t>
                      </a:r>
                      <a:r>
                        <a:rPr lang="en" sz="1500" dirty="0">
                          <a:latin typeface="Delius"/>
                          <a:ea typeface="Delius"/>
                          <a:cs typeface="Delius"/>
                          <a:sym typeface="Delius"/>
                        </a:rPr>
                        <a:t>as well as build their bodies from the </a:t>
                      </a:r>
                      <a:r>
                        <a:rPr lang="en" sz="1500" u="sng" dirty="0">
                          <a:latin typeface="Delius"/>
                          <a:ea typeface="Delius"/>
                          <a:cs typeface="Delius"/>
                          <a:sym typeface="Delius"/>
                        </a:rPr>
                        <a:t>sugar/glucose</a:t>
                      </a:r>
                      <a:r>
                        <a:rPr lang="en" sz="1500" dirty="0">
                          <a:latin typeface="Delius"/>
                          <a:ea typeface="Delius"/>
                          <a:cs typeface="Delius"/>
                          <a:sym typeface="Delius"/>
                        </a:rPr>
                        <a:t> they produce during photosynthesis. </a:t>
                      </a:r>
                      <a:endParaRPr sz="1500" dirty="0">
                        <a:latin typeface="Delius"/>
                        <a:ea typeface="Delius"/>
                        <a:cs typeface="Delius"/>
                        <a:sym typeface="Delius"/>
                      </a:endParaRPr>
                    </a:p>
                    <a:p>
                      <a:pPr marL="0" lvl="0" indent="0" algn="l" rtl="0">
                        <a:lnSpc>
                          <a:spcPct val="115000"/>
                        </a:lnSpc>
                        <a:spcBef>
                          <a:spcPts val="0"/>
                        </a:spcBef>
                        <a:spcAft>
                          <a:spcPts val="0"/>
                        </a:spcAft>
                        <a:buNone/>
                      </a:pPr>
                      <a:r>
                        <a:rPr lang="en" sz="1500" dirty="0">
                          <a:latin typeface="Delius"/>
                          <a:ea typeface="Delius"/>
                          <a:cs typeface="Delius"/>
                          <a:sym typeface="Delius"/>
                        </a:rPr>
                        <a:t>Consumers are organisms that </a:t>
                      </a:r>
                      <a:r>
                        <a:rPr lang="en" sz="1500" u="sng" dirty="0">
                          <a:latin typeface="Delius"/>
                          <a:ea typeface="Delius"/>
                          <a:cs typeface="Delius"/>
                          <a:sym typeface="Delius"/>
                        </a:rPr>
                        <a:t>must eat to obtain energy and mass</a:t>
                      </a:r>
                      <a:r>
                        <a:rPr lang="en" sz="1500" dirty="0">
                          <a:latin typeface="Delius"/>
                          <a:ea typeface="Delius"/>
                          <a:cs typeface="Delius"/>
                          <a:sym typeface="Delius"/>
                        </a:rPr>
                        <a:t>. Animals are consumers. The food consumers eat is used both as energy for the body to move and function, as well as to grow and build their bodies. </a:t>
                      </a:r>
                      <a:endParaRPr sz="1500" dirty="0">
                        <a:latin typeface="Delius"/>
                        <a:ea typeface="Delius"/>
                        <a:cs typeface="Delius"/>
                        <a:sym typeface="Delius"/>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600" dirty="0">
                          <a:latin typeface="Delius"/>
                          <a:ea typeface="Delius"/>
                          <a:cs typeface="Delius"/>
                          <a:sym typeface="Delius"/>
                        </a:rPr>
                        <a:t>How do consumers get their energy?</a:t>
                      </a:r>
                      <a:endParaRPr sz="1600" dirty="0">
                        <a:latin typeface="Delius"/>
                        <a:ea typeface="Delius"/>
                        <a:cs typeface="Delius"/>
                        <a:sym typeface="Delius"/>
                      </a:endParaRPr>
                    </a:p>
                    <a:p>
                      <a:pPr marL="0" lvl="0" indent="0" algn="l" rtl="0">
                        <a:lnSpc>
                          <a:spcPct val="115000"/>
                        </a:lnSpc>
                        <a:spcBef>
                          <a:spcPts val="0"/>
                        </a:spcBef>
                        <a:spcAft>
                          <a:spcPts val="0"/>
                        </a:spcAft>
                        <a:buNone/>
                      </a:pPr>
                      <a:endParaRPr sz="1600" dirty="0">
                        <a:latin typeface="Delius"/>
                        <a:ea typeface="Delius"/>
                        <a:cs typeface="Delius"/>
                        <a:sym typeface="Delius"/>
                      </a:endParaRPr>
                    </a:p>
                    <a:p>
                      <a:pPr marL="0" lvl="0" indent="0" algn="l" rtl="0">
                        <a:lnSpc>
                          <a:spcPct val="115000"/>
                        </a:lnSpc>
                        <a:spcBef>
                          <a:spcPts val="0"/>
                        </a:spcBef>
                        <a:spcAft>
                          <a:spcPts val="0"/>
                        </a:spcAft>
                        <a:buNone/>
                      </a:pPr>
                      <a:r>
                        <a:rPr lang="en" sz="1600" dirty="0"/>
                        <a:t>_____________________</a:t>
                      </a:r>
                      <a:endParaRPr sz="1600" dirty="0"/>
                    </a:p>
                    <a:p>
                      <a:pPr marL="0" lvl="0" indent="0" algn="l" rtl="0">
                        <a:lnSpc>
                          <a:spcPct val="115000"/>
                        </a:lnSpc>
                        <a:spcBef>
                          <a:spcPts val="0"/>
                        </a:spcBef>
                        <a:spcAft>
                          <a:spcPts val="0"/>
                        </a:spcAft>
                        <a:buNone/>
                      </a:pPr>
                      <a:endParaRPr sz="1600" dirty="0">
                        <a:latin typeface="Delius"/>
                        <a:ea typeface="Delius"/>
                        <a:cs typeface="Delius"/>
                        <a:sym typeface="Delius"/>
                      </a:endParaRPr>
                    </a:p>
                    <a:p>
                      <a:pPr marL="0" lvl="0" indent="0" algn="l" rtl="0">
                        <a:lnSpc>
                          <a:spcPct val="115000"/>
                        </a:lnSpc>
                        <a:spcBef>
                          <a:spcPts val="0"/>
                        </a:spcBef>
                        <a:spcAft>
                          <a:spcPts val="0"/>
                        </a:spcAft>
                        <a:buNone/>
                      </a:pPr>
                      <a:r>
                        <a:rPr lang="en" sz="1600" dirty="0">
                          <a:latin typeface="Delius"/>
                          <a:ea typeface="Delius"/>
                          <a:cs typeface="Delius"/>
                          <a:sym typeface="Delius"/>
                        </a:rPr>
                        <a:t>How do consumers get the matter they need to grow?</a:t>
                      </a:r>
                      <a:endParaRPr sz="1600" dirty="0">
                        <a:latin typeface="Delius"/>
                        <a:ea typeface="Delius"/>
                        <a:cs typeface="Delius"/>
                        <a:sym typeface="Delius"/>
                      </a:endParaRPr>
                    </a:p>
                    <a:p>
                      <a:pPr marL="0" lvl="0" indent="0" algn="l" rtl="0">
                        <a:lnSpc>
                          <a:spcPct val="115000"/>
                        </a:lnSpc>
                        <a:spcBef>
                          <a:spcPts val="0"/>
                        </a:spcBef>
                        <a:spcAft>
                          <a:spcPts val="0"/>
                        </a:spcAft>
                        <a:buNone/>
                      </a:pPr>
                      <a:r>
                        <a:rPr lang="en" sz="1600" dirty="0">
                          <a:latin typeface="Delius"/>
                          <a:ea typeface="Delius"/>
                          <a:cs typeface="Delius"/>
                          <a:sym typeface="Delius"/>
                        </a:rPr>
                        <a:t>	</a:t>
                      </a:r>
                      <a:endParaRPr sz="1600" dirty="0">
                        <a:latin typeface="Delius"/>
                        <a:ea typeface="Delius"/>
                        <a:cs typeface="Delius"/>
                        <a:sym typeface="Delius"/>
                      </a:endParaRPr>
                    </a:p>
                    <a:p>
                      <a:pPr marL="0" lvl="0" indent="0" algn="l" rtl="0">
                        <a:lnSpc>
                          <a:spcPct val="115000"/>
                        </a:lnSpc>
                        <a:spcBef>
                          <a:spcPts val="0"/>
                        </a:spcBef>
                        <a:spcAft>
                          <a:spcPts val="0"/>
                        </a:spcAft>
                        <a:buNone/>
                      </a:pPr>
                      <a:r>
                        <a:rPr lang="en" sz="1600" dirty="0"/>
                        <a:t>_____________________</a:t>
                      </a:r>
                      <a:endParaRPr sz="1600" dirty="0">
                        <a:latin typeface="Delius"/>
                        <a:ea typeface="Delius"/>
                        <a:cs typeface="Delius"/>
                        <a:sym typeface="Delius"/>
                      </a:endParaRPr>
                    </a:p>
                    <a:p>
                      <a:pPr marL="0" lvl="0" indent="0" algn="l" rtl="0">
                        <a:lnSpc>
                          <a:spcPct val="115000"/>
                        </a:lnSpc>
                        <a:spcBef>
                          <a:spcPts val="0"/>
                        </a:spcBef>
                        <a:spcAft>
                          <a:spcPts val="0"/>
                        </a:spcAft>
                        <a:buNone/>
                      </a:pPr>
                      <a:r>
                        <a:rPr lang="en" sz="1600" dirty="0">
                          <a:latin typeface="Delius"/>
                          <a:ea typeface="Delius"/>
                          <a:cs typeface="Delius"/>
                          <a:sym typeface="Delius"/>
                        </a:rPr>
                        <a:t>What are the 2 ways your body uses the food you eat?</a:t>
                      </a:r>
                      <a:endParaRPr sz="1600" dirty="0">
                        <a:latin typeface="Delius"/>
                        <a:ea typeface="Delius"/>
                        <a:cs typeface="Delius"/>
                        <a:sym typeface="Delius"/>
                      </a:endParaRPr>
                    </a:p>
                    <a:p>
                      <a:pPr marL="0" lvl="0" indent="0" algn="l" rtl="0">
                        <a:lnSpc>
                          <a:spcPct val="115000"/>
                        </a:lnSpc>
                        <a:spcBef>
                          <a:spcPts val="0"/>
                        </a:spcBef>
                        <a:spcAft>
                          <a:spcPts val="0"/>
                        </a:spcAft>
                        <a:buNone/>
                      </a:pPr>
                      <a:r>
                        <a:rPr lang="en" sz="1600" dirty="0"/>
                        <a:t>_____________________</a:t>
                      </a:r>
                      <a:endParaRPr sz="1600" dirty="0"/>
                    </a:p>
                    <a:p>
                      <a:pPr marL="0" lvl="0" indent="0" algn="l" rtl="0">
                        <a:lnSpc>
                          <a:spcPct val="115000"/>
                        </a:lnSpc>
                        <a:spcBef>
                          <a:spcPts val="0"/>
                        </a:spcBef>
                        <a:spcAft>
                          <a:spcPts val="0"/>
                        </a:spcAft>
                        <a:buNone/>
                      </a:pPr>
                      <a:r>
                        <a:rPr lang="en" sz="1600" dirty="0"/>
                        <a:t>_____________________</a:t>
                      </a:r>
                      <a:endParaRPr sz="1600" dirty="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pic>
        <p:nvPicPr>
          <p:cNvPr id="86" name="Google Shape;86;p18"/>
          <p:cNvPicPr preferRelativeResize="0"/>
          <p:nvPr/>
        </p:nvPicPr>
        <p:blipFill>
          <a:blip r:embed="rId3">
            <a:alphaModFix/>
          </a:blip>
          <a:stretch>
            <a:fillRect/>
          </a:stretch>
        </p:blipFill>
        <p:spPr>
          <a:xfrm>
            <a:off x="165500" y="300713"/>
            <a:ext cx="3375474" cy="4542069"/>
          </a:xfrm>
          <a:prstGeom prst="rect">
            <a:avLst/>
          </a:prstGeom>
          <a:noFill/>
          <a:ln w="38100" cap="flat" cmpd="sng">
            <a:solidFill>
              <a:schemeClr val="dk2"/>
            </a:solidFill>
            <a:prstDash val="solid"/>
            <a:round/>
            <a:headEnd type="none" w="sm" len="sm"/>
            <a:tailEnd type="none" w="sm" len="sm"/>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9"/>
          <p:cNvSpPr/>
          <p:nvPr/>
        </p:nvSpPr>
        <p:spPr>
          <a:xfrm>
            <a:off x="2475" y="234675"/>
            <a:ext cx="9144000" cy="1699200"/>
          </a:xfrm>
          <a:prstGeom prst="rect">
            <a:avLst/>
          </a:prstGeom>
          <a:solidFill>
            <a:schemeClr val="lt1"/>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92" name="Google Shape;92;p19"/>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endParaRPr/>
          </a:p>
        </p:txBody>
      </p:sp>
      <p:pic>
        <p:nvPicPr>
          <p:cNvPr id="93" name="Google Shape;93;p19"/>
          <p:cNvPicPr preferRelativeResize="0"/>
          <p:nvPr/>
        </p:nvPicPr>
        <p:blipFill rotWithShape="1">
          <a:blip r:embed="rId3">
            <a:alphaModFix/>
          </a:blip>
          <a:srcRect/>
          <a:stretch/>
        </p:blipFill>
        <p:spPr>
          <a:xfrm>
            <a:off x="6078666" y="371846"/>
            <a:ext cx="893063" cy="1310639"/>
          </a:xfrm>
          <a:prstGeom prst="rect">
            <a:avLst/>
          </a:prstGeom>
          <a:noFill/>
          <a:ln>
            <a:noFill/>
          </a:ln>
        </p:spPr>
      </p:pic>
      <p:pic>
        <p:nvPicPr>
          <p:cNvPr id="94" name="Google Shape;94;p19"/>
          <p:cNvPicPr preferRelativeResize="0"/>
          <p:nvPr/>
        </p:nvPicPr>
        <p:blipFill>
          <a:blip r:embed="rId4">
            <a:alphaModFix/>
          </a:blip>
          <a:stretch>
            <a:fillRect/>
          </a:stretch>
        </p:blipFill>
        <p:spPr>
          <a:xfrm>
            <a:off x="3882400" y="560796"/>
            <a:ext cx="1219775" cy="1096931"/>
          </a:xfrm>
          <a:prstGeom prst="rect">
            <a:avLst/>
          </a:prstGeom>
          <a:noFill/>
          <a:ln>
            <a:noFill/>
          </a:ln>
        </p:spPr>
      </p:pic>
      <p:pic>
        <p:nvPicPr>
          <p:cNvPr id="95" name="Google Shape;95;p19"/>
          <p:cNvPicPr preferRelativeResize="0"/>
          <p:nvPr/>
        </p:nvPicPr>
        <p:blipFill>
          <a:blip r:embed="rId5">
            <a:alphaModFix/>
          </a:blip>
          <a:stretch>
            <a:fillRect/>
          </a:stretch>
        </p:blipFill>
        <p:spPr>
          <a:xfrm>
            <a:off x="2147475" y="480294"/>
            <a:ext cx="970950" cy="1378975"/>
          </a:xfrm>
          <a:prstGeom prst="rect">
            <a:avLst/>
          </a:prstGeom>
          <a:noFill/>
          <a:ln>
            <a:noFill/>
          </a:ln>
        </p:spPr>
      </p:pic>
      <p:pic>
        <p:nvPicPr>
          <p:cNvPr id="96" name="Google Shape;96;p19"/>
          <p:cNvPicPr preferRelativeResize="0"/>
          <p:nvPr/>
        </p:nvPicPr>
        <p:blipFill>
          <a:blip r:embed="rId6">
            <a:alphaModFix/>
          </a:blip>
          <a:stretch>
            <a:fillRect/>
          </a:stretch>
        </p:blipFill>
        <p:spPr>
          <a:xfrm>
            <a:off x="284899" y="733265"/>
            <a:ext cx="1267250" cy="949200"/>
          </a:xfrm>
          <a:prstGeom prst="rect">
            <a:avLst/>
          </a:prstGeom>
          <a:noFill/>
          <a:ln>
            <a:noFill/>
          </a:ln>
        </p:spPr>
      </p:pic>
      <p:sp>
        <p:nvSpPr>
          <p:cNvPr id="97" name="Google Shape;97;p19"/>
          <p:cNvSpPr txBox="1"/>
          <p:nvPr/>
        </p:nvSpPr>
        <p:spPr>
          <a:xfrm>
            <a:off x="61375" y="304500"/>
            <a:ext cx="1783200" cy="312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1"/>
                </a:solidFill>
                <a:latin typeface="Delius"/>
                <a:ea typeface="Delius"/>
                <a:cs typeface="Delius"/>
                <a:sym typeface="Delius"/>
              </a:rPr>
              <a:t>Carbohydrates</a:t>
            </a:r>
            <a:endParaRPr sz="1800">
              <a:solidFill>
                <a:schemeClr val="dk1"/>
              </a:solidFill>
              <a:latin typeface="Delius"/>
              <a:ea typeface="Delius"/>
              <a:cs typeface="Delius"/>
              <a:sym typeface="Delius"/>
            </a:endParaRPr>
          </a:p>
        </p:txBody>
      </p:sp>
      <p:sp>
        <p:nvSpPr>
          <p:cNvPr id="98" name="Google Shape;98;p19"/>
          <p:cNvSpPr txBox="1"/>
          <p:nvPr/>
        </p:nvSpPr>
        <p:spPr>
          <a:xfrm>
            <a:off x="346325" y="4420275"/>
            <a:ext cx="2445300" cy="636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solidFill>
                  <a:srgbClr val="FF0000"/>
                </a:solidFill>
                <a:latin typeface="Delius"/>
                <a:ea typeface="Delius"/>
                <a:cs typeface="Delius"/>
                <a:sym typeface="Delius"/>
              </a:rPr>
              <a:t>Reactants</a:t>
            </a:r>
            <a:endParaRPr sz="3000" b="1">
              <a:solidFill>
                <a:srgbClr val="FF0000"/>
              </a:solidFill>
              <a:latin typeface="Delius"/>
              <a:ea typeface="Delius"/>
              <a:cs typeface="Delius"/>
              <a:sym typeface="Delius"/>
            </a:endParaRPr>
          </a:p>
        </p:txBody>
      </p:sp>
      <p:sp>
        <p:nvSpPr>
          <p:cNvPr id="99" name="Google Shape;99;p19"/>
          <p:cNvSpPr txBox="1"/>
          <p:nvPr/>
        </p:nvSpPr>
        <p:spPr>
          <a:xfrm>
            <a:off x="4968525" y="4420275"/>
            <a:ext cx="2706000" cy="50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solidFill>
                  <a:srgbClr val="FF0000"/>
                </a:solidFill>
                <a:latin typeface="Delius"/>
                <a:ea typeface="Delius"/>
                <a:cs typeface="Delius"/>
                <a:sym typeface="Delius"/>
              </a:rPr>
              <a:t>Products</a:t>
            </a:r>
            <a:endParaRPr sz="3000" b="1">
              <a:solidFill>
                <a:srgbClr val="FF0000"/>
              </a:solidFill>
              <a:latin typeface="Delius"/>
              <a:ea typeface="Delius"/>
              <a:cs typeface="Delius"/>
              <a:sym typeface="Delius"/>
            </a:endParaRPr>
          </a:p>
        </p:txBody>
      </p:sp>
      <p:sp>
        <p:nvSpPr>
          <p:cNvPr id="100" name="Google Shape;100;p19"/>
          <p:cNvSpPr txBox="1"/>
          <p:nvPr/>
        </p:nvSpPr>
        <p:spPr>
          <a:xfrm>
            <a:off x="3943725" y="3153175"/>
            <a:ext cx="252900" cy="50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700" b="1">
                <a:solidFill>
                  <a:schemeClr val="dk1"/>
                </a:solidFill>
              </a:rPr>
              <a:t>6</a:t>
            </a:r>
            <a:endParaRPr sz="3700" b="1">
              <a:solidFill>
                <a:schemeClr val="dk1"/>
              </a:solidFill>
            </a:endParaRPr>
          </a:p>
        </p:txBody>
      </p:sp>
      <p:sp>
        <p:nvSpPr>
          <p:cNvPr id="101" name="Google Shape;101;p19"/>
          <p:cNvSpPr txBox="1"/>
          <p:nvPr/>
        </p:nvSpPr>
        <p:spPr>
          <a:xfrm>
            <a:off x="5102175" y="3153175"/>
            <a:ext cx="252900" cy="41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3700" b="1">
                <a:solidFill>
                  <a:schemeClr val="dk1"/>
                </a:solidFill>
              </a:rPr>
              <a:t>6</a:t>
            </a:r>
            <a:endParaRPr sz="1800">
              <a:solidFill>
                <a:schemeClr val="dk2"/>
              </a:solidFill>
            </a:endParaRPr>
          </a:p>
        </p:txBody>
      </p:sp>
      <p:sp>
        <p:nvSpPr>
          <p:cNvPr id="102" name="Google Shape;102;p19"/>
          <p:cNvSpPr txBox="1"/>
          <p:nvPr/>
        </p:nvSpPr>
        <p:spPr>
          <a:xfrm>
            <a:off x="1956050" y="3331375"/>
            <a:ext cx="44232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solidFill>
                <a:schemeClr val="dk2"/>
              </a:solidFill>
            </a:endParaRPr>
          </a:p>
        </p:txBody>
      </p:sp>
      <p:pic>
        <p:nvPicPr>
          <p:cNvPr id="103" name="Google Shape;103;p19"/>
          <p:cNvPicPr preferRelativeResize="0"/>
          <p:nvPr/>
        </p:nvPicPr>
        <p:blipFill>
          <a:blip r:embed="rId7">
            <a:alphaModFix/>
          </a:blip>
          <a:stretch>
            <a:fillRect/>
          </a:stretch>
        </p:blipFill>
        <p:spPr>
          <a:xfrm>
            <a:off x="0" y="1912840"/>
            <a:ext cx="9143999" cy="2507445"/>
          </a:xfrm>
          <a:prstGeom prst="rect">
            <a:avLst/>
          </a:prstGeom>
          <a:noFill/>
          <a:ln>
            <a:noFill/>
          </a:ln>
        </p:spPr>
      </p:pic>
      <p:pic>
        <p:nvPicPr>
          <p:cNvPr id="104" name="Google Shape;104;p19"/>
          <p:cNvPicPr preferRelativeResize="0"/>
          <p:nvPr/>
        </p:nvPicPr>
        <p:blipFill>
          <a:blip r:embed="rId8">
            <a:alphaModFix/>
          </a:blip>
          <a:stretch>
            <a:fillRect/>
          </a:stretch>
        </p:blipFill>
        <p:spPr>
          <a:xfrm>
            <a:off x="7674513" y="607813"/>
            <a:ext cx="1057275" cy="1123950"/>
          </a:xfrm>
          <a:prstGeom prst="rect">
            <a:avLst/>
          </a:prstGeom>
          <a:solidFill>
            <a:schemeClr val="lt1"/>
          </a:solidFill>
          <a:ln w="9525" cap="flat" cmpd="sng">
            <a:solidFill>
              <a:srgbClr val="FFFFFF"/>
            </a:solidFill>
            <a:prstDash val="solid"/>
            <a:round/>
            <a:headEnd type="none" w="sm" len="sm"/>
            <a:tailEnd type="none" w="sm" len="sm"/>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pic>
        <p:nvPicPr>
          <p:cNvPr id="109" name="Google Shape;109;p20"/>
          <p:cNvPicPr preferRelativeResize="0"/>
          <p:nvPr/>
        </p:nvPicPr>
        <p:blipFill>
          <a:blip r:embed="rId3">
            <a:alphaModFix/>
          </a:blip>
          <a:stretch>
            <a:fillRect/>
          </a:stretch>
        </p:blipFill>
        <p:spPr>
          <a:xfrm>
            <a:off x="8411500" y="1929100"/>
            <a:ext cx="933450" cy="1390650"/>
          </a:xfrm>
          <a:prstGeom prst="rect">
            <a:avLst/>
          </a:prstGeom>
          <a:noFill/>
          <a:ln>
            <a:noFill/>
          </a:ln>
        </p:spPr>
      </p:pic>
      <p:pic>
        <p:nvPicPr>
          <p:cNvPr id="110" name="Google Shape;110;p20"/>
          <p:cNvPicPr preferRelativeResize="0"/>
          <p:nvPr/>
        </p:nvPicPr>
        <p:blipFill>
          <a:blip r:embed="rId4">
            <a:alphaModFix/>
          </a:blip>
          <a:stretch>
            <a:fillRect/>
          </a:stretch>
        </p:blipFill>
        <p:spPr>
          <a:xfrm>
            <a:off x="137650" y="172075"/>
            <a:ext cx="3228500" cy="2752425"/>
          </a:xfrm>
          <a:prstGeom prst="rect">
            <a:avLst/>
          </a:prstGeom>
          <a:noFill/>
          <a:ln>
            <a:noFill/>
          </a:ln>
        </p:spPr>
      </p:pic>
      <p:pic>
        <p:nvPicPr>
          <p:cNvPr id="111" name="Google Shape;111;p20"/>
          <p:cNvPicPr preferRelativeResize="0"/>
          <p:nvPr/>
        </p:nvPicPr>
        <p:blipFill>
          <a:blip r:embed="rId5">
            <a:alphaModFix/>
          </a:blip>
          <a:stretch>
            <a:fillRect/>
          </a:stretch>
        </p:blipFill>
        <p:spPr>
          <a:xfrm>
            <a:off x="6625650" y="145825"/>
            <a:ext cx="685491" cy="546275"/>
          </a:xfrm>
          <a:prstGeom prst="rect">
            <a:avLst/>
          </a:prstGeom>
          <a:noFill/>
          <a:ln>
            <a:noFill/>
          </a:ln>
        </p:spPr>
      </p:pic>
      <p:pic>
        <p:nvPicPr>
          <p:cNvPr id="112" name="Google Shape;112;p20"/>
          <p:cNvPicPr preferRelativeResize="0"/>
          <p:nvPr/>
        </p:nvPicPr>
        <p:blipFill>
          <a:blip r:embed="rId6">
            <a:alphaModFix/>
          </a:blip>
          <a:stretch>
            <a:fillRect/>
          </a:stretch>
        </p:blipFill>
        <p:spPr>
          <a:xfrm>
            <a:off x="996950" y="3662550"/>
            <a:ext cx="503292" cy="432282"/>
          </a:xfrm>
          <a:prstGeom prst="rect">
            <a:avLst/>
          </a:prstGeom>
          <a:noFill/>
          <a:ln>
            <a:noFill/>
          </a:ln>
        </p:spPr>
      </p:pic>
      <p:pic>
        <p:nvPicPr>
          <p:cNvPr id="113" name="Google Shape;113;p20"/>
          <p:cNvPicPr preferRelativeResize="0"/>
          <p:nvPr/>
        </p:nvPicPr>
        <p:blipFill>
          <a:blip r:embed="rId7">
            <a:alphaModFix/>
          </a:blip>
          <a:stretch>
            <a:fillRect/>
          </a:stretch>
        </p:blipFill>
        <p:spPr>
          <a:xfrm>
            <a:off x="6681663" y="3503213"/>
            <a:ext cx="677250" cy="592625"/>
          </a:xfrm>
          <a:prstGeom prst="rect">
            <a:avLst/>
          </a:prstGeom>
          <a:noFill/>
          <a:ln>
            <a:noFill/>
          </a:ln>
        </p:spPr>
      </p:pic>
      <p:pic>
        <p:nvPicPr>
          <p:cNvPr id="114" name="Google Shape;114;p20"/>
          <p:cNvPicPr preferRelativeResize="0"/>
          <p:nvPr/>
        </p:nvPicPr>
        <p:blipFill>
          <a:blip r:embed="rId8">
            <a:alphaModFix/>
          </a:blip>
          <a:stretch>
            <a:fillRect/>
          </a:stretch>
        </p:blipFill>
        <p:spPr>
          <a:xfrm>
            <a:off x="6857025" y="1936300"/>
            <a:ext cx="1700450" cy="1376264"/>
          </a:xfrm>
          <a:prstGeom prst="rect">
            <a:avLst/>
          </a:prstGeom>
          <a:noFill/>
          <a:ln>
            <a:noFill/>
          </a:ln>
        </p:spPr>
      </p:pic>
      <p:pic>
        <p:nvPicPr>
          <p:cNvPr id="115" name="Google Shape;115;p20"/>
          <p:cNvPicPr preferRelativeResize="0"/>
          <p:nvPr/>
        </p:nvPicPr>
        <p:blipFill>
          <a:blip r:embed="rId6">
            <a:alphaModFix/>
          </a:blip>
          <a:stretch>
            <a:fillRect/>
          </a:stretch>
        </p:blipFill>
        <p:spPr>
          <a:xfrm>
            <a:off x="996950" y="4094832"/>
            <a:ext cx="503304" cy="432293"/>
          </a:xfrm>
          <a:prstGeom prst="rect">
            <a:avLst/>
          </a:prstGeom>
          <a:noFill/>
          <a:ln>
            <a:noFill/>
          </a:ln>
        </p:spPr>
      </p:pic>
      <p:pic>
        <p:nvPicPr>
          <p:cNvPr id="116" name="Google Shape;116;p20"/>
          <p:cNvPicPr preferRelativeResize="0"/>
          <p:nvPr/>
        </p:nvPicPr>
        <p:blipFill>
          <a:blip r:embed="rId6">
            <a:alphaModFix/>
          </a:blip>
          <a:stretch>
            <a:fillRect/>
          </a:stretch>
        </p:blipFill>
        <p:spPr>
          <a:xfrm>
            <a:off x="2003558" y="3662552"/>
            <a:ext cx="503292" cy="432282"/>
          </a:xfrm>
          <a:prstGeom prst="rect">
            <a:avLst/>
          </a:prstGeom>
          <a:noFill/>
          <a:ln>
            <a:noFill/>
          </a:ln>
        </p:spPr>
      </p:pic>
      <p:pic>
        <p:nvPicPr>
          <p:cNvPr id="117" name="Google Shape;117;p20"/>
          <p:cNvPicPr preferRelativeResize="0"/>
          <p:nvPr/>
        </p:nvPicPr>
        <p:blipFill>
          <a:blip r:embed="rId6">
            <a:alphaModFix/>
          </a:blip>
          <a:stretch>
            <a:fillRect/>
          </a:stretch>
        </p:blipFill>
        <p:spPr>
          <a:xfrm>
            <a:off x="1500254" y="4094832"/>
            <a:ext cx="503292" cy="432282"/>
          </a:xfrm>
          <a:prstGeom prst="rect">
            <a:avLst/>
          </a:prstGeom>
          <a:noFill/>
          <a:ln>
            <a:noFill/>
          </a:ln>
        </p:spPr>
      </p:pic>
      <p:pic>
        <p:nvPicPr>
          <p:cNvPr id="118" name="Google Shape;118;p20"/>
          <p:cNvPicPr preferRelativeResize="0"/>
          <p:nvPr/>
        </p:nvPicPr>
        <p:blipFill>
          <a:blip r:embed="rId6">
            <a:alphaModFix/>
          </a:blip>
          <a:stretch>
            <a:fillRect/>
          </a:stretch>
        </p:blipFill>
        <p:spPr>
          <a:xfrm>
            <a:off x="1500254" y="3662550"/>
            <a:ext cx="503304" cy="432293"/>
          </a:xfrm>
          <a:prstGeom prst="rect">
            <a:avLst/>
          </a:prstGeom>
          <a:noFill/>
          <a:ln>
            <a:noFill/>
          </a:ln>
        </p:spPr>
      </p:pic>
      <p:pic>
        <p:nvPicPr>
          <p:cNvPr id="119" name="Google Shape;119;p20"/>
          <p:cNvPicPr preferRelativeResize="0"/>
          <p:nvPr/>
        </p:nvPicPr>
        <p:blipFill>
          <a:blip r:embed="rId6">
            <a:alphaModFix/>
          </a:blip>
          <a:stretch>
            <a:fillRect/>
          </a:stretch>
        </p:blipFill>
        <p:spPr>
          <a:xfrm>
            <a:off x="2003558" y="4094832"/>
            <a:ext cx="503292" cy="432282"/>
          </a:xfrm>
          <a:prstGeom prst="rect">
            <a:avLst/>
          </a:prstGeom>
          <a:noFill/>
          <a:ln>
            <a:noFill/>
          </a:ln>
        </p:spPr>
      </p:pic>
      <p:pic>
        <p:nvPicPr>
          <p:cNvPr id="120" name="Google Shape;120;p20"/>
          <p:cNvPicPr preferRelativeResize="0"/>
          <p:nvPr/>
        </p:nvPicPr>
        <p:blipFill>
          <a:blip r:embed="rId5">
            <a:alphaModFix/>
          </a:blip>
          <a:stretch>
            <a:fillRect/>
          </a:stretch>
        </p:blipFill>
        <p:spPr>
          <a:xfrm>
            <a:off x="7311142" y="172075"/>
            <a:ext cx="685491" cy="546275"/>
          </a:xfrm>
          <a:prstGeom prst="rect">
            <a:avLst/>
          </a:prstGeom>
          <a:noFill/>
          <a:ln>
            <a:noFill/>
          </a:ln>
        </p:spPr>
      </p:pic>
      <p:pic>
        <p:nvPicPr>
          <p:cNvPr id="121" name="Google Shape;121;p20"/>
          <p:cNvPicPr preferRelativeResize="0"/>
          <p:nvPr/>
        </p:nvPicPr>
        <p:blipFill>
          <a:blip r:embed="rId5">
            <a:alphaModFix/>
          </a:blip>
          <a:stretch>
            <a:fillRect/>
          </a:stretch>
        </p:blipFill>
        <p:spPr>
          <a:xfrm>
            <a:off x="6625650" y="718350"/>
            <a:ext cx="685491" cy="546275"/>
          </a:xfrm>
          <a:prstGeom prst="rect">
            <a:avLst/>
          </a:prstGeom>
          <a:noFill/>
          <a:ln>
            <a:noFill/>
          </a:ln>
        </p:spPr>
      </p:pic>
      <p:pic>
        <p:nvPicPr>
          <p:cNvPr id="122" name="Google Shape;122;p20"/>
          <p:cNvPicPr preferRelativeResize="0"/>
          <p:nvPr/>
        </p:nvPicPr>
        <p:blipFill>
          <a:blip r:embed="rId5">
            <a:alphaModFix/>
          </a:blip>
          <a:stretch>
            <a:fillRect/>
          </a:stretch>
        </p:blipFill>
        <p:spPr>
          <a:xfrm>
            <a:off x="7996633" y="172075"/>
            <a:ext cx="685491" cy="546275"/>
          </a:xfrm>
          <a:prstGeom prst="rect">
            <a:avLst/>
          </a:prstGeom>
          <a:noFill/>
          <a:ln>
            <a:noFill/>
          </a:ln>
        </p:spPr>
      </p:pic>
      <p:pic>
        <p:nvPicPr>
          <p:cNvPr id="123" name="Google Shape;123;p20"/>
          <p:cNvPicPr preferRelativeResize="0"/>
          <p:nvPr/>
        </p:nvPicPr>
        <p:blipFill>
          <a:blip r:embed="rId5">
            <a:alphaModFix/>
          </a:blip>
          <a:stretch>
            <a:fillRect/>
          </a:stretch>
        </p:blipFill>
        <p:spPr>
          <a:xfrm>
            <a:off x="7311142" y="718350"/>
            <a:ext cx="685491" cy="546275"/>
          </a:xfrm>
          <a:prstGeom prst="rect">
            <a:avLst/>
          </a:prstGeom>
          <a:noFill/>
          <a:ln>
            <a:noFill/>
          </a:ln>
        </p:spPr>
      </p:pic>
      <p:pic>
        <p:nvPicPr>
          <p:cNvPr id="124" name="Google Shape;124;p20"/>
          <p:cNvPicPr preferRelativeResize="0"/>
          <p:nvPr/>
        </p:nvPicPr>
        <p:blipFill>
          <a:blip r:embed="rId5">
            <a:alphaModFix/>
          </a:blip>
          <a:stretch>
            <a:fillRect/>
          </a:stretch>
        </p:blipFill>
        <p:spPr>
          <a:xfrm>
            <a:off x="7996633" y="718350"/>
            <a:ext cx="685491" cy="546275"/>
          </a:xfrm>
          <a:prstGeom prst="rect">
            <a:avLst/>
          </a:prstGeom>
          <a:noFill/>
          <a:ln>
            <a:noFill/>
          </a:ln>
        </p:spPr>
      </p:pic>
      <p:pic>
        <p:nvPicPr>
          <p:cNvPr id="125" name="Google Shape;125;p20"/>
          <p:cNvPicPr preferRelativeResize="0"/>
          <p:nvPr/>
        </p:nvPicPr>
        <p:blipFill>
          <a:blip r:embed="rId7">
            <a:alphaModFix/>
          </a:blip>
          <a:stretch>
            <a:fillRect/>
          </a:stretch>
        </p:blipFill>
        <p:spPr>
          <a:xfrm>
            <a:off x="7327613" y="3503213"/>
            <a:ext cx="677250" cy="592625"/>
          </a:xfrm>
          <a:prstGeom prst="rect">
            <a:avLst/>
          </a:prstGeom>
          <a:noFill/>
          <a:ln>
            <a:noFill/>
          </a:ln>
        </p:spPr>
      </p:pic>
      <p:pic>
        <p:nvPicPr>
          <p:cNvPr id="126" name="Google Shape;126;p20"/>
          <p:cNvPicPr preferRelativeResize="0"/>
          <p:nvPr/>
        </p:nvPicPr>
        <p:blipFill>
          <a:blip r:embed="rId7">
            <a:alphaModFix/>
          </a:blip>
          <a:stretch>
            <a:fillRect/>
          </a:stretch>
        </p:blipFill>
        <p:spPr>
          <a:xfrm>
            <a:off x="6681663" y="4112813"/>
            <a:ext cx="677250" cy="592625"/>
          </a:xfrm>
          <a:prstGeom prst="rect">
            <a:avLst/>
          </a:prstGeom>
          <a:noFill/>
          <a:ln>
            <a:noFill/>
          </a:ln>
        </p:spPr>
      </p:pic>
      <p:pic>
        <p:nvPicPr>
          <p:cNvPr id="127" name="Google Shape;127;p20"/>
          <p:cNvPicPr preferRelativeResize="0"/>
          <p:nvPr/>
        </p:nvPicPr>
        <p:blipFill>
          <a:blip r:embed="rId7">
            <a:alphaModFix/>
          </a:blip>
          <a:stretch>
            <a:fillRect/>
          </a:stretch>
        </p:blipFill>
        <p:spPr>
          <a:xfrm>
            <a:off x="8004863" y="3520188"/>
            <a:ext cx="677250" cy="592625"/>
          </a:xfrm>
          <a:prstGeom prst="rect">
            <a:avLst/>
          </a:prstGeom>
          <a:noFill/>
          <a:ln>
            <a:noFill/>
          </a:ln>
        </p:spPr>
      </p:pic>
      <p:pic>
        <p:nvPicPr>
          <p:cNvPr id="128" name="Google Shape;128;p20"/>
          <p:cNvPicPr preferRelativeResize="0"/>
          <p:nvPr/>
        </p:nvPicPr>
        <p:blipFill>
          <a:blip r:embed="rId7">
            <a:alphaModFix/>
          </a:blip>
          <a:stretch>
            <a:fillRect/>
          </a:stretch>
        </p:blipFill>
        <p:spPr>
          <a:xfrm>
            <a:off x="7327613" y="4112813"/>
            <a:ext cx="677250" cy="592625"/>
          </a:xfrm>
          <a:prstGeom prst="rect">
            <a:avLst/>
          </a:prstGeom>
          <a:noFill/>
          <a:ln>
            <a:noFill/>
          </a:ln>
        </p:spPr>
      </p:pic>
      <p:pic>
        <p:nvPicPr>
          <p:cNvPr id="129" name="Google Shape;129;p20"/>
          <p:cNvPicPr preferRelativeResize="0"/>
          <p:nvPr/>
        </p:nvPicPr>
        <p:blipFill>
          <a:blip r:embed="rId7">
            <a:alphaModFix/>
          </a:blip>
          <a:stretch>
            <a:fillRect/>
          </a:stretch>
        </p:blipFill>
        <p:spPr>
          <a:xfrm>
            <a:off x="8004863" y="4112813"/>
            <a:ext cx="677250" cy="592625"/>
          </a:xfrm>
          <a:prstGeom prst="rect">
            <a:avLst/>
          </a:prstGeom>
          <a:noFill/>
          <a:ln>
            <a:noFill/>
          </a:ln>
        </p:spPr>
      </p:pic>
      <p:sp>
        <p:nvSpPr>
          <p:cNvPr id="130" name="Google Shape;130;p20"/>
          <p:cNvSpPr txBox="1"/>
          <p:nvPr/>
        </p:nvSpPr>
        <p:spPr>
          <a:xfrm>
            <a:off x="3486150" y="352775"/>
            <a:ext cx="3019500" cy="4631700"/>
          </a:xfrm>
          <a:prstGeom prst="rect">
            <a:avLst/>
          </a:prstGeom>
          <a:solidFill>
            <a:schemeClr val="lt2"/>
          </a:solidFill>
          <a:ln>
            <a:noFill/>
          </a:ln>
        </p:spPr>
        <p:txBody>
          <a:bodyPr spcFirstLastPara="1" wrap="square" lIns="91425" tIns="91425" rIns="91425" bIns="91425" anchor="t" anchorCtr="0">
            <a:noAutofit/>
          </a:bodyPr>
          <a:lstStyle/>
          <a:p>
            <a:pPr lvl="0" algn="ctr"/>
            <a:r>
              <a:rPr lang="en" sz="1900" b="1" dirty="0">
                <a:solidFill>
                  <a:schemeClr val="dk2"/>
                </a:solidFill>
                <a:latin typeface="Delius"/>
                <a:ea typeface="Delius"/>
                <a:cs typeface="Delius"/>
                <a:sym typeface="Delius"/>
              </a:rPr>
              <a:t>During the digestive process, cellular respiration breaks </a:t>
            </a:r>
            <a:r>
              <a:rPr lang="en-US" sz="1900" b="1" dirty="0">
                <a:solidFill>
                  <a:schemeClr val="dk2"/>
                </a:solidFill>
                <a:latin typeface="Delius"/>
                <a:ea typeface="Delius"/>
                <a:cs typeface="Delius"/>
                <a:sym typeface="Delius"/>
              </a:rPr>
              <a:t>down O2 gas and complex glucose molecules,</a:t>
            </a:r>
            <a:r>
              <a:rPr lang="en" sz="1900" b="1" dirty="0">
                <a:solidFill>
                  <a:schemeClr val="dk2"/>
                </a:solidFill>
                <a:latin typeface="Delius"/>
                <a:ea typeface="Delius"/>
                <a:cs typeface="Delius"/>
                <a:sym typeface="Delius"/>
              </a:rPr>
              <a:t> which are then converted into energy (ATP) and the simpler molecules of CO</a:t>
            </a:r>
            <a:r>
              <a:rPr lang="en" sz="1900" b="1" baseline="-25000" dirty="0">
                <a:solidFill>
                  <a:schemeClr val="dk2"/>
                </a:solidFill>
                <a:latin typeface="Delius"/>
                <a:ea typeface="Delius"/>
                <a:cs typeface="Delius"/>
                <a:sym typeface="Delius"/>
              </a:rPr>
              <a:t>2</a:t>
            </a:r>
            <a:r>
              <a:rPr lang="en" sz="1900" b="1" dirty="0">
                <a:solidFill>
                  <a:schemeClr val="dk2"/>
                </a:solidFill>
                <a:latin typeface="Delius"/>
                <a:ea typeface="Delius"/>
                <a:cs typeface="Delius"/>
                <a:sym typeface="Delius"/>
              </a:rPr>
              <a:t> and H</a:t>
            </a:r>
            <a:r>
              <a:rPr lang="en" sz="1900" b="1" baseline="-25000" dirty="0">
                <a:solidFill>
                  <a:schemeClr val="dk2"/>
                </a:solidFill>
                <a:latin typeface="Delius"/>
                <a:ea typeface="Delius"/>
                <a:cs typeface="Delius"/>
                <a:sym typeface="Delius"/>
              </a:rPr>
              <a:t>2</a:t>
            </a:r>
            <a:r>
              <a:rPr lang="en" sz="1900" b="1" dirty="0">
                <a:solidFill>
                  <a:schemeClr val="dk2"/>
                </a:solidFill>
                <a:latin typeface="Delius"/>
                <a:ea typeface="Delius"/>
                <a:cs typeface="Delius"/>
                <a:sym typeface="Delius"/>
              </a:rPr>
              <a:t>O. </a:t>
            </a:r>
            <a:endParaRPr sz="1900" b="1" dirty="0">
              <a:solidFill>
                <a:schemeClr val="dk2"/>
              </a:solidFill>
              <a:latin typeface="Delius"/>
              <a:ea typeface="Delius"/>
              <a:cs typeface="Delius"/>
              <a:sym typeface="Delius"/>
            </a:endParaRPr>
          </a:p>
        </p:txBody>
      </p:sp>
      <p:pic>
        <p:nvPicPr>
          <p:cNvPr id="131" name="Google Shape;131;p20"/>
          <p:cNvPicPr preferRelativeResize="0"/>
          <p:nvPr/>
        </p:nvPicPr>
        <p:blipFill>
          <a:blip r:embed="rId9">
            <a:alphaModFix/>
          </a:blip>
          <a:stretch>
            <a:fillRect/>
          </a:stretch>
        </p:blipFill>
        <p:spPr>
          <a:xfrm>
            <a:off x="3885500" y="3060573"/>
            <a:ext cx="2027775" cy="1557478"/>
          </a:xfrm>
          <a:prstGeom prst="rect">
            <a:avLst/>
          </a:prstGeom>
          <a:noFill/>
          <a:ln>
            <a:noFill/>
          </a:ln>
        </p:spPr>
      </p:pic>
      <p:sp>
        <p:nvSpPr>
          <p:cNvPr id="132" name="Google Shape;132;p20"/>
          <p:cNvSpPr txBox="1"/>
          <p:nvPr/>
        </p:nvSpPr>
        <p:spPr>
          <a:xfrm>
            <a:off x="369875" y="2852350"/>
            <a:ext cx="2939100" cy="400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b="1">
                <a:solidFill>
                  <a:schemeClr val="dk2"/>
                </a:solidFill>
                <a:latin typeface="Delius"/>
                <a:ea typeface="Delius"/>
                <a:cs typeface="Delius"/>
                <a:sym typeface="Delius"/>
              </a:rPr>
              <a:t>Glucose</a:t>
            </a:r>
            <a:endParaRPr sz="2000" b="1">
              <a:solidFill>
                <a:schemeClr val="dk2"/>
              </a:solidFill>
              <a:latin typeface="Delius"/>
              <a:ea typeface="Delius"/>
              <a:cs typeface="Delius"/>
              <a:sym typeface="Delius"/>
            </a:endParaRPr>
          </a:p>
        </p:txBody>
      </p:sp>
      <p:sp>
        <p:nvSpPr>
          <p:cNvPr id="133" name="Google Shape;133;p20"/>
          <p:cNvSpPr txBox="1"/>
          <p:nvPr/>
        </p:nvSpPr>
        <p:spPr>
          <a:xfrm>
            <a:off x="282350" y="4428350"/>
            <a:ext cx="2939100" cy="400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b="1">
                <a:solidFill>
                  <a:schemeClr val="dk2"/>
                </a:solidFill>
                <a:latin typeface="Delius"/>
                <a:ea typeface="Delius"/>
                <a:cs typeface="Delius"/>
                <a:sym typeface="Delius"/>
              </a:rPr>
              <a:t>O</a:t>
            </a:r>
            <a:r>
              <a:rPr lang="en" sz="2000" b="1" baseline="-25000">
                <a:solidFill>
                  <a:schemeClr val="dk2"/>
                </a:solidFill>
                <a:latin typeface="Delius"/>
                <a:ea typeface="Delius"/>
                <a:cs typeface="Delius"/>
                <a:sym typeface="Delius"/>
              </a:rPr>
              <a:t>2</a:t>
            </a:r>
            <a:endParaRPr sz="2000" b="1" baseline="-25000">
              <a:solidFill>
                <a:schemeClr val="dk2"/>
              </a:solidFill>
              <a:latin typeface="Delius"/>
              <a:ea typeface="Delius"/>
              <a:cs typeface="Delius"/>
              <a:sym typeface="Delius"/>
            </a:endParaRPr>
          </a:p>
        </p:txBody>
      </p:sp>
      <p:sp>
        <p:nvSpPr>
          <p:cNvPr id="134" name="Google Shape;134;p20"/>
          <p:cNvSpPr txBox="1"/>
          <p:nvPr/>
        </p:nvSpPr>
        <p:spPr>
          <a:xfrm>
            <a:off x="3526350" y="4554525"/>
            <a:ext cx="2939100" cy="400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b="1">
                <a:solidFill>
                  <a:schemeClr val="dk2"/>
                </a:solidFill>
                <a:latin typeface="Delius"/>
                <a:ea typeface="Delius"/>
                <a:cs typeface="Delius"/>
                <a:sym typeface="Delius"/>
              </a:rPr>
              <a:t>Molecules Broken Down</a:t>
            </a:r>
            <a:endParaRPr sz="2000" b="1">
              <a:solidFill>
                <a:schemeClr val="dk2"/>
              </a:solidFill>
              <a:latin typeface="Delius"/>
              <a:ea typeface="Delius"/>
              <a:cs typeface="Delius"/>
              <a:sym typeface="Delius"/>
            </a:endParaRPr>
          </a:p>
        </p:txBody>
      </p:sp>
      <p:sp>
        <p:nvSpPr>
          <p:cNvPr id="135" name="Google Shape;135;p20"/>
          <p:cNvSpPr txBox="1"/>
          <p:nvPr/>
        </p:nvSpPr>
        <p:spPr>
          <a:xfrm>
            <a:off x="6147700" y="1219050"/>
            <a:ext cx="2939100" cy="400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b="1">
                <a:solidFill>
                  <a:schemeClr val="dk2"/>
                </a:solidFill>
                <a:latin typeface="Delius"/>
                <a:ea typeface="Delius"/>
                <a:cs typeface="Delius"/>
                <a:sym typeface="Delius"/>
              </a:rPr>
              <a:t>CO</a:t>
            </a:r>
            <a:r>
              <a:rPr lang="en" sz="2000" b="1" baseline="-25000">
                <a:solidFill>
                  <a:schemeClr val="dk2"/>
                </a:solidFill>
                <a:latin typeface="Delius"/>
                <a:ea typeface="Delius"/>
                <a:cs typeface="Delius"/>
                <a:sym typeface="Delius"/>
              </a:rPr>
              <a:t>2</a:t>
            </a:r>
            <a:endParaRPr sz="2000" b="1" baseline="-25000">
              <a:solidFill>
                <a:schemeClr val="dk2"/>
              </a:solidFill>
              <a:latin typeface="Delius"/>
              <a:ea typeface="Delius"/>
              <a:cs typeface="Delius"/>
              <a:sym typeface="Delius"/>
            </a:endParaRPr>
          </a:p>
        </p:txBody>
      </p:sp>
      <p:sp>
        <p:nvSpPr>
          <p:cNvPr id="136" name="Google Shape;136;p20"/>
          <p:cNvSpPr txBox="1"/>
          <p:nvPr/>
        </p:nvSpPr>
        <p:spPr>
          <a:xfrm>
            <a:off x="6147700" y="4646375"/>
            <a:ext cx="2939100" cy="400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b="1">
                <a:solidFill>
                  <a:schemeClr val="dk2"/>
                </a:solidFill>
                <a:latin typeface="Delius"/>
                <a:ea typeface="Delius"/>
                <a:cs typeface="Delius"/>
                <a:sym typeface="Delius"/>
              </a:rPr>
              <a:t>H</a:t>
            </a:r>
            <a:r>
              <a:rPr lang="en" sz="2000" b="1" baseline="-25000">
                <a:solidFill>
                  <a:schemeClr val="dk2"/>
                </a:solidFill>
                <a:latin typeface="Delius"/>
                <a:ea typeface="Delius"/>
                <a:cs typeface="Delius"/>
                <a:sym typeface="Delius"/>
              </a:rPr>
              <a:t>2</a:t>
            </a:r>
            <a:r>
              <a:rPr lang="en" sz="2000" b="1">
                <a:solidFill>
                  <a:schemeClr val="dk2"/>
                </a:solidFill>
                <a:latin typeface="Delius"/>
                <a:ea typeface="Delius"/>
                <a:cs typeface="Delius"/>
                <a:sym typeface="Delius"/>
              </a:rPr>
              <a:t>O</a:t>
            </a:r>
            <a:endParaRPr sz="2000" b="1">
              <a:solidFill>
                <a:schemeClr val="dk2"/>
              </a:solidFill>
              <a:latin typeface="Delius"/>
              <a:ea typeface="Delius"/>
              <a:cs typeface="Delius"/>
              <a:sym typeface="Delius"/>
            </a:endParaRPr>
          </a:p>
        </p:txBody>
      </p:sp>
      <p:cxnSp>
        <p:nvCxnSpPr>
          <p:cNvPr id="137" name="Google Shape;137;p20"/>
          <p:cNvCxnSpPr/>
          <p:nvPr/>
        </p:nvCxnSpPr>
        <p:spPr>
          <a:xfrm>
            <a:off x="2790725" y="2229100"/>
            <a:ext cx="944700" cy="780600"/>
          </a:xfrm>
          <a:prstGeom prst="straightConnector1">
            <a:avLst/>
          </a:prstGeom>
          <a:noFill/>
          <a:ln w="76200" cap="flat" cmpd="sng">
            <a:solidFill>
              <a:schemeClr val="dk2"/>
            </a:solidFill>
            <a:prstDash val="solid"/>
            <a:round/>
            <a:headEnd type="none" w="med" len="med"/>
            <a:tailEnd type="triangle" w="med" len="med"/>
          </a:ln>
        </p:spPr>
      </p:cxnSp>
      <p:cxnSp>
        <p:nvCxnSpPr>
          <p:cNvPr id="138" name="Google Shape;138;p20"/>
          <p:cNvCxnSpPr/>
          <p:nvPr/>
        </p:nvCxnSpPr>
        <p:spPr>
          <a:xfrm rot="10800000" flipH="1">
            <a:off x="2666350" y="3765875"/>
            <a:ext cx="1015500" cy="431700"/>
          </a:xfrm>
          <a:prstGeom prst="straightConnector1">
            <a:avLst/>
          </a:prstGeom>
          <a:noFill/>
          <a:ln w="76200" cap="flat" cmpd="sng">
            <a:solidFill>
              <a:schemeClr val="dk2"/>
            </a:solidFill>
            <a:prstDash val="solid"/>
            <a:round/>
            <a:headEnd type="none" w="med" len="med"/>
            <a:tailEnd type="triangle" w="med" len="med"/>
          </a:ln>
        </p:spPr>
      </p:cxnSp>
      <p:cxnSp>
        <p:nvCxnSpPr>
          <p:cNvPr id="139" name="Google Shape;139;p20"/>
          <p:cNvCxnSpPr/>
          <p:nvPr/>
        </p:nvCxnSpPr>
        <p:spPr>
          <a:xfrm rot="10800000" flipH="1">
            <a:off x="6274375" y="667375"/>
            <a:ext cx="735300" cy="395400"/>
          </a:xfrm>
          <a:prstGeom prst="straightConnector1">
            <a:avLst/>
          </a:prstGeom>
          <a:noFill/>
          <a:ln w="76200" cap="flat" cmpd="sng">
            <a:solidFill>
              <a:schemeClr val="dk2"/>
            </a:solidFill>
            <a:prstDash val="solid"/>
            <a:round/>
            <a:headEnd type="none" w="med" len="med"/>
            <a:tailEnd type="triangle" w="med" len="med"/>
          </a:ln>
        </p:spPr>
      </p:cxnSp>
      <p:cxnSp>
        <p:nvCxnSpPr>
          <p:cNvPr id="140" name="Google Shape;140;p20"/>
          <p:cNvCxnSpPr/>
          <p:nvPr/>
        </p:nvCxnSpPr>
        <p:spPr>
          <a:xfrm rot="10800000" flipH="1">
            <a:off x="6326875" y="2804300"/>
            <a:ext cx="682800" cy="8700"/>
          </a:xfrm>
          <a:prstGeom prst="straightConnector1">
            <a:avLst/>
          </a:prstGeom>
          <a:noFill/>
          <a:ln w="76200" cap="flat" cmpd="sng">
            <a:solidFill>
              <a:schemeClr val="dk2"/>
            </a:solidFill>
            <a:prstDash val="solid"/>
            <a:round/>
            <a:headEnd type="none" w="med" len="med"/>
            <a:tailEnd type="triangle" w="med" len="med"/>
          </a:ln>
        </p:spPr>
      </p:cxnSp>
      <p:cxnSp>
        <p:nvCxnSpPr>
          <p:cNvPr id="141" name="Google Shape;141;p20"/>
          <p:cNvCxnSpPr/>
          <p:nvPr/>
        </p:nvCxnSpPr>
        <p:spPr>
          <a:xfrm>
            <a:off x="6116925" y="3723713"/>
            <a:ext cx="662400" cy="516000"/>
          </a:xfrm>
          <a:prstGeom prst="straightConnector1">
            <a:avLst/>
          </a:prstGeom>
          <a:noFill/>
          <a:ln w="76200" cap="flat" cmpd="sng">
            <a:solidFill>
              <a:schemeClr val="dk2"/>
            </a:solidFill>
            <a:prstDash val="solid"/>
            <a:round/>
            <a:headEnd type="none" w="med" len="med"/>
            <a:tailEnd type="triangle" w="med" len="med"/>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graphicFrame>
        <p:nvGraphicFramePr>
          <p:cNvPr id="146" name="Google Shape;146;p21"/>
          <p:cNvGraphicFramePr/>
          <p:nvPr>
            <p:extLst>
              <p:ext uri="{D42A27DB-BD31-4B8C-83A1-F6EECF244321}">
                <p14:modId xmlns:p14="http://schemas.microsoft.com/office/powerpoint/2010/main" val="1392201044"/>
              </p:ext>
            </p:extLst>
          </p:nvPr>
        </p:nvGraphicFramePr>
        <p:xfrm>
          <a:off x="183075" y="67825"/>
          <a:ext cx="8777825" cy="5096607"/>
        </p:xfrm>
        <a:graphic>
          <a:graphicData uri="http://schemas.openxmlformats.org/drawingml/2006/table">
            <a:tbl>
              <a:tblPr>
                <a:noFill/>
                <a:tableStyleId>{8ECC14D4-50C8-4242-9CCC-3B609CC6C122}</a:tableStyleId>
              </a:tblPr>
              <a:tblGrid>
                <a:gridCol w="4676575">
                  <a:extLst>
                    <a:ext uri="{9D8B030D-6E8A-4147-A177-3AD203B41FA5}">
                      <a16:colId xmlns:a16="http://schemas.microsoft.com/office/drawing/2014/main" val="20000"/>
                    </a:ext>
                  </a:extLst>
                </a:gridCol>
                <a:gridCol w="4101250">
                  <a:extLst>
                    <a:ext uri="{9D8B030D-6E8A-4147-A177-3AD203B41FA5}">
                      <a16:colId xmlns:a16="http://schemas.microsoft.com/office/drawing/2014/main" val="20001"/>
                    </a:ext>
                  </a:extLst>
                </a:gridCol>
              </a:tblGrid>
              <a:tr h="4960700">
                <a:tc>
                  <a:txBody>
                    <a:bodyPr/>
                    <a:lstStyle/>
                    <a:p>
                      <a:pPr marL="0" lvl="0" indent="0" algn="ctr" rtl="0">
                        <a:lnSpc>
                          <a:spcPct val="115000"/>
                        </a:lnSpc>
                        <a:spcBef>
                          <a:spcPts val="0"/>
                        </a:spcBef>
                        <a:spcAft>
                          <a:spcPts val="0"/>
                        </a:spcAft>
                        <a:buClr>
                          <a:srgbClr val="000000"/>
                        </a:buClr>
                        <a:buSzPts val="1100"/>
                        <a:buFont typeface="Arial"/>
                        <a:buNone/>
                      </a:pPr>
                      <a:r>
                        <a:rPr lang="en" b="1" u="sng" dirty="0">
                          <a:solidFill>
                            <a:srgbClr val="000000"/>
                          </a:solidFill>
                          <a:latin typeface="Delius"/>
                          <a:ea typeface="Delius"/>
                          <a:cs typeface="Delius"/>
                          <a:sym typeface="Delius"/>
                        </a:rPr>
                        <a:t> DIGESTIVE SYSTEM</a:t>
                      </a:r>
                      <a:endParaRPr b="1" u="sng"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r>
                        <a:rPr lang="en" sz="1000" dirty="0">
                          <a:solidFill>
                            <a:srgbClr val="000000"/>
                          </a:solidFill>
                          <a:latin typeface="Delius"/>
                          <a:ea typeface="Delius"/>
                          <a:cs typeface="Delius"/>
                          <a:sym typeface="Delius"/>
                        </a:rPr>
                        <a:t>When you eat, the molecules in your food are not in a form that your body can use. They are too big to be absorbed by the blood. The main purpose of the digestive system is to break down food into simple molecules so that the body can </a:t>
                      </a:r>
                      <a:r>
                        <a:rPr lang="en" sz="1000">
                          <a:solidFill>
                            <a:srgbClr val="000000"/>
                          </a:solidFill>
                          <a:latin typeface="Delius"/>
                          <a:ea typeface="Delius"/>
                          <a:cs typeface="Delius"/>
                          <a:sym typeface="Delius"/>
                        </a:rPr>
                        <a:t>absorb them. </a:t>
                      </a:r>
                      <a:endParaRPr sz="1300" dirty="0">
                        <a:latin typeface="Delius"/>
                        <a:ea typeface="Delius"/>
                        <a:cs typeface="Delius"/>
                        <a:sym typeface="Delius"/>
                      </a:endParaRPr>
                    </a:p>
                    <a:p>
                      <a:pPr marL="0" lvl="0" indent="0" algn="l" rtl="0">
                        <a:lnSpc>
                          <a:spcPct val="115000"/>
                        </a:lnSpc>
                        <a:spcBef>
                          <a:spcPts val="0"/>
                        </a:spcBef>
                        <a:spcAft>
                          <a:spcPts val="0"/>
                        </a:spcAft>
                        <a:buNone/>
                      </a:pPr>
                      <a:endParaRPr sz="1200" dirty="0"/>
                    </a:p>
                    <a:p>
                      <a:pPr marL="0" lvl="0" indent="0" algn="l" rtl="0">
                        <a:lnSpc>
                          <a:spcPct val="115000"/>
                        </a:lnSpc>
                        <a:spcBef>
                          <a:spcPts val="0"/>
                        </a:spcBef>
                        <a:spcAft>
                          <a:spcPts val="0"/>
                        </a:spcAft>
                        <a:buNone/>
                      </a:pPr>
                      <a:r>
                        <a:rPr lang="en" sz="900" dirty="0">
                          <a:solidFill>
                            <a:srgbClr val="000000"/>
                          </a:solidFill>
                        </a:rPr>
                        <a:t>                                                          </a:t>
                      </a:r>
                      <a:endParaRPr sz="900" dirty="0">
                        <a:solidFill>
                          <a:srgbClr val="000000"/>
                        </a:solidFill>
                      </a:endParaRPr>
                    </a:p>
                    <a:p>
                      <a:pPr marL="0" lvl="0" indent="0" algn="l" rtl="0">
                        <a:lnSpc>
                          <a:spcPct val="115000"/>
                        </a:lnSpc>
                        <a:spcBef>
                          <a:spcPts val="0"/>
                        </a:spcBef>
                        <a:spcAft>
                          <a:spcPts val="0"/>
                        </a:spcAft>
                        <a:buNone/>
                      </a:pPr>
                      <a:endParaRPr sz="900" dirty="0">
                        <a:solidFill>
                          <a:srgbClr val="000000"/>
                        </a:solidFill>
                      </a:endParaRPr>
                    </a:p>
                    <a:p>
                      <a:pPr marL="0" lvl="0" indent="0" algn="l" rtl="0">
                        <a:lnSpc>
                          <a:spcPct val="115000"/>
                        </a:lnSpc>
                        <a:spcBef>
                          <a:spcPts val="0"/>
                        </a:spcBef>
                        <a:spcAft>
                          <a:spcPts val="0"/>
                        </a:spcAft>
                        <a:buNone/>
                      </a:pPr>
                      <a:endParaRPr sz="900" dirty="0">
                        <a:solidFill>
                          <a:srgbClr val="000000"/>
                        </a:solidFill>
                      </a:endParaRPr>
                    </a:p>
                    <a:p>
                      <a:pPr marL="0" lvl="0" indent="0" algn="l" rtl="0">
                        <a:lnSpc>
                          <a:spcPct val="115000"/>
                        </a:lnSpc>
                        <a:spcBef>
                          <a:spcPts val="0"/>
                        </a:spcBef>
                        <a:spcAft>
                          <a:spcPts val="0"/>
                        </a:spcAft>
                        <a:buNone/>
                      </a:pPr>
                      <a:endParaRPr sz="900" dirty="0">
                        <a:solidFill>
                          <a:srgbClr val="000000"/>
                        </a:solidFill>
                      </a:endParaRPr>
                    </a:p>
                    <a:p>
                      <a:pPr marL="0" lvl="0" indent="0" algn="l" rtl="0">
                        <a:lnSpc>
                          <a:spcPct val="115000"/>
                        </a:lnSpc>
                        <a:spcBef>
                          <a:spcPts val="0"/>
                        </a:spcBef>
                        <a:spcAft>
                          <a:spcPts val="0"/>
                        </a:spcAft>
                        <a:buNone/>
                      </a:pPr>
                      <a:endParaRPr sz="900" dirty="0">
                        <a:solidFill>
                          <a:srgbClr val="000000"/>
                        </a:solidFill>
                      </a:endParaRPr>
                    </a:p>
                    <a:p>
                      <a:pPr marL="0" lvl="0" indent="0" algn="l" rtl="0">
                        <a:lnSpc>
                          <a:spcPct val="115000"/>
                        </a:lnSpc>
                        <a:spcBef>
                          <a:spcPts val="0"/>
                        </a:spcBef>
                        <a:spcAft>
                          <a:spcPts val="0"/>
                        </a:spcAft>
                        <a:buNone/>
                      </a:pPr>
                      <a:endParaRPr sz="900" dirty="0">
                        <a:solidFill>
                          <a:srgbClr val="000000"/>
                        </a:solidFill>
                      </a:endParaRPr>
                    </a:p>
                    <a:p>
                      <a:pPr marL="0" lvl="0" indent="0" algn="l" rtl="0">
                        <a:lnSpc>
                          <a:spcPct val="115000"/>
                        </a:lnSpc>
                        <a:spcBef>
                          <a:spcPts val="0"/>
                        </a:spcBef>
                        <a:spcAft>
                          <a:spcPts val="0"/>
                        </a:spcAft>
                        <a:buNone/>
                      </a:pPr>
                      <a:endParaRPr sz="900" dirty="0">
                        <a:solidFill>
                          <a:srgbClr val="000000"/>
                        </a:solidFill>
                      </a:endParaRPr>
                    </a:p>
                    <a:p>
                      <a:pPr marL="0" lvl="0" indent="0" algn="l" rtl="0">
                        <a:lnSpc>
                          <a:spcPct val="115000"/>
                        </a:lnSpc>
                        <a:spcBef>
                          <a:spcPts val="0"/>
                        </a:spcBef>
                        <a:spcAft>
                          <a:spcPts val="0"/>
                        </a:spcAft>
                        <a:buNone/>
                      </a:pPr>
                      <a:endParaRPr sz="900" dirty="0">
                        <a:solidFill>
                          <a:srgbClr val="000000"/>
                        </a:solidFill>
                      </a:endParaRPr>
                    </a:p>
                    <a:p>
                      <a:pPr marL="0" lvl="0" indent="0" algn="l" rtl="0">
                        <a:lnSpc>
                          <a:spcPct val="115000"/>
                        </a:lnSpc>
                        <a:spcBef>
                          <a:spcPts val="0"/>
                        </a:spcBef>
                        <a:spcAft>
                          <a:spcPts val="0"/>
                        </a:spcAft>
                        <a:buNone/>
                      </a:pPr>
                      <a:endParaRPr sz="900" dirty="0">
                        <a:solidFill>
                          <a:srgbClr val="000000"/>
                        </a:solidFill>
                      </a:endParaRPr>
                    </a:p>
                    <a:p>
                      <a:pPr marL="0" lvl="0" indent="0" algn="l" rtl="0">
                        <a:lnSpc>
                          <a:spcPct val="115000"/>
                        </a:lnSpc>
                        <a:spcBef>
                          <a:spcPts val="0"/>
                        </a:spcBef>
                        <a:spcAft>
                          <a:spcPts val="0"/>
                        </a:spcAft>
                        <a:buNone/>
                      </a:pPr>
                      <a:endParaRPr sz="900" dirty="0">
                        <a:solidFill>
                          <a:srgbClr val="000000"/>
                        </a:solidFill>
                      </a:endParaRPr>
                    </a:p>
                    <a:p>
                      <a:pPr marL="0" lvl="0" indent="0" algn="l" rtl="0">
                        <a:lnSpc>
                          <a:spcPct val="115000"/>
                        </a:lnSpc>
                        <a:spcBef>
                          <a:spcPts val="0"/>
                        </a:spcBef>
                        <a:spcAft>
                          <a:spcPts val="0"/>
                        </a:spcAft>
                        <a:buNone/>
                      </a:pPr>
                      <a:endParaRPr sz="900" dirty="0">
                        <a:solidFill>
                          <a:srgbClr val="000000"/>
                        </a:solidFill>
                      </a:endParaRPr>
                    </a:p>
                    <a:p>
                      <a:pPr marL="0" lvl="0" indent="0" algn="l" rtl="0">
                        <a:lnSpc>
                          <a:spcPct val="115000"/>
                        </a:lnSpc>
                        <a:spcBef>
                          <a:spcPts val="0"/>
                        </a:spcBef>
                        <a:spcAft>
                          <a:spcPts val="0"/>
                        </a:spcAft>
                        <a:buNone/>
                      </a:pPr>
                      <a:endParaRPr sz="900" dirty="0">
                        <a:solidFill>
                          <a:srgbClr val="000000"/>
                        </a:solidFill>
                      </a:endParaRPr>
                    </a:p>
                    <a:p>
                      <a:pPr marL="0" lvl="0" indent="0" algn="l" rtl="0">
                        <a:lnSpc>
                          <a:spcPct val="115000"/>
                        </a:lnSpc>
                        <a:spcBef>
                          <a:spcPts val="0"/>
                        </a:spcBef>
                        <a:spcAft>
                          <a:spcPts val="0"/>
                        </a:spcAft>
                        <a:buNone/>
                      </a:pPr>
                      <a:endParaRPr sz="900" dirty="0">
                        <a:solidFill>
                          <a:srgbClr val="000000"/>
                        </a:solidFill>
                      </a:endParaRPr>
                    </a:p>
                    <a:p>
                      <a:pPr marL="0" lvl="0" indent="0" algn="l" rtl="0">
                        <a:lnSpc>
                          <a:spcPct val="115000"/>
                        </a:lnSpc>
                        <a:spcBef>
                          <a:spcPts val="0"/>
                        </a:spcBef>
                        <a:spcAft>
                          <a:spcPts val="0"/>
                        </a:spcAft>
                        <a:buNone/>
                      </a:pPr>
                      <a:r>
                        <a:rPr lang="en" sz="900" dirty="0">
                          <a:solidFill>
                            <a:srgbClr val="000000"/>
                          </a:solidFill>
                        </a:rPr>
                        <a:t> </a:t>
                      </a:r>
                      <a:endParaRPr sz="900" dirty="0">
                        <a:solidFill>
                          <a:srgbClr val="000000"/>
                        </a:solidFill>
                      </a:endParaRPr>
                    </a:p>
                    <a:p>
                      <a:pPr marL="0" lvl="0" indent="0" algn="l" rtl="0">
                        <a:lnSpc>
                          <a:spcPct val="115000"/>
                        </a:lnSpc>
                        <a:spcBef>
                          <a:spcPts val="0"/>
                        </a:spcBef>
                        <a:spcAft>
                          <a:spcPts val="0"/>
                        </a:spcAft>
                        <a:buNone/>
                      </a:pPr>
                      <a:endParaRPr sz="900" dirty="0">
                        <a:solidFill>
                          <a:srgbClr val="000000"/>
                        </a:solidFill>
                      </a:endParaRPr>
                    </a:p>
                    <a:p>
                      <a:pPr marL="0" lvl="0" indent="0" algn="l" rtl="0">
                        <a:lnSpc>
                          <a:spcPct val="115000"/>
                        </a:lnSpc>
                        <a:spcBef>
                          <a:spcPts val="0"/>
                        </a:spcBef>
                        <a:spcAft>
                          <a:spcPts val="0"/>
                        </a:spcAft>
                        <a:buNone/>
                      </a:pPr>
                      <a:r>
                        <a:rPr lang="en" sz="1000" dirty="0">
                          <a:solidFill>
                            <a:srgbClr val="000000"/>
                          </a:solidFill>
                          <a:latin typeface="Delius"/>
                          <a:ea typeface="Delius"/>
                          <a:cs typeface="Delius"/>
                          <a:sym typeface="Delius"/>
                        </a:rPr>
                        <a:t>For this process to</a:t>
                      </a:r>
                      <a:r>
                        <a:rPr lang="en" sz="900" dirty="0">
                          <a:solidFill>
                            <a:srgbClr val="000000"/>
                          </a:solidFill>
                          <a:latin typeface="Delius"/>
                          <a:ea typeface="Delius"/>
                          <a:cs typeface="Delius"/>
                          <a:sym typeface="Delius"/>
                        </a:rPr>
                        <a:t> </a:t>
                      </a:r>
                      <a:r>
                        <a:rPr lang="en-US" sz="1000" dirty="0">
                          <a:solidFill>
                            <a:srgbClr val="000000"/>
                          </a:solidFill>
                          <a:latin typeface="Delius"/>
                          <a:ea typeface="Delius"/>
                          <a:cs typeface="Delius"/>
                          <a:sym typeface="Delius"/>
                        </a:rPr>
                        <a:t>occur, food enters through the mouth, is stored in the stomach, and then</a:t>
                      </a:r>
                      <a:r>
                        <a:rPr lang="en" sz="1000" dirty="0">
                          <a:solidFill>
                            <a:srgbClr val="000000"/>
                          </a:solidFill>
                          <a:latin typeface="Delius"/>
                          <a:ea typeface="Delius"/>
                          <a:cs typeface="Delius"/>
                          <a:sym typeface="Delius"/>
                        </a:rPr>
                        <a:t> moves on to the small intestine.</a:t>
                      </a:r>
                      <a:r>
                        <a:rPr lang="en" sz="900" dirty="0">
                          <a:solidFill>
                            <a:srgbClr val="000000"/>
                          </a:solidFill>
                          <a:latin typeface="Delius"/>
                          <a:ea typeface="Delius"/>
                          <a:cs typeface="Delius"/>
                          <a:sym typeface="Delius"/>
                        </a:rPr>
                        <a:t> </a:t>
                      </a:r>
                      <a:endParaRPr sz="10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r>
                        <a:rPr lang="en" sz="1000" dirty="0">
                          <a:solidFill>
                            <a:srgbClr val="000000"/>
                          </a:solidFill>
                          <a:latin typeface="Delius"/>
                          <a:ea typeface="Delius"/>
                          <a:cs typeface="Delius"/>
                          <a:sym typeface="Delius"/>
                        </a:rPr>
                        <a:t>These three organs, the mouth, stomach</a:t>
                      </a:r>
                      <a:r>
                        <a:rPr lang="en-US" sz="1000" dirty="0">
                          <a:solidFill>
                            <a:srgbClr val="000000"/>
                          </a:solidFill>
                          <a:latin typeface="Delius"/>
                          <a:ea typeface="Delius"/>
                          <a:cs typeface="Delius"/>
                          <a:sym typeface="Delius"/>
                        </a:rPr>
                        <a:t>, and small intestine, break down the food both by physically smashing it and, through chemical reactions,</a:t>
                      </a:r>
                      <a:r>
                        <a:rPr lang="en" sz="1000" dirty="0">
                          <a:solidFill>
                            <a:srgbClr val="000000"/>
                          </a:solidFill>
                          <a:latin typeface="Delius"/>
                          <a:ea typeface="Delius"/>
                          <a:cs typeface="Delius"/>
                          <a:sym typeface="Delius"/>
                        </a:rPr>
                        <a:t> breaking down the molecules.</a:t>
                      </a:r>
                      <a:endParaRPr sz="10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r>
                        <a:rPr lang="en" sz="1000" dirty="0">
                          <a:solidFill>
                            <a:srgbClr val="000000"/>
                          </a:solidFill>
                          <a:latin typeface="Delius"/>
                          <a:ea typeface="Delius"/>
                          <a:cs typeface="Delius"/>
                          <a:sym typeface="Delius"/>
                        </a:rPr>
                        <a:t>The small intestine also absorbs the nutrients from the food, and it is absorbed into the bloodstream.  The food then travels into the large intestine, where it takes out water, which is then absorbed into the bloodstream.</a:t>
                      </a:r>
                      <a:endParaRPr sz="1300" dirty="0">
                        <a:latin typeface="Delius"/>
                        <a:ea typeface="Delius"/>
                        <a:cs typeface="Delius"/>
                        <a:sym typeface="Delius"/>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Clr>
                          <a:srgbClr val="000000"/>
                        </a:buClr>
                        <a:buSzPts val="1100"/>
                        <a:buFont typeface="Arial"/>
                        <a:buNone/>
                      </a:pPr>
                      <a:r>
                        <a:rPr lang="en" sz="1100" dirty="0">
                          <a:solidFill>
                            <a:srgbClr val="000000"/>
                          </a:solidFill>
                          <a:latin typeface="Delius"/>
                          <a:ea typeface="Delius"/>
                          <a:cs typeface="Delius"/>
                          <a:sym typeface="Delius"/>
                        </a:rPr>
                        <a:t>What is the main purpose of the digestive system?</a:t>
                      </a:r>
                      <a:endParaRPr sz="11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r>
                        <a:rPr lang="en" sz="1100" dirty="0">
                          <a:solidFill>
                            <a:srgbClr val="000000"/>
                          </a:solidFill>
                          <a:latin typeface="Delius"/>
                          <a:ea typeface="Delius"/>
                          <a:cs typeface="Delius"/>
                          <a:sym typeface="Delius"/>
                        </a:rPr>
                        <a:t>________________________________________________</a:t>
                      </a:r>
                      <a:endParaRPr sz="11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endParaRPr sz="11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r>
                        <a:rPr lang="en" sz="1100" dirty="0">
                          <a:solidFill>
                            <a:srgbClr val="000000"/>
                          </a:solidFill>
                          <a:latin typeface="Delius"/>
                          <a:ea typeface="Delius"/>
                          <a:cs typeface="Delius"/>
                          <a:sym typeface="Delius"/>
                        </a:rPr>
                        <a:t>Why does your body need to break down the food you eat?</a:t>
                      </a:r>
                      <a:endParaRPr sz="11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r>
                        <a:rPr lang="en" sz="1100" dirty="0">
                          <a:solidFill>
                            <a:srgbClr val="000000"/>
                          </a:solidFill>
                          <a:latin typeface="Delius"/>
                          <a:ea typeface="Delius"/>
                          <a:cs typeface="Delius"/>
                          <a:sym typeface="Delius"/>
                        </a:rPr>
                        <a:t>_____________________________</a:t>
                      </a:r>
                      <a:endParaRPr sz="11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endParaRPr sz="11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r>
                        <a:rPr lang="en" sz="1100" dirty="0">
                          <a:solidFill>
                            <a:srgbClr val="000000"/>
                          </a:solidFill>
                          <a:latin typeface="Delius"/>
                          <a:ea typeface="Delius"/>
                          <a:cs typeface="Delius"/>
                          <a:sym typeface="Delius"/>
                        </a:rPr>
                        <a:t>Where does food enter the body? ____________________________</a:t>
                      </a:r>
                      <a:endParaRPr sz="11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endParaRPr sz="11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r>
                        <a:rPr lang="en" sz="1100" dirty="0">
                          <a:solidFill>
                            <a:srgbClr val="000000"/>
                          </a:solidFill>
                          <a:latin typeface="Delius"/>
                          <a:ea typeface="Delius"/>
                          <a:cs typeface="Delius"/>
                          <a:sym typeface="Delius"/>
                        </a:rPr>
                        <a:t>Which organs help break down the food? (There are 3) </a:t>
                      </a:r>
                      <a:endParaRPr sz="11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r>
                        <a:rPr lang="en" sz="1100" dirty="0">
                          <a:solidFill>
                            <a:srgbClr val="000000"/>
                          </a:solidFill>
                          <a:latin typeface="Delius"/>
                          <a:ea typeface="Delius"/>
                          <a:cs typeface="Delius"/>
                          <a:sym typeface="Delius"/>
                        </a:rPr>
                        <a:t>1. _____________________________</a:t>
                      </a:r>
                      <a:endParaRPr sz="11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r>
                        <a:rPr lang="en" sz="1100" dirty="0">
                          <a:solidFill>
                            <a:srgbClr val="000000"/>
                          </a:solidFill>
                          <a:latin typeface="Delius"/>
                          <a:ea typeface="Delius"/>
                          <a:cs typeface="Delius"/>
                          <a:sym typeface="Delius"/>
                        </a:rPr>
                        <a:t>2. _____________________________</a:t>
                      </a:r>
                      <a:endParaRPr sz="11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r>
                        <a:rPr lang="en" sz="1100" dirty="0">
                          <a:solidFill>
                            <a:srgbClr val="000000"/>
                          </a:solidFill>
                          <a:latin typeface="Delius"/>
                          <a:ea typeface="Delius"/>
                          <a:cs typeface="Delius"/>
                          <a:sym typeface="Delius"/>
                        </a:rPr>
                        <a:t>3. _____________________________</a:t>
                      </a:r>
                      <a:endParaRPr sz="11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endParaRPr sz="11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r>
                        <a:rPr lang="en" sz="1100" dirty="0">
                          <a:solidFill>
                            <a:srgbClr val="000000"/>
                          </a:solidFill>
                          <a:latin typeface="Delius"/>
                          <a:ea typeface="Delius"/>
                          <a:cs typeface="Delius"/>
                          <a:sym typeface="Delius"/>
                        </a:rPr>
                        <a:t>Which organ stores the food for a period of time? ________________</a:t>
                      </a:r>
                      <a:endParaRPr sz="11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endParaRPr sz="11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r>
                        <a:rPr lang="en" sz="1100" dirty="0">
                          <a:solidFill>
                            <a:srgbClr val="000000"/>
                          </a:solidFill>
                          <a:latin typeface="Delius"/>
                          <a:ea typeface="Delius"/>
                          <a:cs typeface="Delius"/>
                          <a:sym typeface="Delius"/>
                        </a:rPr>
                        <a:t>Which organ absorbs the particles of food into the bloodstream?</a:t>
                      </a:r>
                      <a:endParaRPr sz="11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r>
                        <a:rPr lang="en" sz="1100" dirty="0">
                          <a:solidFill>
                            <a:srgbClr val="000000"/>
                          </a:solidFill>
                          <a:latin typeface="Delius"/>
                          <a:ea typeface="Delius"/>
                          <a:cs typeface="Delius"/>
                          <a:sym typeface="Delius"/>
                        </a:rPr>
                        <a:t>______________________________</a:t>
                      </a:r>
                      <a:endParaRPr sz="11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endParaRPr sz="1100" dirty="0">
                        <a:solidFill>
                          <a:srgbClr val="000000"/>
                        </a:solidFill>
                        <a:latin typeface="Delius"/>
                        <a:ea typeface="Delius"/>
                        <a:cs typeface="Delius"/>
                        <a:sym typeface="Delius"/>
                      </a:endParaRPr>
                    </a:p>
                    <a:p>
                      <a:pPr marL="0" lvl="0" indent="0" algn="l" rtl="0">
                        <a:lnSpc>
                          <a:spcPct val="115000"/>
                        </a:lnSpc>
                        <a:spcBef>
                          <a:spcPts val="0"/>
                        </a:spcBef>
                        <a:spcAft>
                          <a:spcPts val="0"/>
                        </a:spcAft>
                        <a:buClr>
                          <a:srgbClr val="000000"/>
                        </a:buClr>
                        <a:buSzPts val="1100"/>
                        <a:buFont typeface="Arial"/>
                        <a:buNone/>
                      </a:pPr>
                      <a:r>
                        <a:rPr lang="en" sz="1100" dirty="0">
                          <a:solidFill>
                            <a:srgbClr val="000000"/>
                          </a:solidFill>
                          <a:latin typeface="Delius"/>
                          <a:ea typeface="Delius"/>
                          <a:cs typeface="Delius"/>
                          <a:sym typeface="Delius"/>
                        </a:rPr>
                        <a:t>Which organ absorbs the water from your food into the bloodstream? ______________________________</a:t>
                      </a:r>
                      <a:endParaRPr sz="1100" dirty="0">
                        <a:solidFill>
                          <a:srgbClr val="000000"/>
                        </a:solidFill>
                        <a:latin typeface="Delius"/>
                        <a:ea typeface="Delius"/>
                        <a:cs typeface="Delius"/>
                        <a:sym typeface="Delius"/>
                      </a:endParaRPr>
                    </a:p>
                    <a:p>
                      <a:pPr marL="0" lvl="0" indent="0" algn="l" rtl="0">
                        <a:spcBef>
                          <a:spcPts val="0"/>
                        </a:spcBef>
                        <a:spcAft>
                          <a:spcPts val="0"/>
                        </a:spcAft>
                        <a:buNone/>
                      </a:pPr>
                      <a:endParaRPr sz="1300" dirty="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pic>
        <p:nvPicPr>
          <p:cNvPr id="147" name="Google Shape;147;p21"/>
          <p:cNvPicPr preferRelativeResize="0"/>
          <p:nvPr/>
        </p:nvPicPr>
        <p:blipFill rotWithShape="1">
          <a:blip r:embed="rId3">
            <a:alphaModFix/>
          </a:blip>
          <a:srcRect b="15569"/>
          <a:stretch/>
        </p:blipFill>
        <p:spPr>
          <a:xfrm>
            <a:off x="1531175" y="1171100"/>
            <a:ext cx="2040775" cy="2477725"/>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2762</TotalTime>
  <Words>2028</Words>
  <Application>Microsoft Office PowerPoint</Application>
  <PresentationFormat>On-screen Show (16:9)</PresentationFormat>
  <Paragraphs>218</Paragraphs>
  <Slides>20</Slides>
  <Notes>20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20</vt:i4>
      </vt:variant>
    </vt:vector>
  </HeadingPairs>
  <TitlesOfParts>
    <vt:vector size="31" baseType="lpstr">
      <vt:lpstr>Helvetica Neue</vt:lpstr>
      <vt:lpstr>Delius</vt:lpstr>
      <vt:lpstr>Mountains of Christmas</vt:lpstr>
      <vt:lpstr>Arial</vt:lpstr>
      <vt:lpstr>Times New Roman</vt:lpstr>
      <vt:lpstr>Verdana</vt:lpstr>
      <vt:lpstr>Noto Sans Symbols</vt:lpstr>
      <vt:lpstr>Calibri</vt:lpstr>
      <vt:lpstr>Brygada 1918</vt:lpstr>
      <vt:lpstr>Roboto</vt:lpstr>
      <vt:lpstr>Simple Light</vt:lpstr>
      <vt:lpstr>PowerPoint Presentation</vt:lpstr>
      <vt:lpstr>PowerPoint Presentation</vt:lpstr>
      <vt:lpstr>Necessary Vocabulary</vt:lpstr>
      <vt:lpstr>Learning Objective: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8.3.2 Sentence stems that utilize academic language: (Make sure to include one of these in your comic)</vt:lpstr>
      <vt:lpstr>PowerPoint Presentation</vt:lpstr>
      <vt:lpstr>Learning Objective:  Check off which ones you were able to understand and do.</vt:lpstr>
      <vt:lpstr>PowerPoint Presentation</vt:lpstr>
      <vt:lpstr>PowerPoint Presentation</vt:lpstr>
      <vt:lpstr>PowerPoint Presentation</vt:lpstr>
      <vt:lpstr>Necessary Vocabulary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Michelle Hudson</cp:lastModifiedBy>
  <cp:revision>1</cp:revision>
  <dcterms:modified xsi:type="dcterms:W3CDTF">2025-06-05T21:15:14Z</dcterms:modified>
</cp:coreProperties>
</file>