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D7587E-74C7-483D-87CE-A1D831900FFE}" v="1" dt="2025-03-28T20:11:50.5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86497"/>
  </p:normalViewPr>
  <p:slideViewPr>
    <p:cSldViewPr snapToGrid="0">
      <p:cViewPr varScale="1">
        <p:scale>
          <a:sx n="134" d="100"/>
          <a:sy n="134" d="100"/>
        </p:scale>
        <p:origin x="121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Hudson" userId="20193871399_tp_box_2" providerId="OAuth2" clId="{58D7587E-74C7-483D-87CE-A1D831900FFE}"/>
    <pc:docChg chg="addSld modSld">
      <pc:chgData name="Michelle Hudson" userId="20193871399_tp_box_2" providerId="OAuth2" clId="{58D7587E-74C7-483D-87CE-A1D831900FFE}" dt="2025-03-28T20:11:50.578" v="16"/>
      <pc:docMkLst>
        <pc:docMk/>
      </pc:docMkLst>
      <pc:sldChg chg="modNotesTx">
        <pc:chgData name="Michelle Hudson" userId="20193871399_tp_box_2" providerId="OAuth2" clId="{58D7587E-74C7-483D-87CE-A1D831900FFE}" dt="2025-03-28T20:09:47.729" v="4" actId="113"/>
        <pc:sldMkLst>
          <pc:docMk/>
          <pc:sldMk cId="709170362" sldId="257"/>
        </pc:sldMkLst>
      </pc:sldChg>
      <pc:sldChg chg="modSp mod">
        <pc:chgData name="Michelle Hudson" userId="20193871399_tp_box_2" providerId="OAuth2" clId="{58D7587E-74C7-483D-87CE-A1D831900FFE}" dt="2025-03-28T20:10:11.774" v="7" actId="20577"/>
        <pc:sldMkLst>
          <pc:docMk/>
          <pc:sldMk cId="376095120" sldId="260"/>
        </pc:sldMkLst>
        <pc:spChg chg="mod">
          <ac:chgData name="Michelle Hudson" userId="20193871399_tp_box_2" providerId="OAuth2" clId="{58D7587E-74C7-483D-87CE-A1D831900FFE}" dt="2025-03-28T20:10:11.774" v="7" actId="20577"/>
          <ac:spMkLst>
            <pc:docMk/>
            <pc:sldMk cId="376095120" sldId="260"/>
            <ac:spMk id="3" creationId="{153ED8D0-A337-FA82-F91F-AB475AF10071}"/>
          </ac:spMkLst>
        </pc:spChg>
      </pc:sldChg>
      <pc:sldChg chg="modSp mod">
        <pc:chgData name="Michelle Hudson" userId="20193871399_tp_box_2" providerId="OAuth2" clId="{58D7587E-74C7-483D-87CE-A1D831900FFE}" dt="2025-03-28T20:10:35.841" v="12" actId="20577"/>
        <pc:sldMkLst>
          <pc:docMk/>
          <pc:sldMk cId="650718116" sldId="261"/>
        </pc:sldMkLst>
        <pc:spChg chg="mod">
          <ac:chgData name="Michelle Hudson" userId="20193871399_tp_box_2" providerId="OAuth2" clId="{58D7587E-74C7-483D-87CE-A1D831900FFE}" dt="2025-03-28T20:10:35.841" v="12" actId="20577"/>
          <ac:spMkLst>
            <pc:docMk/>
            <pc:sldMk cId="650718116" sldId="261"/>
            <ac:spMk id="3" creationId="{828EF73F-971A-3F4F-E3C9-CEDF2759007D}"/>
          </ac:spMkLst>
        </pc:spChg>
      </pc:sldChg>
      <pc:sldChg chg="modSp mod">
        <pc:chgData name="Michelle Hudson" userId="20193871399_tp_box_2" providerId="OAuth2" clId="{58D7587E-74C7-483D-87CE-A1D831900FFE}" dt="2025-03-28T20:11:18.472" v="15" actId="20577"/>
        <pc:sldMkLst>
          <pc:docMk/>
          <pc:sldMk cId="1688638963" sldId="263"/>
        </pc:sldMkLst>
        <pc:spChg chg="mod">
          <ac:chgData name="Michelle Hudson" userId="20193871399_tp_box_2" providerId="OAuth2" clId="{58D7587E-74C7-483D-87CE-A1D831900FFE}" dt="2025-03-28T20:11:18.472" v="15" actId="20577"/>
          <ac:spMkLst>
            <pc:docMk/>
            <pc:sldMk cId="1688638963" sldId="263"/>
            <ac:spMk id="3" creationId="{A1B12147-6D64-213C-E1FD-AF128793E2AB}"/>
          </ac:spMkLst>
        </pc:spChg>
        <pc:picChg chg="mod">
          <ac:chgData name="Michelle Hudson" userId="20193871399_tp_box_2" providerId="OAuth2" clId="{58D7587E-74C7-483D-87CE-A1D831900FFE}" dt="2025-03-28T20:10:52.225" v="13" actId="1076"/>
          <ac:picMkLst>
            <pc:docMk/>
            <pc:sldMk cId="1688638963" sldId="263"/>
            <ac:picMk id="5" creationId="{80225C27-A1E9-B318-F537-9186E7E43991}"/>
          </ac:picMkLst>
        </pc:picChg>
      </pc:sldChg>
      <pc:sldChg chg="add">
        <pc:chgData name="Michelle Hudson" userId="20193871399_tp_box_2" providerId="OAuth2" clId="{58D7587E-74C7-483D-87CE-A1D831900FFE}" dt="2025-03-28T20:11:50.578" v="16"/>
        <pc:sldMkLst>
          <pc:docMk/>
          <pc:sldMk cId="3116038533" sldId="266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E131F8-B1F5-4F09-A65B-807C4FA7957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3544A62B-D80F-405C-94F1-172508A3F58C}">
      <dgm:prSet/>
      <dgm:spPr/>
      <dgm:t>
        <a:bodyPr/>
        <a:lstStyle/>
        <a:p>
          <a:pPr>
            <a:defRPr cap="all"/>
          </a:pPr>
          <a:r>
            <a:rPr lang="en-US" dirty="0"/>
            <a:t>Think-Pair-Share</a:t>
          </a:r>
        </a:p>
      </dgm:t>
    </dgm:pt>
    <dgm:pt modelId="{92577E96-824F-48D8-A301-578ADD7A2998}" type="parTrans" cxnId="{A9A4338A-906B-4847-82F9-975DE9A85DA4}">
      <dgm:prSet/>
      <dgm:spPr/>
      <dgm:t>
        <a:bodyPr/>
        <a:lstStyle/>
        <a:p>
          <a:endParaRPr lang="en-US"/>
        </a:p>
      </dgm:t>
    </dgm:pt>
    <dgm:pt modelId="{E1388EBD-297A-4101-A5F2-1076B049D5A6}" type="sibTrans" cxnId="{A9A4338A-906B-4847-82F9-975DE9A85DA4}">
      <dgm:prSet/>
      <dgm:spPr/>
      <dgm:t>
        <a:bodyPr/>
        <a:lstStyle/>
        <a:p>
          <a:endParaRPr lang="en-US"/>
        </a:p>
      </dgm:t>
    </dgm:pt>
    <dgm:pt modelId="{CCCE958B-A1FC-4CEA-ADF1-64E9D83A5FEC}">
      <dgm:prSet/>
      <dgm:spPr/>
      <dgm:t>
        <a:bodyPr/>
        <a:lstStyle/>
        <a:p>
          <a:pPr>
            <a:defRPr cap="all"/>
          </a:pPr>
          <a:r>
            <a:rPr lang="en-US" dirty="0"/>
            <a:t>Be prepared to share with the class</a:t>
          </a:r>
        </a:p>
      </dgm:t>
    </dgm:pt>
    <dgm:pt modelId="{046E8D53-14BA-45A0-ABFD-95062B42789E}" type="parTrans" cxnId="{281A3585-4BAD-4D4F-80D9-E027B29D11DE}">
      <dgm:prSet/>
      <dgm:spPr/>
      <dgm:t>
        <a:bodyPr/>
        <a:lstStyle/>
        <a:p>
          <a:endParaRPr lang="en-US"/>
        </a:p>
      </dgm:t>
    </dgm:pt>
    <dgm:pt modelId="{C074490D-3C4A-4328-9A55-C31D92E40854}" type="sibTrans" cxnId="{281A3585-4BAD-4D4F-80D9-E027B29D11DE}">
      <dgm:prSet/>
      <dgm:spPr/>
      <dgm:t>
        <a:bodyPr/>
        <a:lstStyle/>
        <a:p>
          <a:endParaRPr lang="en-US"/>
        </a:p>
      </dgm:t>
    </dgm:pt>
    <dgm:pt modelId="{71C5FCE3-A373-49A5-A0BE-75AE169CFBDE}" type="pres">
      <dgm:prSet presAssocID="{97E131F8-B1F5-4F09-A65B-807C4FA79570}" presName="root" presStyleCnt="0">
        <dgm:presLayoutVars>
          <dgm:dir/>
          <dgm:resizeHandles val="exact"/>
        </dgm:presLayoutVars>
      </dgm:prSet>
      <dgm:spPr/>
    </dgm:pt>
    <dgm:pt modelId="{098154F2-B7A9-4DC5-AB39-B939F69ED410}" type="pres">
      <dgm:prSet presAssocID="{3544A62B-D80F-405C-94F1-172508A3F58C}" presName="compNode" presStyleCnt="0"/>
      <dgm:spPr/>
    </dgm:pt>
    <dgm:pt modelId="{1320583F-E555-4BE4-B8CE-8F8049F507DA}" type="pres">
      <dgm:prSet presAssocID="{3544A62B-D80F-405C-94F1-172508A3F58C}" presName="iconBgRect" presStyleLbl="bgShp" presStyleIdx="0" presStyleCnt="2"/>
      <dgm:spPr/>
    </dgm:pt>
    <dgm:pt modelId="{B69D6EDC-005C-42CB-ACC0-FCE3E6251FF5}" type="pres">
      <dgm:prSet presAssocID="{3544A62B-D80F-405C-94F1-172508A3F58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ustomer Review"/>
        </a:ext>
      </dgm:extLst>
    </dgm:pt>
    <dgm:pt modelId="{95DA9A7F-3FA6-417E-AF0E-562CEE8F5DB0}" type="pres">
      <dgm:prSet presAssocID="{3544A62B-D80F-405C-94F1-172508A3F58C}" presName="spaceRect" presStyleCnt="0"/>
      <dgm:spPr/>
    </dgm:pt>
    <dgm:pt modelId="{6795602C-27CB-4335-85CF-8BEEE76EECEE}" type="pres">
      <dgm:prSet presAssocID="{3544A62B-D80F-405C-94F1-172508A3F58C}" presName="textRect" presStyleLbl="revTx" presStyleIdx="0" presStyleCnt="2">
        <dgm:presLayoutVars>
          <dgm:chMax val="1"/>
          <dgm:chPref val="1"/>
        </dgm:presLayoutVars>
      </dgm:prSet>
      <dgm:spPr/>
    </dgm:pt>
    <dgm:pt modelId="{B04F3A2A-CECD-4A69-8F6F-32DA108BEF9A}" type="pres">
      <dgm:prSet presAssocID="{E1388EBD-297A-4101-A5F2-1076B049D5A6}" presName="sibTrans" presStyleCnt="0"/>
      <dgm:spPr/>
    </dgm:pt>
    <dgm:pt modelId="{5C6EA9CB-F628-4892-AD6F-12BB69DCC493}" type="pres">
      <dgm:prSet presAssocID="{CCCE958B-A1FC-4CEA-ADF1-64E9D83A5FEC}" presName="compNode" presStyleCnt="0"/>
      <dgm:spPr/>
    </dgm:pt>
    <dgm:pt modelId="{0F9A7006-2941-4873-93DC-888E4077A9B2}" type="pres">
      <dgm:prSet presAssocID="{CCCE958B-A1FC-4CEA-ADF1-64E9D83A5FEC}" presName="iconBgRect" presStyleLbl="bgShp" presStyleIdx="1" presStyleCnt="2"/>
      <dgm:spPr/>
    </dgm:pt>
    <dgm:pt modelId="{89A4C33B-EAF3-49E0-A838-4C37B3DDFE43}" type="pres">
      <dgm:prSet presAssocID="{CCCE958B-A1FC-4CEA-ADF1-64E9D83A5FE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A392A70E-A8A9-4D5D-8255-B0E4B9C63EC9}" type="pres">
      <dgm:prSet presAssocID="{CCCE958B-A1FC-4CEA-ADF1-64E9D83A5FEC}" presName="spaceRect" presStyleCnt="0"/>
      <dgm:spPr/>
    </dgm:pt>
    <dgm:pt modelId="{74A54777-7467-489D-A3B3-5D2D0FC794B1}" type="pres">
      <dgm:prSet presAssocID="{CCCE958B-A1FC-4CEA-ADF1-64E9D83A5FEC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7E54C349-7C5D-41F0-9BE6-26E55FF4B276}" type="presOf" srcId="{CCCE958B-A1FC-4CEA-ADF1-64E9D83A5FEC}" destId="{74A54777-7467-489D-A3B3-5D2D0FC794B1}" srcOrd="0" destOrd="0" presId="urn:microsoft.com/office/officeart/2018/5/layout/IconCircleLabelList"/>
    <dgm:cxn modelId="{281A3585-4BAD-4D4F-80D9-E027B29D11DE}" srcId="{97E131F8-B1F5-4F09-A65B-807C4FA79570}" destId="{CCCE958B-A1FC-4CEA-ADF1-64E9D83A5FEC}" srcOrd="1" destOrd="0" parTransId="{046E8D53-14BA-45A0-ABFD-95062B42789E}" sibTransId="{C074490D-3C4A-4328-9A55-C31D92E40854}"/>
    <dgm:cxn modelId="{A9A4338A-906B-4847-82F9-975DE9A85DA4}" srcId="{97E131F8-B1F5-4F09-A65B-807C4FA79570}" destId="{3544A62B-D80F-405C-94F1-172508A3F58C}" srcOrd="0" destOrd="0" parTransId="{92577E96-824F-48D8-A301-578ADD7A2998}" sibTransId="{E1388EBD-297A-4101-A5F2-1076B049D5A6}"/>
    <dgm:cxn modelId="{27E73BC0-A052-4280-BB70-9EF2DEF2DDA7}" type="presOf" srcId="{97E131F8-B1F5-4F09-A65B-807C4FA79570}" destId="{71C5FCE3-A373-49A5-A0BE-75AE169CFBDE}" srcOrd="0" destOrd="0" presId="urn:microsoft.com/office/officeart/2018/5/layout/IconCircleLabelList"/>
    <dgm:cxn modelId="{4607A5D6-7F6A-45AE-BCD9-BEF6A0E5F8CE}" type="presOf" srcId="{3544A62B-D80F-405C-94F1-172508A3F58C}" destId="{6795602C-27CB-4335-85CF-8BEEE76EECEE}" srcOrd="0" destOrd="0" presId="urn:microsoft.com/office/officeart/2018/5/layout/IconCircleLabelList"/>
    <dgm:cxn modelId="{7F693007-8AEF-4846-9E24-4479BEE6EFB7}" type="presParOf" srcId="{71C5FCE3-A373-49A5-A0BE-75AE169CFBDE}" destId="{098154F2-B7A9-4DC5-AB39-B939F69ED410}" srcOrd="0" destOrd="0" presId="urn:microsoft.com/office/officeart/2018/5/layout/IconCircleLabelList"/>
    <dgm:cxn modelId="{49F3AA9F-F551-47A1-8372-345D0E56EB9A}" type="presParOf" srcId="{098154F2-B7A9-4DC5-AB39-B939F69ED410}" destId="{1320583F-E555-4BE4-B8CE-8F8049F507DA}" srcOrd="0" destOrd="0" presId="urn:microsoft.com/office/officeart/2018/5/layout/IconCircleLabelList"/>
    <dgm:cxn modelId="{331DBE32-7EEB-4585-AE05-0D6E984A7EA4}" type="presParOf" srcId="{098154F2-B7A9-4DC5-AB39-B939F69ED410}" destId="{B69D6EDC-005C-42CB-ACC0-FCE3E6251FF5}" srcOrd="1" destOrd="0" presId="urn:microsoft.com/office/officeart/2018/5/layout/IconCircleLabelList"/>
    <dgm:cxn modelId="{9CD93D06-81CC-40E0-810B-F7F1695891A5}" type="presParOf" srcId="{098154F2-B7A9-4DC5-AB39-B939F69ED410}" destId="{95DA9A7F-3FA6-417E-AF0E-562CEE8F5DB0}" srcOrd="2" destOrd="0" presId="urn:microsoft.com/office/officeart/2018/5/layout/IconCircleLabelList"/>
    <dgm:cxn modelId="{36967970-3438-49F9-AEA8-1B093B744F3C}" type="presParOf" srcId="{098154F2-B7A9-4DC5-AB39-B939F69ED410}" destId="{6795602C-27CB-4335-85CF-8BEEE76EECEE}" srcOrd="3" destOrd="0" presId="urn:microsoft.com/office/officeart/2018/5/layout/IconCircleLabelList"/>
    <dgm:cxn modelId="{12CC1812-16CA-44E7-A03D-AEFC96E933B4}" type="presParOf" srcId="{71C5FCE3-A373-49A5-A0BE-75AE169CFBDE}" destId="{B04F3A2A-CECD-4A69-8F6F-32DA108BEF9A}" srcOrd="1" destOrd="0" presId="urn:microsoft.com/office/officeart/2018/5/layout/IconCircleLabelList"/>
    <dgm:cxn modelId="{D69C4299-DACC-4240-A813-F95112239C95}" type="presParOf" srcId="{71C5FCE3-A373-49A5-A0BE-75AE169CFBDE}" destId="{5C6EA9CB-F628-4892-AD6F-12BB69DCC493}" srcOrd="2" destOrd="0" presId="urn:microsoft.com/office/officeart/2018/5/layout/IconCircleLabelList"/>
    <dgm:cxn modelId="{A9D1AA0F-D936-47E9-A71E-BADAC57BB1CC}" type="presParOf" srcId="{5C6EA9CB-F628-4892-AD6F-12BB69DCC493}" destId="{0F9A7006-2941-4873-93DC-888E4077A9B2}" srcOrd="0" destOrd="0" presId="urn:microsoft.com/office/officeart/2018/5/layout/IconCircleLabelList"/>
    <dgm:cxn modelId="{C28E14F6-2724-4CA7-B6BB-7099D5674AA4}" type="presParOf" srcId="{5C6EA9CB-F628-4892-AD6F-12BB69DCC493}" destId="{89A4C33B-EAF3-49E0-A838-4C37B3DDFE43}" srcOrd="1" destOrd="0" presId="urn:microsoft.com/office/officeart/2018/5/layout/IconCircleLabelList"/>
    <dgm:cxn modelId="{964A0DCA-FFA7-4B3C-8D21-AA04109393F7}" type="presParOf" srcId="{5C6EA9CB-F628-4892-AD6F-12BB69DCC493}" destId="{A392A70E-A8A9-4D5D-8255-B0E4B9C63EC9}" srcOrd="2" destOrd="0" presId="urn:microsoft.com/office/officeart/2018/5/layout/IconCircleLabelList"/>
    <dgm:cxn modelId="{64448303-7301-48B0-8F11-E9DD8C7EE69B}" type="presParOf" srcId="{5C6EA9CB-F628-4892-AD6F-12BB69DCC493}" destId="{74A54777-7467-489D-A3B3-5D2D0FC794B1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20583F-E555-4BE4-B8CE-8F8049F507DA}">
      <dsp:nvSpPr>
        <dsp:cNvPr id="0" name=""/>
        <dsp:cNvSpPr/>
      </dsp:nvSpPr>
      <dsp:spPr>
        <a:xfrm>
          <a:off x="2250914" y="296402"/>
          <a:ext cx="2196000" cy="2196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9D6EDC-005C-42CB-ACC0-FCE3E6251FF5}">
      <dsp:nvSpPr>
        <dsp:cNvPr id="0" name=""/>
        <dsp:cNvSpPr/>
      </dsp:nvSpPr>
      <dsp:spPr>
        <a:xfrm>
          <a:off x="2718914" y="764402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95602C-27CB-4335-85CF-8BEEE76EECEE}">
      <dsp:nvSpPr>
        <dsp:cNvPr id="0" name=""/>
        <dsp:cNvSpPr/>
      </dsp:nvSpPr>
      <dsp:spPr>
        <a:xfrm>
          <a:off x="1548914" y="31764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 dirty="0"/>
            <a:t>Think-Pair-Share</a:t>
          </a:r>
        </a:p>
      </dsp:txBody>
      <dsp:txXfrm>
        <a:off x="1548914" y="3176402"/>
        <a:ext cx="3600000" cy="720000"/>
      </dsp:txXfrm>
    </dsp:sp>
    <dsp:sp modelId="{0F9A7006-2941-4873-93DC-888E4077A9B2}">
      <dsp:nvSpPr>
        <dsp:cNvPr id="0" name=""/>
        <dsp:cNvSpPr/>
      </dsp:nvSpPr>
      <dsp:spPr>
        <a:xfrm>
          <a:off x="6480914" y="296402"/>
          <a:ext cx="2196000" cy="2196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A4C33B-EAF3-49E0-A838-4C37B3DDFE43}">
      <dsp:nvSpPr>
        <dsp:cNvPr id="0" name=""/>
        <dsp:cNvSpPr/>
      </dsp:nvSpPr>
      <dsp:spPr>
        <a:xfrm>
          <a:off x="6948914" y="764402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A54777-7467-489D-A3B3-5D2D0FC794B1}">
      <dsp:nvSpPr>
        <dsp:cNvPr id="0" name=""/>
        <dsp:cNvSpPr/>
      </dsp:nvSpPr>
      <dsp:spPr>
        <a:xfrm>
          <a:off x="5778914" y="31764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 dirty="0"/>
            <a:t>Be prepared to share with the class</a:t>
          </a:r>
        </a:p>
      </dsp:txBody>
      <dsp:txXfrm>
        <a:off x="5778914" y="3176402"/>
        <a:ext cx="36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162CB-859C-F546-BC05-FC3D94E2A7FE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0D21-F567-D64A-8D9F-BB97DEAEA8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63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0F0F0F"/>
                </a:solidFill>
                <a:effectLst/>
                <a:latin typeface="Roboto" panose="02000000000000000000" pitchFamily="2" charset="0"/>
              </a:rPr>
              <a:t>Daddy's Home 2 (2017) - Someone Fiddled With The Thermostat Scene: https://www.youtube.com/watch?v=HsH34JIWwn4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30D21-F567-D64A-8D9F-BB97DEAEA80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580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Have the students think pair share and come up with basic explanations about how these thermostats work. Use these 2 examples to meet the different demographics of the students.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30D21-F567-D64A-8D9F-BB97DEAEA80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017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the class has had time to discuss amongst themselves, call on a volunteer. If no good examples are shared be prepared to share one of your own.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30D21-F567-D64A-8D9F-BB97DEAEA80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968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30D21-F567-D64A-8D9F-BB97DEAEA80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589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7C759-2D02-1B25-E0D1-3ADF8BB751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15A47-6647-3F72-6D9C-0CF0DFC41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C8F81-1D8C-B081-5A94-6E554CA58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6583A-79EA-EA49-9B32-33F2DFF3E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9BCA5-6D70-0E90-DB58-4CCC2AC4F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110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2ADF0-664B-88CF-929D-E2BD57DAE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A61C48-79EC-7678-568A-67CA082361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47541-8F62-B481-8CC4-12DB6C315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6154D-8019-9FD5-6AA3-9E65B7058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810A4-46C2-EFD6-60DC-9C6C46B16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87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9A6936-E649-786A-D880-0464F62786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C036B0-9471-7BAA-C276-33AF583D82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08139-A833-618C-16DD-2C27A85C2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D608F-1EC1-EE07-D695-87FD39D36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11F0E-DF48-DF2D-BDB3-EC3DE606C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94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093F3-F1A5-5E2E-43B8-B42AAE187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B8AD1-4793-EDE0-0BE8-7284C5771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A4CCB-5928-F63D-156E-00611846B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3A96A-F859-D586-1217-D64EFD4E6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F0478-F771-55EF-B541-AA9CE8F50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51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61BD3-625B-573C-0483-7D5F72BDE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F2CDF6-3EE7-0C2F-6D55-D607177A6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F165B-32D1-9C16-1857-F296CFCC4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98325-394A-F383-93C5-9B3ECA6A7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4E2A2-0F0B-5ABF-B970-A9460B063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68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59141-45E0-4942-E825-31E731BC6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77B79-E4CA-8F19-DB11-9D081AA97E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9ADFB8-B02D-8E70-AED6-474C50A566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BC1B06-9FCC-51F3-121A-549CB885C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F8AEB-39AF-C8E1-EE4E-C085553A0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A2DA09-69D1-A8E5-E670-8EDA5743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563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8D93F-261D-7EDC-6996-7AA5DDB23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10382-C201-082F-50B6-8FA88FDA1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77CD9-0AF7-7B5D-FB6C-9898DCAFC1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CE9272-F0B3-7264-9556-1946CDD228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A526E2-3757-1670-CF95-508C51D22C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046928-AF2E-F9C5-4CB4-EC9A3DE1F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EDB4E7-DA68-217F-2359-FF18E9454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31F53B-DD2F-E04F-6277-8EC4753C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88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1AE2A-2A84-AB22-CD20-28701721C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C9671-614F-A86F-645E-0D46797C5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F7D568-BC37-ADC3-5BBE-95797DC45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B4E92-AD90-6320-900C-A8322721E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2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1769FE-0FDA-2184-A8A8-9436599FF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01103E-AEED-266E-8F01-36D8C85D9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A06B8C-FC6E-837C-D7BC-47355CDF1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31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945F9-5BCC-6E17-A490-1F28FEE41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C2803-0389-76C3-3DC7-9DFEBF497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545A25-ABC0-B3F0-05AC-61A6B06EAA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9557E-453D-13B4-774F-7F59D88DB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9BDABC-CF66-3B5E-95EB-F39458427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62FDFC-CFE7-4CFD-8D6A-FB84C283D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23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27CCC-512F-343F-124D-94D065310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267762-0C27-2D8D-ECE9-F54F84D1B9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91A92A-3BC8-84D8-1ECB-B2101BE97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988E29-E5A7-B4AB-819B-FB735FB72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597C16-B276-F268-F9FF-26E7431B5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742631-B091-160F-DC35-22736E803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300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98DFF8-C3B2-1F3E-A97A-8A1FBA7FC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91044-2A49-9AE2-9AEF-72A624FD24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7E888-1354-B95D-C015-4C55CD7750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F30686-B8AC-0349-9EB1-A1E0DFD88745}" type="datetimeFigureOut">
              <a:rPr lang="en-US" smtClean="0"/>
              <a:t>3/28/2025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D10FE-CDCF-A33B-94EB-7DF5B64B4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3CD3F-0831-6EB7-2D45-5132A5892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364792-C3B7-9D45-B1D0-128DF57543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8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rferraro.ca/health-wellness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HsH34JIWwn4?si=lP0jqCbkPbhR58Fg" TargetMode="External"/><Relationship Id="rId7" Type="http://schemas.openxmlformats.org/officeDocument/2006/relationships/hyperlink" Target="https://sciencestockphotos.com/free/engineering/slides/bimetal_thermostat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hyperlink" Target="https://pagemac.com/" TargetMode="Externa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iencestockphotos.com/free/engineering/slides/bimetal_thermostat.html" TargetMode="External"/><Relationship Id="rId5" Type="http://schemas.openxmlformats.org/officeDocument/2006/relationships/image" Target="../media/image3.jpg"/><Relationship Id="rId4" Type="http://schemas.openxmlformats.org/officeDocument/2006/relationships/hyperlink" Target="https://pagemac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reepngimg.com/png/63843-thank-discord-media-thought-social-think-emoj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nenglishworldtodiscover.blogspot.com/2018/04/investigating-language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ontiersin.org/articles/10.3389/fnins.2018.01042/full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ristinacabal.com/?p=1371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seboss666.info/2016/01/contribuer-oui-mais-comment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kist.com/free-photo-srhpc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E62931-8EB4-42BB-BAAB-D8757BE66D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D56548-9386-7800-38A9-15CE893D5A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461" y="728664"/>
            <a:ext cx="4984813" cy="3157080"/>
          </a:xfrm>
          <a:noFill/>
        </p:spPr>
        <p:txBody>
          <a:bodyPr>
            <a:normAutofit/>
          </a:bodyPr>
          <a:lstStyle/>
          <a:p>
            <a:r>
              <a:rPr lang="en-US" sz="5200" dirty="0"/>
              <a:t>Objective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BCBF5A-E9A0-9923-A96D-73608D81EC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67461" y="4072045"/>
            <a:ext cx="4984813" cy="2057289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>
                <a:effectLst/>
                <a:latin typeface=".SF NS"/>
              </a:rPr>
              <a:t>Student’s will be able to see how homeostasis works by planning and carrying out their own investigation.</a:t>
            </a:r>
          </a:p>
          <a:p>
            <a:pPr algn="l"/>
            <a:endParaRPr lang="en-US" dirty="0"/>
          </a:p>
        </p:txBody>
      </p:sp>
      <p:pic>
        <p:nvPicPr>
          <p:cNvPr id="5" name="Picture 4" descr="A red rectangular sign with a crown&#10;&#10;Description automatically generated">
            <a:extLst>
              <a:ext uri="{FF2B5EF4-FFF2-40B4-BE49-F238E27FC236}">
                <a16:creationId xmlns:a16="http://schemas.microsoft.com/office/drawing/2014/main" id="{158988C1-D31E-0158-B6DB-72127FFECA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607"/>
          <a:stretch/>
        </p:blipFill>
        <p:spPr>
          <a:xfrm>
            <a:off x="1" y="10"/>
            <a:ext cx="6005512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940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C777BD-1F71-6882-90C5-39E612C4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4200" dirty="0">
                <a:ea typeface="Calibri"/>
                <a:cs typeface="Calibri"/>
              </a:rPr>
              <a:t>How to </a:t>
            </a:r>
            <a:r>
              <a:rPr lang="en-US" sz="4200" b="1" i="1" dirty="0">
                <a:ea typeface="Calibri"/>
                <a:cs typeface="Calibri"/>
              </a:rPr>
              <a:t>Increase</a:t>
            </a:r>
            <a:r>
              <a:rPr lang="en-US" sz="4200" dirty="0">
                <a:ea typeface="Calibri"/>
                <a:cs typeface="Calibri"/>
              </a:rPr>
              <a:t> your HR, BP, and Respiration</a:t>
            </a:r>
            <a:endParaRPr lang="en-US" sz="4200" dirty="0"/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48D43-AC79-C7D9-0F94-B9D172E5D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1700" dirty="0">
                <a:ea typeface="Calibri"/>
                <a:cs typeface="Calibri"/>
              </a:rPr>
              <a:t>Intervals of 1, 2, 3, minutes (1, 3, 5 for alternative) unless otherwise specified</a:t>
            </a:r>
          </a:p>
          <a:p>
            <a:pPr marL="228600" lvl="0" indent="-228600" rtl="0">
              <a:buFont typeface=""/>
              <a:buChar char="•"/>
            </a:pPr>
            <a:r>
              <a:rPr lang="en-US" sz="1700" baseline="0" dirty="0">
                <a:latin typeface="Calibri"/>
                <a:ea typeface="Arial"/>
                <a:cs typeface="Arial"/>
              </a:rPr>
              <a:t>Walk, Jog, Run (all 1 min)</a:t>
            </a:r>
            <a:r>
              <a:rPr lang="en-US" sz="1700" dirty="0">
                <a:latin typeface="Calibri"/>
                <a:ea typeface="Arial"/>
                <a:cs typeface="Arial"/>
              </a:rPr>
              <a:t>​</a:t>
            </a:r>
          </a:p>
          <a:p>
            <a:pPr marL="228600" lvl="0" indent="-228600" rtl="0">
              <a:buFont typeface=""/>
              <a:buChar char="•"/>
            </a:pPr>
            <a:r>
              <a:rPr lang="en-US" sz="1700" baseline="0" dirty="0">
                <a:latin typeface="Calibri"/>
                <a:ea typeface="Arial"/>
                <a:cs typeface="Arial"/>
              </a:rPr>
              <a:t>Walking</a:t>
            </a:r>
            <a:r>
              <a:rPr lang="en-US" sz="1700" dirty="0">
                <a:latin typeface="Calibri"/>
                <a:ea typeface="Arial"/>
                <a:cs typeface="Arial"/>
              </a:rPr>
              <a:t>​</a:t>
            </a:r>
          </a:p>
          <a:p>
            <a:pPr marL="228600" lvl="0" indent="-228600" rtl="0">
              <a:buFont typeface=""/>
              <a:buChar char="•"/>
            </a:pPr>
            <a:r>
              <a:rPr lang="en-US" sz="1700" baseline="0" dirty="0">
                <a:latin typeface="Calibri"/>
                <a:ea typeface="Arial"/>
                <a:cs typeface="Arial"/>
              </a:rPr>
              <a:t>Jogging</a:t>
            </a:r>
            <a:r>
              <a:rPr lang="en-US" sz="1700" dirty="0">
                <a:latin typeface="Calibri"/>
                <a:ea typeface="Arial"/>
                <a:cs typeface="Arial"/>
              </a:rPr>
              <a:t>​</a:t>
            </a:r>
          </a:p>
          <a:p>
            <a:pPr marL="228600" lvl="0" indent="-228600" rtl="0">
              <a:buFont typeface=""/>
              <a:buChar char="•"/>
            </a:pPr>
            <a:r>
              <a:rPr lang="en-US" sz="1700" baseline="0" dirty="0">
                <a:latin typeface="Calibri"/>
                <a:ea typeface="Arial"/>
                <a:cs typeface="Arial"/>
              </a:rPr>
              <a:t>Runing</a:t>
            </a:r>
            <a:r>
              <a:rPr lang="en-US" sz="1700" dirty="0">
                <a:latin typeface="Calibri"/>
                <a:ea typeface="Arial"/>
                <a:cs typeface="Arial"/>
              </a:rPr>
              <a:t>​</a:t>
            </a:r>
          </a:p>
          <a:p>
            <a:pPr marL="228600" lvl="0" indent="-228600" rtl="0">
              <a:buFont typeface=""/>
              <a:buChar char="•"/>
            </a:pPr>
            <a:r>
              <a:rPr lang="en-US" sz="1700" baseline="0" dirty="0">
                <a:latin typeface="Calibri"/>
                <a:ea typeface="Arial"/>
                <a:cs typeface="Arial"/>
              </a:rPr>
              <a:t>Yoga</a:t>
            </a:r>
            <a:r>
              <a:rPr lang="en-US" sz="1700" dirty="0">
                <a:latin typeface="Calibri"/>
                <a:ea typeface="Arial"/>
                <a:cs typeface="Arial"/>
              </a:rPr>
              <a:t>​</a:t>
            </a:r>
          </a:p>
          <a:p>
            <a:pPr marL="228600" lvl="0" indent="-228600" rtl="0">
              <a:buFont typeface=""/>
              <a:buChar char="•"/>
            </a:pPr>
            <a:r>
              <a:rPr lang="en-US" sz="1700" baseline="0" dirty="0">
                <a:latin typeface="Calibri"/>
                <a:ea typeface="Arial"/>
                <a:cs typeface="Arial"/>
              </a:rPr>
              <a:t>Jumping Jacks</a:t>
            </a:r>
            <a:r>
              <a:rPr lang="en-US" sz="1700" dirty="0">
                <a:latin typeface="Calibri"/>
                <a:ea typeface="Arial"/>
                <a:cs typeface="Arial"/>
              </a:rPr>
              <a:t>​</a:t>
            </a:r>
          </a:p>
          <a:p>
            <a:pPr marL="228600" lvl="0" indent="-228600" rtl="0">
              <a:buFont typeface=""/>
              <a:buChar char="•"/>
            </a:pPr>
            <a:r>
              <a:rPr lang="en-US" sz="1700" baseline="0" dirty="0">
                <a:latin typeface="Calibri"/>
                <a:ea typeface="Arial"/>
                <a:cs typeface="Arial"/>
              </a:rPr>
              <a:t>Wall sits</a:t>
            </a:r>
            <a:r>
              <a:rPr lang="en-US" sz="1700" dirty="0">
                <a:latin typeface="Calibri"/>
                <a:ea typeface="Arial"/>
                <a:cs typeface="Arial"/>
              </a:rPr>
              <a:t>​</a:t>
            </a:r>
          </a:p>
          <a:p>
            <a:endParaRPr lang="en-US" sz="17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803D92-3C54-70E2-AD8B-646A83A9B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90" r="12698" b="2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77534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A21A4AC-5300-4176-B2FB-67830A3807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B6E5C-D89B-319B-52CD-2BCF1B39A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04800"/>
            <a:ext cx="10908792" cy="144233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Everyday Examples of 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  <a:hlinkClick r:id="rId3"/>
              </a:rPr>
              <a:t>Homeostasis</a:t>
            </a:r>
            <a:endParaRPr lang="en-US" sz="5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5A09F8C8-3B6F-414C-866C-80565B6107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5F58528-B03D-5249-4EC7-741E93BE7A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7360" r="9705"/>
          <a:stretch/>
        </p:blipFill>
        <p:spPr>
          <a:xfrm>
            <a:off x="20" y="2665139"/>
            <a:ext cx="6181981" cy="4192863"/>
          </a:xfrm>
          <a:custGeom>
            <a:avLst/>
            <a:gdLst/>
            <a:ahLst/>
            <a:cxnLst/>
            <a:rect l="l" t="t" r="r" b="b"/>
            <a:pathLst>
              <a:path w="6005375" h="4192863">
                <a:moveTo>
                  <a:pt x="5424937" y="874"/>
                </a:moveTo>
                <a:cubicBezTo>
                  <a:pt x="5470440" y="-1251"/>
                  <a:pt x="5516123" y="499"/>
                  <a:pt x="5561495" y="6147"/>
                </a:cubicBezTo>
                <a:cubicBezTo>
                  <a:pt x="5636334" y="13389"/>
                  <a:pt x="5711424" y="18471"/>
                  <a:pt x="5786261" y="26095"/>
                </a:cubicBezTo>
                <a:cubicBezTo>
                  <a:pt x="5819550" y="29525"/>
                  <a:pt x="5853222" y="16820"/>
                  <a:pt x="5886002" y="28509"/>
                </a:cubicBezTo>
                <a:cubicBezTo>
                  <a:pt x="5922214" y="41469"/>
                  <a:pt x="5958870" y="47282"/>
                  <a:pt x="5995622" y="48044"/>
                </a:cubicBezTo>
                <a:lnTo>
                  <a:pt x="5998366" y="47926"/>
                </a:lnTo>
                <a:lnTo>
                  <a:pt x="5995171" y="398504"/>
                </a:lnTo>
                <a:cubicBezTo>
                  <a:pt x="5993433" y="528663"/>
                  <a:pt x="5993035" y="658806"/>
                  <a:pt x="5999656" y="788917"/>
                </a:cubicBezTo>
                <a:cubicBezTo>
                  <a:pt x="6009855" y="990282"/>
                  <a:pt x="6003364" y="1191519"/>
                  <a:pt x="5999656" y="1392757"/>
                </a:cubicBezTo>
                <a:cubicBezTo>
                  <a:pt x="5992506" y="1778706"/>
                  <a:pt x="6003364" y="2164146"/>
                  <a:pt x="5998730" y="2549586"/>
                </a:cubicBezTo>
                <a:cubicBezTo>
                  <a:pt x="5996744" y="2720440"/>
                  <a:pt x="5998994" y="2891040"/>
                  <a:pt x="6003364" y="3061895"/>
                </a:cubicBezTo>
                <a:cubicBezTo>
                  <a:pt x="6009720" y="3305846"/>
                  <a:pt x="5999922" y="3549924"/>
                  <a:pt x="5989196" y="3793749"/>
                </a:cubicBezTo>
                <a:cubicBezTo>
                  <a:pt x="5985594" y="3860794"/>
                  <a:pt x="5984646" y="3927918"/>
                  <a:pt x="5986348" y="3994981"/>
                </a:cubicBezTo>
                <a:lnTo>
                  <a:pt x="5999199" y="4192863"/>
                </a:lnTo>
                <a:lnTo>
                  <a:pt x="0" y="4192863"/>
                </a:lnTo>
                <a:lnTo>
                  <a:pt x="0" y="26225"/>
                </a:lnTo>
                <a:lnTo>
                  <a:pt x="10965" y="23935"/>
                </a:lnTo>
                <a:cubicBezTo>
                  <a:pt x="27502" y="19081"/>
                  <a:pt x="44569" y="16260"/>
                  <a:pt x="61788" y="15549"/>
                </a:cubicBezTo>
                <a:cubicBezTo>
                  <a:pt x="194437" y="-1096"/>
                  <a:pt x="327213" y="3351"/>
                  <a:pt x="460497" y="8815"/>
                </a:cubicBezTo>
                <a:cubicBezTo>
                  <a:pt x="692632" y="18217"/>
                  <a:pt x="925021" y="29144"/>
                  <a:pt x="1157537" y="25841"/>
                </a:cubicBezTo>
                <a:cubicBezTo>
                  <a:pt x="1393484" y="22410"/>
                  <a:pt x="1628922" y="29653"/>
                  <a:pt x="1864615" y="39182"/>
                </a:cubicBezTo>
                <a:cubicBezTo>
                  <a:pt x="1967913" y="43121"/>
                  <a:pt x="2071847" y="47059"/>
                  <a:pt x="2173493" y="17709"/>
                </a:cubicBezTo>
                <a:cubicBezTo>
                  <a:pt x="2196465" y="12334"/>
                  <a:pt x="2220416" y="12855"/>
                  <a:pt x="2243121" y="19234"/>
                </a:cubicBezTo>
                <a:cubicBezTo>
                  <a:pt x="2357219" y="45789"/>
                  <a:pt x="2471952" y="53666"/>
                  <a:pt x="2587321" y="27492"/>
                </a:cubicBezTo>
                <a:cubicBezTo>
                  <a:pt x="2719944" y="-1223"/>
                  <a:pt x="2856455" y="-7360"/>
                  <a:pt x="2991111" y="9323"/>
                </a:cubicBezTo>
                <a:cubicBezTo>
                  <a:pt x="3114231" y="23045"/>
                  <a:pt x="3237985" y="37911"/>
                  <a:pt x="3361358" y="26857"/>
                </a:cubicBezTo>
                <a:cubicBezTo>
                  <a:pt x="3556266" y="9323"/>
                  <a:pt x="3750918" y="24570"/>
                  <a:pt x="3945825" y="29271"/>
                </a:cubicBezTo>
                <a:cubicBezTo>
                  <a:pt x="4010625" y="30796"/>
                  <a:pt x="4075806" y="44137"/>
                  <a:pt x="4140224" y="32193"/>
                </a:cubicBezTo>
                <a:cubicBezTo>
                  <a:pt x="4241744" y="13389"/>
                  <a:pt x="4342120" y="20631"/>
                  <a:pt x="4443766" y="31177"/>
                </a:cubicBezTo>
                <a:cubicBezTo>
                  <a:pt x="4638419" y="51507"/>
                  <a:pt x="4832945" y="61290"/>
                  <a:pt x="5026708" y="23172"/>
                </a:cubicBezTo>
                <a:cubicBezTo>
                  <a:pt x="5086807" y="11229"/>
                  <a:pt x="5146524" y="4368"/>
                  <a:pt x="5207640" y="20377"/>
                </a:cubicBezTo>
                <a:cubicBezTo>
                  <a:pt x="5234626" y="26539"/>
                  <a:pt x="5262719" y="26019"/>
                  <a:pt x="5289465" y="18853"/>
                </a:cubicBezTo>
                <a:cubicBezTo>
                  <a:pt x="5334113" y="9000"/>
                  <a:pt x="5379435" y="2999"/>
                  <a:pt x="5424937" y="874"/>
                </a:cubicBez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DA4970-9F3E-F6FC-9D98-3428E8C873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r="3563" b="-2"/>
          <a:stretch/>
        </p:blipFill>
        <p:spPr>
          <a:xfrm>
            <a:off x="6096001" y="2654313"/>
            <a:ext cx="6096002" cy="4203687"/>
          </a:xfrm>
          <a:custGeom>
            <a:avLst/>
            <a:gdLst/>
            <a:ahLst/>
            <a:cxnLst/>
            <a:rect l="l" t="t" r="r" b="b"/>
            <a:pathLst>
              <a:path w="6006951" h="4203687">
                <a:moveTo>
                  <a:pt x="1041516" y="879"/>
                </a:moveTo>
                <a:cubicBezTo>
                  <a:pt x="1141687" y="5084"/>
                  <a:pt x="1240768" y="23261"/>
                  <a:pt x="1340635" y="31075"/>
                </a:cubicBezTo>
                <a:cubicBezTo>
                  <a:pt x="1435675" y="38571"/>
                  <a:pt x="1530714" y="49499"/>
                  <a:pt x="1626262" y="34506"/>
                </a:cubicBezTo>
                <a:cubicBezTo>
                  <a:pt x="1719980" y="21762"/>
                  <a:pt x="1814765" y="18776"/>
                  <a:pt x="1909093" y="25612"/>
                </a:cubicBezTo>
                <a:cubicBezTo>
                  <a:pt x="2013408" y="30821"/>
                  <a:pt x="2117468" y="48101"/>
                  <a:pt x="2222418" y="33616"/>
                </a:cubicBezTo>
                <a:cubicBezTo>
                  <a:pt x="2235644" y="32269"/>
                  <a:pt x="2248998" y="34010"/>
                  <a:pt x="2261425" y="38699"/>
                </a:cubicBezTo>
                <a:cubicBezTo>
                  <a:pt x="2302223" y="52255"/>
                  <a:pt x="2346173" y="53094"/>
                  <a:pt x="2387466" y="41113"/>
                </a:cubicBezTo>
                <a:cubicBezTo>
                  <a:pt x="2439687" y="27213"/>
                  <a:pt x="2494525" y="26297"/>
                  <a:pt x="2547178" y="38445"/>
                </a:cubicBezTo>
                <a:cubicBezTo>
                  <a:pt x="2625446" y="55470"/>
                  <a:pt x="2703968" y="72242"/>
                  <a:pt x="2785412" y="58266"/>
                </a:cubicBezTo>
                <a:cubicBezTo>
                  <a:pt x="2832805" y="50261"/>
                  <a:pt x="2876767" y="30821"/>
                  <a:pt x="2923524" y="21673"/>
                </a:cubicBezTo>
                <a:cubicBezTo>
                  <a:pt x="3058205" y="-4628"/>
                  <a:pt x="3194158" y="3249"/>
                  <a:pt x="3330110" y="12143"/>
                </a:cubicBezTo>
                <a:cubicBezTo>
                  <a:pt x="3462886" y="20910"/>
                  <a:pt x="3595026" y="38952"/>
                  <a:pt x="3728564" y="36284"/>
                </a:cubicBezTo>
                <a:cubicBezTo>
                  <a:pt x="3756999" y="36500"/>
                  <a:pt x="3785372" y="38876"/>
                  <a:pt x="3813438" y="43400"/>
                </a:cubicBezTo>
                <a:cubicBezTo>
                  <a:pt x="3917626" y="57122"/>
                  <a:pt x="4022322" y="70082"/>
                  <a:pt x="4125366" y="42383"/>
                </a:cubicBezTo>
                <a:cubicBezTo>
                  <a:pt x="4217750" y="17340"/>
                  <a:pt x="4314149" y="10695"/>
                  <a:pt x="4409087" y="22816"/>
                </a:cubicBezTo>
                <a:cubicBezTo>
                  <a:pt x="4534099" y="39194"/>
                  <a:pt x="4660458" y="42777"/>
                  <a:pt x="4786195" y="33489"/>
                </a:cubicBezTo>
                <a:cubicBezTo>
                  <a:pt x="4825659" y="29563"/>
                  <a:pt x="4865339" y="28153"/>
                  <a:pt x="4904994" y="29296"/>
                </a:cubicBezTo>
                <a:cubicBezTo>
                  <a:pt x="5194178" y="42510"/>
                  <a:pt x="5484252" y="25103"/>
                  <a:pt x="5772928" y="55851"/>
                </a:cubicBezTo>
                <a:cubicBezTo>
                  <a:pt x="5818560" y="61232"/>
                  <a:pt x="5864504" y="61626"/>
                  <a:pt x="5909961" y="57111"/>
                </a:cubicBezTo>
                <a:lnTo>
                  <a:pt x="6006951" y="36719"/>
                </a:lnTo>
                <a:lnTo>
                  <a:pt x="6006951" y="4203687"/>
                </a:lnTo>
                <a:lnTo>
                  <a:pt x="11720" y="4203687"/>
                </a:lnTo>
                <a:lnTo>
                  <a:pt x="11786" y="4203489"/>
                </a:lnTo>
                <a:cubicBezTo>
                  <a:pt x="27809" y="3962716"/>
                  <a:pt x="39197" y="3721434"/>
                  <a:pt x="15626" y="3481297"/>
                </a:cubicBezTo>
                <a:cubicBezTo>
                  <a:pt x="-847" y="3334800"/>
                  <a:pt x="-4304" y="3187234"/>
                  <a:pt x="5296" y="3040178"/>
                </a:cubicBezTo>
                <a:cubicBezTo>
                  <a:pt x="11786" y="2956021"/>
                  <a:pt x="18539" y="2871864"/>
                  <a:pt x="22776" y="2787582"/>
                </a:cubicBezTo>
                <a:cubicBezTo>
                  <a:pt x="28180" y="2667690"/>
                  <a:pt x="25173" y="2547584"/>
                  <a:pt x="13771" y="2428074"/>
                </a:cubicBezTo>
                <a:cubicBezTo>
                  <a:pt x="4237" y="2336939"/>
                  <a:pt x="3177" y="2245180"/>
                  <a:pt x="10593" y="2153867"/>
                </a:cubicBezTo>
                <a:cubicBezTo>
                  <a:pt x="25690" y="1998396"/>
                  <a:pt x="9931" y="1842923"/>
                  <a:pt x="5032" y="1687576"/>
                </a:cubicBezTo>
                <a:cubicBezTo>
                  <a:pt x="-3577" y="1401802"/>
                  <a:pt x="20393" y="1116155"/>
                  <a:pt x="9666" y="830380"/>
                </a:cubicBezTo>
                <a:cubicBezTo>
                  <a:pt x="3841" y="689018"/>
                  <a:pt x="16420" y="547783"/>
                  <a:pt x="9666" y="406421"/>
                </a:cubicBezTo>
                <a:cubicBezTo>
                  <a:pt x="4105" y="305866"/>
                  <a:pt x="397" y="205310"/>
                  <a:pt x="4105" y="104628"/>
                </a:cubicBezTo>
                <a:lnTo>
                  <a:pt x="8821" y="33297"/>
                </a:lnTo>
                <a:lnTo>
                  <a:pt x="35743" y="28771"/>
                </a:lnTo>
                <a:cubicBezTo>
                  <a:pt x="151314" y="14091"/>
                  <a:pt x="268377" y="13376"/>
                  <a:pt x="384397" y="26755"/>
                </a:cubicBezTo>
                <a:cubicBezTo>
                  <a:pt x="448561" y="35141"/>
                  <a:pt x="512980" y="47847"/>
                  <a:pt x="578287" y="35141"/>
                </a:cubicBezTo>
                <a:cubicBezTo>
                  <a:pt x="584437" y="34048"/>
                  <a:pt x="590625" y="36818"/>
                  <a:pt x="593916" y="42129"/>
                </a:cubicBezTo>
                <a:cubicBezTo>
                  <a:pt x="626188" y="81517"/>
                  <a:pt x="668117" y="80246"/>
                  <a:pt x="710936" y="67541"/>
                </a:cubicBezTo>
                <a:cubicBezTo>
                  <a:pt x="739041" y="58837"/>
                  <a:pt x="766587" y="48406"/>
                  <a:pt x="793396" y="36284"/>
                </a:cubicBezTo>
                <a:cubicBezTo>
                  <a:pt x="840332" y="16819"/>
                  <a:pt x="890189" y="5308"/>
                  <a:pt x="940911" y="2233"/>
                </a:cubicBezTo>
                <a:cubicBezTo>
                  <a:pt x="974613" y="-372"/>
                  <a:pt x="1008125" y="-522"/>
                  <a:pt x="1041516" y="87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09170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361C1A-7CF6-5803-E7EE-0CE0ED9155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9DA7E43-D7A4-EA8D-CCFE-00C0605E4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5E31DF-CEE1-EC1E-242A-B89A19A48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04800"/>
            <a:ext cx="10908792" cy="144233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do these things work?</a:t>
            </a:r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1207FB21-F8EF-75D1-60A3-4D3906F3C0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630BE2-8B59-83A4-290A-21450DCC50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360" r="9705"/>
          <a:stretch/>
        </p:blipFill>
        <p:spPr>
          <a:xfrm>
            <a:off x="20" y="2665139"/>
            <a:ext cx="6181981" cy="4192863"/>
          </a:xfrm>
          <a:custGeom>
            <a:avLst/>
            <a:gdLst/>
            <a:ahLst/>
            <a:cxnLst/>
            <a:rect l="l" t="t" r="r" b="b"/>
            <a:pathLst>
              <a:path w="6005375" h="4192863">
                <a:moveTo>
                  <a:pt x="5424937" y="874"/>
                </a:moveTo>
                <a:cubicBezTo>
                  <a:pt x="5470440" y="-1251"/>
                  <a:pt x="5516123" y="499"/>
                  <a:pt x="5561495" y="6147"/>
                </a:cubicBezTo>
                <a:cubicBezTo>
                  <a:pt x="5636334" y="13389"/>
                  <a:pt x="5711424" y="18471"/>
                  <a:pt x="5786261" y="26095"/>
                </a:cubicBezTo>
                <a:cubicBezTo>
                  <a:pt x="5819550" y="29525"/>
                  <a:pt x="5853222" y="16820"/>
                  <a:pt x="5886002" y="28509"/>
                </a:cubicBezTo>
                <a:cubicBezTo>
                  <a:pt x="5922214" y="41469"/>
                  <a:pt x="5958870" y="47282"/>
                  <a:pt x="5995622" y="48044"/>
                </a:cubicBezTo>
                <a:lnTo>
                  <a:pt x="5998366" y="47926"/>
                </a:lnTo>
                <a:lnTo>
                  <a:pt x="5995171" y="398504"/>
                </a:lnTo>
                <a:cubicBezTo>
                  <a:pt x="5993433" y="528663"/>
                  <a:pt x="5993035" y="658806"/>
                  <a:pt x="5999656" y="788917"/>
                </a:cubicBezTo>
                <a:cubicBezTo>
                  <a:pt x="6009855" y="990282"/>
                  <a:pt x="6003364" y="1191519"/>
                  <a:pt x="5999656" y="1392757"/>
                </a:cubicBezTo>
                <a:cubicBezTo>
                  <a:pt x="5992506" y="1778706"/>
                  <a:pt x="6003364" y="2164146"/>
                  <a:pt x="5998730" y="2549586"/>
                </a:cubicBezTo>
                <a:cubicBezTo>
                  <a:pt x="5996744" y="2720440"/>
                  <a:pt x="5998994" y="2891040"/>
                  <a:pt x="6003364" y="3061895"/>
                </a:cubicBezTo>
                <a:cubicBezTo>
                  <a:pt x="6009720" y="3305846"/>
                  <a:pt x="5999922" y="3549924"/>
                  <a:pt x="5989196" y="3793749"/>
                </a:cubicBezTo>
                <a:cubicBezTo>
                  <a:pt x="5985594" y="3860794"/>
                  <a:pt x="5984646" y="3927918"/>
                  <a:pt x="5986348" y="3994981"/>
                </a:cubicBezTo>
                <a:lnTo>
                  <a:pt x="5999199" y="4192863"/>
                </a:lnTo>
                <a:lnTo>
                  <a:pt x="0" y="4192863"/>
                </a:lnTo>
                <a:lnTo>
                  <a:pt x="0" y="26225"/>
                </a:lnTo>
                <a:lnTo>
                  <a:pt x="10965" y="23935"/>
                </a:lnTo>
                <a:cubicBezTo>
                  <a:pt x="27502" y="19081"/>
                  <a:pt x="44569" y="16260"/>
                  <a:pt x="61788" y="15549"/>
                </a:cubicBezTo>
                <a:cubicBezTo>
                  <a:pt x="194437" y="-1096"/>
                  <a:pt x="327213" y="3351"/>
                  <a:pt x="460497" y="8815"/>
                </a:cubicBezTo>
                <a:cubicBezTo>
                  <a:pt x="692632" y="18217"/>
                  <a:pt x="925021" y="29144"/>
                  <a:pt x="1157537" y="25841"/>
                </a:cubicBezTo>
                <a:cubicBezTo>
                  <a:pt x="1393484" y="22410"/>
                  <a:pt x="1628922" y="29653"/>
                  <a:pt x="1864615" y="39182"/>
                </a:cubicBezTo>
                <a:cubicBezTo>
                  <a:pt x="1967913" y="43121"/>
                  <a:pt x="2071847" y="47059"/>
                  <a:pt x="2173493" y="17709"/>
                </a:cubicBezTo>
                <a:cubicBezTo>
                  <a:pt x="2196465" y="12334"/>
                  <a:pt x="2220416" y="12855"/>
                  <a:pt x="2243121" y="19234"/>
                </a:cubicBezTo>
                <a:cubicBezTo>
                  <a:pt x="2357219" y="45789"/>
                  <a:pt x="2471952" y="53666"/>
                  <a:pt x="2587321" y="27492"/>
                </a:cubicBezTo>
                <a:cubicBezTo>
                  <a:pt x="2719944" y="-1223"/>
                  <a:pt x="2856455" y="-7360"/>
                  <a:pt x="2991111" y="9323"/>
                </a:cubicBezTo>
                <a:cubicBezTo>
                  <a:pt x="3114231" y="23045"/>
                  <a:pt x="3237985" y="37911"/>
                  <a:pt x="3361358" y="26857"/>
                </a:cubicBezTo>
                <a:cubicBezTo>
                  <a:pt x="3556266" y="9323"/>
                  <a:pt x="3750918" y="24570"/>
                  <a:pt x="3945825" y="29271"/>
                </a:cubicBezTo>
                <a:cubicBezTo>
                  <a:pt x="4010625" y="30796"/>
                  <a:pt x="4075806" y="44137"/>
                  <a:pt x="4140224" y="32193"/>
                </a:cubicBezTo>
                <a:cubicBezTo>
                  <a:pt x="4241744" y="13389"/>
                  <a:pt x="4342120" y="20631"/>
                  <a:pt x="4443766" y="31177"/>
                </a:cubicBezTo>
                <a:cubicBezTo>
                  <a:pt x="4638419" y="51507"/>
                  <a:pt x="4832945" y="61290"/>
                  <a:pt x="5026708" y="23172"/>
                </a:cubicBezTo>
                <a:cubicBezTo>
                  <a:pt x="5086807" y="11229"/>
                  <a:pt x="5146524" y="4368"/>
                  <a:pt x="5207640" y="20377"/>
                </a:cubicBezTo>
                <a:cubicBezTo>
                  <a:pt x="5234626" y="26539"/>
                  <a:pt x="5262719" y="26019"/>
                  <a:pt x="5289465" y="18853"/>
                </a:cubicBezTo>
                <a:cubicBezTo>
                  <a:pt x="5334113" y="9000"/>
                  <a:pt x="5379435" y="2999"/>
                  <a:pt x="5424937" y="874"/>
                </a:cubicBez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67BA39-71CA-D7ED-3094-EA6B44F023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r="3563" b="-2"/>
          <a:stretch/>
        </p:blipFill>
        <p:spPr>
          <a:xfrm>
            <a:off x="6096001" y="2654313"/>
            <a:ext cx="6096002" cy="4203687"/>
          </a:xfrm>
          <a:custGeom>
            <a:avLst/>
            <a:gdLst/>
            <a:ahLst/>
            <a:cxnLst/>
            <a:rect l="l" t="t" r="r" b="b"/>
            <a:pathLst>
              <a:path w="6006951" h="4203687">
                <a:moveTo>
                  <a:pt x="1041516" y="879"/>
                </a:moveTo>
                <a:cubicBezTo>
                  <a:pt x="1141687" y="5084"/>
                  <a:pt x="1240768" y="23261"/>
                  <a:pt x="1340635" y="31075"/>
                </a:cubicBezTo>
                <a:cubicBezTo>
                  <a:pt x="1435675" y="38571"/>
                  <a:pt x="1530714" y="49499"/>
                  <a:pt x="1626262" y="34506"/>
                </a:cubicBezTo>
                <a:cubicBezTo>
                  <a:pt x="1719980" y="21762"/>
                  <a:pt x="1814765" y="18776"/>
                  <a:pt x="1909093" y="25612"/>
                </a:cubicBezTo>
                <a:cubicBezTo>
                  <a:pt x="2013408" y="30821"/>
                  <a:pt x="2117468" y="48101"/>
                  <a:pt x="2222418" y="33616"/>
                </a:cubicBezTo>
                <a:cubicBezTo>
                  <a:pt x="2235644" y="32269"/>
                  <a:pt x="2248998" y="34010"/>
                  <a:pt x="2261425" y="38699"/>
                </a:cubicBezTo>
                <a:cubicBezTo>
                  <a:pt x="2302223" y="52255"/>
                  <a:pt x="2346173" y="53094"/>
                  <a:pt x="2387466" y="41113"/>
                </a:cubicBezTo>
                <a:cubicBezTo>
                  <a:pt x="2439687" y="27213"/>
                  <a:pt x="2494525" y="26297"/>
                  <a:pt x="2547178" y="38445"/>
                </a:cubicBezTo>
                <a:cubicBezTo>
                  <a:pt x="2625446" y="55470"/>
                  <a:pt x="2703968" y="72242"/>
                  <a:pt x="2785412" y="58266"/>
                </a:cubicBezTo>
                <a:cubicBezTo>
                  <a:pt x="2832805" y="50261"/>
                  <a:pt x="2876767" y="30821"/>
                  <a:pt x="2923524" y="21673"/>
                </a:cubicBezTo>
                <a:cubicBezTo>
                  <a:pt x="3058205" y="-4628"/>
                  <a:pt x="3194158" y="3249"/>
                  <a:pt x="3330110" y="12143"/>
                </a:cubicBezTo>
                <a:cubicBezTo>
                  <a:pt x="3462886" y="20910"/>
                  <a:pt x="3595026" y="38952"/>
                  <a:pt x="3728564" y="36284"/>
                </a:cubicBezTo>
                <a:cubicBezTo>
                  <a:pt x="3756999" y="36500"/>
                  <a:pt x="3785372" y="38876"/>
                  <a:pt x="3813438" y="43400"/>
                </a:cubicBezTo>
                <a:cubicBezTo>
                  <a:pt x="3917626" y="57122"/>
                  <a:pt x="4022322" y="70082"/>
                  <a:pt x="4125366" y="42383"/>
                </a:cubicBezTo>
                <a:cubicBezTo>
                  <a:pt x="4217750" y="17340"/>
                  <a:pt x="4314149" y="10695"/>
                  <a:pt x="4409087" y="22816"/>
                </a:cubicBezTo>
                <a:cubicBezTo>
                  <a:pt x="4534099" y="39194"/>
                  <a:pt x="4660458" y="42777"/>
                  <a:pt x="4786195" y="33489"/>
                </a:cubicBezTo>
                <a:cubicBezTo>
                  <a:pt x="4825659" y="29563"/>
                  <a:pt x="4865339" y="28153"/>
                  <a:pt x="4904994" y="29296"/>
                </a:cubicBezTo>
                <a:cubicBezTo>
                  <a:pt x="5194178" y="42510"/>
                  <a:pt x="5484252" y="25103"/>
                  <a:pt x="5772928" y="55851"/>
                </a:cubicBezTo>
                <a:cubicBezTo>
                  <a:pt x="5818560" y="61232"/>
                  <a:pt x="5864504" y="61626"/>
                  <a:pt x="5909961" y="57111"/>
                </a:cubicBezTo>
                <a:lnTo>
                  <a:pt x="6006951" y="36719"/>
                </a:lnTo>
                <a:lnTo>
                  <a:pt x="6006951" y="4203687"/>
                </a:lnTo>
                <a:lnTo>
                  <a:pt x="11720" y="4203687"/>
                </a:lnTo>
                <a:lnTo>
                  <a:pt x="11786" y="4203489"/>
                </a:lnTo>
                <a:cubicBezTo>
                  <a:pt x="27809" y="3962716"/>
                  <a:pt x="39197" y="3721434"/>
                  <a:pt x="15626" y="3481297"/>
                </a:cubicBezTo>
                <a:cubicBezTo>
                  <a:pt x="-847" y="3334800"/>
                  <a:pt x="-4304" y="3187234"/>
                  <a:pt x="5296" y="3040178"/>
                </a:cubicBezTo>
                <a:cubicBezTo>
                  <a:pt x="11786" y="2956021"/>
                  <a:pt x="18539" y="2871864"/>
                  <a:pt x="22776" y="2787582"/>
                </a:cubicBezTo>
                <a:cubicBezTo>
                  <a:pt x="28180" y="2667690"/>
                  <a:pt x="25173" y="2547584"/>
                  <a:pt x="13771" y="2428074"/>
                </a:cubicBezTo>
                <a:cubicBezTo>
                  <a:pt x="4237" y="2336939"/>
                  <a:pt x="3177" y="2245180"/>
                  <a:pt x="10593" y="2153867"/>
                </a:cubicBezTo>
                <a:cubicBezTo>
                  <a:pt x="25690" y="1998396"/>
                  <a:pt x="9931" y="1842923"/>
                  <a:pt x="5032" y="1687576"/>
                </a:cubicBezTo>
                <a:cubicBezTo>
                  <a:pt x="-3577" y="1401802"/>
                  <a:pt x="20393" y="1116155"/>
                  <a:pt x="9666" y="830380"/>
                </a:cubicBezTo>
                <a:cubicBezTo>
                  <a:pt x="3841" y="689018"/>
                  <a:pt x="16420" y="547783"/>
                  <a:pt x="9666" y="406421"/>
                </a:cubicBezTo>
                <a:cubicBezTo>
                  <a:pt x="4105" y="305866"/>
                  <a:pt x="397" y="205310"/>
                  <a:pt x="4105" y="104628"/>
                </a:cubicBezTo>
                <a:lnTo>
                  <a:pt x="8821" y="33297"/>
                </a:lnTo>
                <a:lnTo>
                  <a:pt x="35743" y="28771"/>
                </a:lnTo>
                <a:cubicBezTo>
                  <a:pt x="151314" y="14091"/>
                  <a:pt x="268377" y="13376"/>
                  <a:pt x="384397" y="26755"/>
                </a:cubicBezTo>
                <a:cubicBezTo>
                  <a:pt x="448561" y="35141"/>
                  <a:pt x="512980" y="47847"/>
                  <a:pt x="578287" y="35141"/>
                </a:cubicBezTo>
                <a:cubicBezTo>
                  <a:pt x="584437" y="34048"/>
                  <a:pt x="590625" y="36818"/>
                  <a:pt x="593916" y="42129"/>
                </a:cubicBezTo>
                <a:cubicBezTo>
                  <a:pt x="626188" y="81517"/>
                  <a:pt x="668117" y="80246"/>
                  <a:pt x="710936" y="67541"/>
                </a:cubicBezTo>
                <a:cubicBezTo>
                  <a:pt x="739041" y="58837"/>
                  <a:pt x="766587" y="48406"/>
                  <a:pt x="793396" y="36284"/>
                </a:cubicBezTo>
                <a:cubicBezTo>
                  <a:pt x="840332" y="16819"/>
                  <a:pt x="890189" y="5308"/>
                  <a:pt x="940911" y="2233"/>
                </a:cubicBezTo>
                <a:cubicBezTo>
                  <a:pt x="974613" y="-372"/>
                  <a:pt x="1008125" y="-522"/>
                  <a:pt x="1041516" y="87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0721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E1175D-6D1C-04F2-59FB-699F64E1C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How does a thermostat work?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ABCEEDF-E731-9110-A466-F73358BA8F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5717801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536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BB8D7A-FE89-03F2-8A38-A94D10942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anchor="b">
            <a:normAutofit/>
          </a:bodyPr>
          <a:lstStyle/>
          <a:p>
            <a:r>
              <a:rPr lang="en-US" sz="4000" dirty="0"/>
              <a:t>Homeostasis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ED8D0-A337-FA82-F91F-AB475AF10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405894"/>
            <a:ext cx="5315189" cy="3535083"/>
          </a:xfrm>
        </p:spPr>
        <p:txBody>
          <a:bodyPr anchor="t">
            <a:normAutofit/>
          </a:bodyPr>
          <a:lstStyle/>
          <a:p>
            <a:r>
              <a:rPr lang="en-US" dirty="0"/>
              <a:t>What is an example of </a:t>
            </a:r>
            <a:r>
              <a:rPr lang="en-US" b="1" dirty="0"/>
              <a:t>homeostasis</a:t>
            </a:r>
            <a:r>
              <a:rPr lang="en-US" dirty="0"/>
              <a:t> in our bodies?</a:t>
            </a:r>
          </a:p>
          <a:p>
            <a:r>
              <a:rPr lang="en-US" dirty="0"/>
              <a:t>Be prepared to share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yellow face with a finger pointing to it&#10;&#10;Description automatically generated">
            <a:extLst>
              <a:ext uri="{FF2B5EF4-FFF2-40B4-BE49-F238E27FC236}">
                <a16:creationId xmlns:a16="http://schemas.microsoft.com/office/drawing/2014/main" id="{78AD9A44-1C5F-5955-2CB5-CF8548B3D7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75967" y="1359681"/>
            <a:ext cx="4170530" cy="417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5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420B9E-4E8C-A99B-7593-C8EC5054C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anchor="b">
            <a:normAutofit/>
          </a:bodyPr>
          <a:lstStyle/>
          <a:p>
            <a:r>
              <a:rPr lang="en-US" sz="4000" dirty="0"/>
              <a:t>Plan and Carry Out an Investigation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EF73F-971A-3F4F-E3C9-CEDF27590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405894"/>
            <a:ext cx="5315189" cy="3535083"/>
          </a:xfrm>
        </p:spPr>
        <p:txBody>
          <a:bodyPr anchor="t">
            <a:normAutofit/>
          </a:bodyPr>
          <a:lstStyle/>
          <a:p>
            <a:r>
              <a:rPr lang="en-US" sz="2000" baseline="0" dirty="0">
                <a:latin typeface="Calibri"/>
              </a:rPr>
              <a:t>Objective: you are going to plan an investigation to provide evidence of homeostasis and that feedback mechanisms maintain stability. </a:t>
            </a:r>
            <a:endParaRPr lang="en-US" sz="2000" dirty="0"/>
          </a:p>
          <a:p>
            <a:r>
              <a:rPr lang="en-US" sz="2000" dirty="0">
                <a:ea typeface="Calibri"/>
                <a:cs typeface="Calibri"/>
              </a:rPr>
              <a:t>In groups of 3-4, you will pick one of the provided ideas (or one of your own) from the list.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B7FD83-3E5D-8E9C-4985-6517DA2B4A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75967" y="1075327"/>
            <a:ext cx="4170530" cy="473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18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7ED878-59C1-41AB-082B-C2F899EEF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6" y="457201"/>
            <a:ext cx="5814240" cy="1556870"/>
          </a:xfrm>
        </p:spPr>
        <p:txBody>
          <a:bodyPr anchor="b">
            <a:normAutofit/>
          </a:bodyPr>
          <a:lstStyle/>
          <a:p>
            <a:pPr algn="ctr"/>
            <a:r>
              <a:rPr lang="en-US" sz="4000" dirty="0"/>
              <a:t>Everyone will….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521F6-84C7-DF98-8A5A-4525171D1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396" y="2277036"/>
            <a:ext cx="5814239" cy="3461155"/>
          </a:xfrm>
        </p:spPr>
        <p:txBody>
          <a:bodyPr>
            <a:normAutofit/>
          </a:bodyPr>
          <a:lstStyle/>
          <a:p>
            <a:r>
              <a:rPr lang="en-US" sz="2000" dirty="0">
                <a:ea typeface="Calibri"/>
                <a:cs typeface="Calibri"/>
              </a:rPr>
              <a:t>Establish a baseline</a:t>
            </a:r>
          </a:p>
          <a:p>
            <a:pPr lvl="1"/>
            <a:r>
              <a:rPr lang="en-US" sz="2000" dirty="0">
                <a:ea typeface="Calibri"/>
                <a:cs typeface="Calibri"/>
              </a:rPr>
              <a:t>Laying down</a:t>
            </a:r>
          </a:p>
          <a:p>
            <a:pPr lvl="1"/>
            <a:r>
              <a:rPr lang="en-US" sz="2000" dirty="0">
                <a:ea typeface="Calibri"/>
                <a:cs typeface="Calibri"/>
              </a:rPr>
              <a:t>Sitting </a:t>
            </a:r>
          </a:p>
          <a:p>
            <a:pPr lvl="1"/>
            <a:r>
              <a:rPr lang="en-US" sz="2000" dirty="0">
                <a:ea typeface="Calibri"/>
                <a:cs typeface="Calibri"/>
              </a:rPr>
              <a:t>Standing up</a:t>
            </a:r>
          </a:p>
          <a:p>
            <a:r>
              <a:rPr lang="en-US" sz="2000" dirty="0">
                <a:ea typeface="Calibri"/>
                <a:cs typeface="Calibri"/>
              </a:rPr>
              <a:t>Get in the first position and wait 60 seconds</a:t>
            </a:r>
          </a:p>
          <a:p>
            <a:pPr lvl="1"/>
            <a:r>
              <a:rPr lang="en-US" sz="2000" dirty="0">
                <a:ea typeface="Calibri"/>
                <a:cs typeface="Calibri"/>
              </a:rPr>
              <a:t>Place your hand on the 2 fingers on the thumb side of your wrist and press gently till you feel a pulse.</a:t>
            </a:r>
          </a:p>
          <a:p>
            <a:pPr lvl="1"/>
            <a:r>
              <a:rPr lang="en-US" sz="2000" dirty="0">
                <a:ea typeface="Calibri"/>
                <a:cs typeface="Calibri"/>
              </a:rPr>
              <a:t>Count your pulse for 60 seconds</a:t>
            </a:r>
          </a:p>
          <a:p>
            <a:r>
              <a:rPr lang="en-US" sz="2000" dirty="0">
                <a:ea typeface="Calibri"/>
                <a:cs typeface="Calibri"/>
              </a:rPr>
              <a:t>Repeat this protocol for all three positions</a:t>
            </a:r>
          </a:p>
          <a:p>
            <a:endParaRPr lang="en-US" sz="2000" dirty="0"/>
          </a:p>
        </p:txBody>
      </p:sp>
      <p:pic>
        <p:nvPicPr>
          <p:cNvPr id="5" name="Picture 4" descr="A skeleton with legs extended and extended&#10;&#10;Description automatically generated with medium confidence">
            <a:extLst>
              <a:ext uri="{FF2B5EF4-FFF2-40B4-BE49-F238E27FC236}">
                <a16:creationId xmlns:a16="http://schemas.microsoft.com/office/drawing/2014/main" id="{F8D0B47B-BDCB-71EA-1AE7-282A42CD9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679766" y="1087610"/>
            <a:ext cx="3712869" cy="1633662"/>
          </a:xfrm>
          <a:prstGeom prst="rect">
            <a:avLst/>
          </a:prstGeom>
        </p:spPr>
      </p:pic>
      <p:pic>
        <p:nvPicPr>
          <p:cNvPr id="8" name="Picture 7" descr="A person sitting in a chair and looking at another person&#10;&#10;Description automatically generated">
            <a:extLst>
              <a:ext uri="{FF2B5EF4-FFF2-40B4-BE49-F238E27FC236}">
                <a16:creationId xmlns:a16="http://schemas.microsoft.com/office/drawing/2014/main" id="{08C25DC8-FE61-B534-9541-62DA209BD1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661306" y="3375824"/>
            <a:ext cx="1721077" cy="224326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A65989E-BBD5-44D7-AA86-7AFD5D46BB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66000">
                <a:srgbClr val="000000"/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31A2881-D8D7-4A7D-ACA3-E9F849F853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6400800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40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group of colorful people holding signs&#10;&#10;Description automatically generated">
            <a:extLst>
              <a:ext uri="{FF2B5EF4-FFF2-40B4-BE49-F238E27FC236}">
                <a16:creationId xmlns:a16="http://schemas.microsoft.com/office/drawing/2014/main" id="{80225C27-A1E9-B318-F537-9186E7E43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6588" b="-1"/>
          <a:stretch/>
        </p:blipFill>
        <p:spPr>
          <a:xfrm>
            <a:off x="-814387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A3A62F-16A1-1851-600A-A1FBCF9CB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 dirty="0">
                <a:ea typeface="Calibri"/>
                <a:cs typeface="Calibri"/>
              </a:rPr>
              <a:t>Everyone will.....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12147-6D64-213C-E1FD-AF128793E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2000" dirty="0">
                <a:ea typeface="Calibri"/>
                <a:cs typeface="Calibri"/>
              </a:rPr>
              <a:t>Develop a question for your investigation:</a:t>
            </a:r>
          </a:p>
          <a:p>
            <a:pPr lvl="1"/>
            <a:r>
              <a:rPr lang="en-US" sz="2000" dirty="0">
                <a:ea typeface="Calibri"/>
                <a:cs typeface="Calibri"/>
              </a:rPr>
              <a:t>How will your activity answer your question?</a:t>
            </a:r>
          </a:p>
          <a:p>
            <a:pPr lvl="1"/>
            <a:r>
              <a:rPr lang="en-US" sz="2000" dirty="0">
                <a:ea typeface="Calibri"/>
                <a:cs typeface="Calibri"/>
              </a:rPr>
              <a:t>Ex: My Activity of_________ will answer the question of how feedback works by doing__________.</a:t>
            </a:r>
          </a:p>
          <a:p>
            <a:r>
              <a:rPr lang="en-US" sz="2000" dirty="0">
                <a:ea typeface="Calibri"/>
                <a:cs typeface="Calibri"/>
              </a:rPr>
              <a:t>Record everything we do in time intervals</a:t>
            </a:r>
          </a:p>
          <a:p>
            <a:r>
              <a:rPr lang="en-US" sz="2000" dirty="0">
                <a:ea typeface="Calibri"/>
                <a:cs typeface="Calibri"/>
              </a:rPr>
              <a:t>Participate; NO exceptions!</a:t>
            </a:r>
            <a:endParaRPr lang="en-US" sz="2000" dirty="0">
              <a:highlight>
                <a:srgbClr val="FFFF00"/>
              </a:highlight>
              <a:ea typeface="Calibri"/>
              <a:cs typeface="Calibri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8638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statue of a buddha with a candle and towel&#10;&#10;Description automatically generated">
            <a:extLst>
              <a:ext uri="{FF2B5EF4-FFF2-40B4-BE49-F238E27FC236}">
                <a16:creationId xmlns:a16="http://schemas.microsoft.com/office/drawing/2014/main" id="{74C41F69-8A48-787A-95C0-FA39926E79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6237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E6DC42-A2A8-BF01-4FCE-4319268C0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 dirty="0">
                <a:ea typeface="Calibri"/>
                <a:cs typeface="Calibri"/>
              </a:rPr>
              <a:t>How to </a:t>
            </a:r>
            <a:r>
              <a:rPr lang="en-US" sz="4000" b="1" i="1" dirty="0">
                <a:ea typeface="Calibri"/>
                <a:cs typeface="Calibri"/>
              </a:rPr>
              <a:t>Decrease</a:t>
            </a:r>
            <a:r>
              <a:rPr lang="en-US" sz="4000" dirty="0">
                <a:ea typeface="Calibri"/>
                <a:cs typeface="Calibri"/>
              </a:rPr>
              <a:t> your HR, BP, and Respiration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456E5-7486-72EA-5AB2-A8640CA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1600" dirty="0">
                <a:ea typeface="Calibri"/>
                <a:cs typeface="Calibri"/>
              </a:rPr>
              <a:t>Intervals of 1, 2, 3, minutes (1, 3, 5 for alternative) unless otherwise specified: </a:t>
            </a:r>
          </a:p>
          <a:p>
            <a:r>
              <a:rPr lang="en-US" sz="1600" dirty="0">
                <a:ea typeface="Calibri"/>
                <a:cs typeface="Calibri"/>
              </a:rPr>
              <a:t>Controlled Breathing</a:t>
            </a:r>
          </a:p>
          <a:p>
            <a:r>
              <a:rPr lang="en-US" sz="1600" dirty="0">
                <a:ea typeface="Calibri"/>
                <a:cs typeface="Calibri"/>
              </a:rPr>
              <a:t>Counting</a:t>
            </a:r>
          </a:p>
          <a:p>
            <a:pPr lvl="1"/>
            <a:r>
              <a:rPr lang="en-US" sz="1600" dirty="0">
                <a:ea typeface="Calibri"/>
                <a:cs typeface="Calibri"/>
              </a:rPr>
              <a:t>eyes open</a:t>
            </a:r>
          </a:p>
          <a:p>
            <a:pPr lvl="1"/>
            <a:r>
              <a:rPr lang="en-US" sz="1600" dirty="0">
                <a:ea typeface="Calibri"/>
                <a:cs typeface="Calibri"/>
              </a:rPr>
              <a:t>eyes closed</a:t>
            </a:r>
          </a:p>
          <a:p>
            <a:r>
              <a:rPr lang="en-US" sz="1600" dirty="0">
                <a:ea typeface="Calibri"/>
                <a:cs typeface="Calibri"/>
              </a:rPr>
              <a:t>Listing to calming music</a:t>
            </a:r>
          </a:p>
          <a:p>
            <a:r>
              <a:rPr lang="en-US" sz="1600" dirty="0">
                <a:ea typeface="Calibri"/>
                <a:cs typeface="Calibri"/>
              </a:rPr>
              <a:t>Meditation</a:t>
            </a:r>
          </a:p>
          <a:p>
            <a:r>
              <a:rPr lang="en-US" sz="1600" dirty="0">
                <a:ea typeface="Calibri"/>
                <a:cs typeface="Calibri"/>
              </a:rPr>
              <a:t>Sitting outside in the cold (if time of year is permissible)</a:t>
            </a:r>
          </a:p>
          <a:p>
            <a:r>
              <a:rPr lang="en-US" sz="1600" dirty="0">
                <a:ea typeface="Calibri"/>
                <a:cs typeface="Calibri"/>
              </a:rPr>
              <a:t>Yoga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82722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7225</TotalTime>
  <Words>431</Words>
  <Application>Microsoft Office PowerPoint</Application>
  <PresentationFormat>Widescreen</PresentationFormat>
  <Paragraphs>55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.SF NS</vt:lpstr>
      <vt:lpstr>Aptos</vt:lpstr>
      <vt:lpstr>Aptos Display</vt:lpstr>
      <vt:lpstr>Arial</vt:lpstr>
      <vt:lpstr>Calibri</vt:lpstr>
      <vt:lpstr>Roboto</vt:lpstr>
      <vt:lpstr>Office Theme</vt:lpstr>
      <vt:lpstr>Objective</vt:lpstr>
      <vt:lpstr>Everyday Examples of Homeostasis</vt:lpstr>
      <vt:lpstr>How do these things work?</vt:lpstr>
      <vt:lpstr>How does a thermostat work?</vt:lpstr>
      <vt:lpstr>Homeostasis </vt:lpstr>
      <vt:lpstr>Plan and Carry Out an Investigation</vt:lpstr>
      <vt:lpstr>Everyone will….</vt:lpstr>
      <vt:lpstr>Everyone will.....</vt:lpstr>
      <vt:lpstr>How to Decrease your HR, BP, and Respiration</vt:lpstr>
      <vt:lpstr>How to Increase your HR, BP, and Respiration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Jens Andreasen</dc:creator>
  <cp:lastModifiedBy>Michelle Hudson</cp:lastModifiedBy>
  <cp:revision>2</cp:revision>
  <dcterms:created xsi:type="dcterms:W3CDTF">2024-12-04T21:44:00Z</dcterms:created>
  <dcterms:modified xsi:type="dcterms:W3CDTF">2025-03-28T20:11:55Z</dcterms:modified>
</cp:coreProperties>
</file>