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4" d="100"/>
          <a:sy n="194" d="100"/>
        </p:scale>
        <p:origin x="756" y="1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11699" y="1152475"/>
            <a:ext cx="4000500" cy="3262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32399" y="1122599"/>
            <a:ext cx="4000500" cy="3292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CEE1F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96250" y="264855"/>
            <a:ext cx="2981959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40099" y="1614250"/>
            <a:ext cx="7264400" cy="3261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yu.box.com/s/ct43vkqnq3g0r6n9l4krdwdgufb2gfsr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youtube.com/watch?v=wEAHF4nUqSk&amp;t=25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C9DAF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" name="object 3"/>
          <p:cNvGrpSpPr/>
          <p:nvPr/>
        </p:nvGrpSpPr>
        <p:grpSpPr>
          <a:xfrm>
            <a:off x="236437" y="1940337"/>
            <a:ext cx="8759825" cy="2580005"/>
            <a:chOff x="236437" y="1940337"/>
            <a:chExt cx="8759825" cy="2580005"/>
          </a:xfrm>
        </p:grpSpPr>
        <p:sp>
          <p:nvSpPr>
            <p:cNvPr id="4" name="object 4"/>
            <p:cNvSpPr/>
            <p:nvPr/>
          </p:nvSpPr>
          <p:spPr>
            <a:xfrm>
              <a:off x="241200" y="1945100"/>
              <a:ext cx="8750300" cy="2570480"/>
            </a:xfrm>
            <a:custGeom>
              <a:avLst/>
              <a:gdLst/>
              <a:ahLst/>
              <a:cxnLst/>
              <a:rect l="l" t="t" r="r" b="b"/>
              <a:pathLst>
                <a:path w="8750300" h="2570479">
                  <a:moveTo>
                    <a:pt x="8749799" y="2570399"/>
                  </a:moveTo>
                  <a:lnTo>
                    <a:pt x="0" y="2570399"/>
                  </a:lnTo>
                  <a:lnTo>
                    <a:pt x="0" y="0"/>
                  </a:lnTo>
                  <a:lnTo>
                    <a:pt x="8749799" y="0"/>
                  </a:lnTo>
                  <a:lnTo>
                    <a:pt x="8749799" y="2570399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241200" y="1945100"/>
              <a:ext cx="8750300" cy="2570480"/>
            </a:xfrm>
            <a:custGeom>
              <a:avLst/>
              <a:gdLst/>
              <a:ahLst/>
              <a:cxnLst/>
              <a:rect l="l" t="t" r="r" b="b"/>
              <a:pathLst>
                <a:path w="8750300" h="2570479">
                  <a:moveTo>
                    <a:pt x="0" y="0"/>
                  </a:moveTo>
                  <a:lnTo>
                    <a:pt x="8749799" y="0"/>
                  </a:lnTo>
                  <a:lnTo>
                    <a:pt x="8749799" y="2570399"/>
                  </a:lnTo>
                  <a:lnTo>
                    <a:pt x="0" y="25703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82710" y="2002885"/>
            <a:ext cx="8067675" cy="2385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000" b="1" u="heavy" spc="4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Standard</a:t>
            </a:r>
            <a:r>
              <a:rPr sz="3000" b="1" u="heavy" spc="2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3000" b="1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8.2.1</a:t>
            </a:r>
            <a:endParaRPr sz="3000" dirty="0">
              <a:latin typeface="Century Gothic"/>
              <a:cs typeface="Century Gothic"/>
            </a:endParaRPr>
          </a:p>
          <a:p>
            <a:pPr marL="12700" marR="5080" algn="ctr">
              <a:lnSpc>
                <a:spcPct val="99800"/>
              </a:lnSpc>
              <a:spcBef>
                <a:spcPts val="5"/>
              </a:spcBef>
            </a:pPr>
            <a:r>
              <a:rPr sz="3000" b="1" spc="50" dirty="0">
                <a:solidFill>
                  <a:srgbClr val="0000FF"/>
                </a:solidFill>
                <a:latin typeface="Century Gothic"/>
                <a:cs typeface="Century Gothic"/>
              </a:rPr>
              <a:t>Use</a:t>
            </a:r>
            <a:r>
              <a:rPr sz="3000" b="1" spc="-60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30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computational</a:t>
            </a:r>
            <a:r>
              <a:rPr sz="3000" b="1" spc="-5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3000" b="1" dirty="0">
                <a:solidFill>
                  <a:srgbClr val="0000FF"/>
                </a:solidFill>
                <a:latin typeface="Century Gothic"/>
                <a:cs typeface="Century Gothic"/>
              </a:rPr>
              <a:t>thinking</a:t>
            </a:r>
            <a:r>
              <a:rPr sz="3000" b="1" spc="-5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3000" dirty="0">
                <a:latin typeface="Century Gothic"/>
                <a:cs typeface="Century Gothic"/>
              </a:rPr>
              <a:t>to</a:t>
            </a:r>
            <a:r>
              <a:rPr sz="3000" spc="-70" dirty="0">
                <a:latin typeface="Century Gothic"/>
                <a:cs typeface="Century Gothic"/>
              </a:rPr>
              <a:t> </a:t>
            </a:r>
            <a:r>
              <a:rPr sz="3000" b="1" spc="-20" dirty="0">
                <a:solidFill>
                  <a:srgbClr val="0000FF"/>
                </a:solidFill>
                <a:latin typeface="Century Gothic"/>
                <a:cs typeface="Century Gothic"/>
              </a:rPr>
              <a:t>analyze</a:t>
            </a:r>
            <a:r>
              <a:rPr sz="3000" b="1" spc="-60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3000" b="1" spc="-20" dirty="0">
                <a:solidFill>
                  <a:srgbClr val="0000FF"/>
                </a:solidFill>
                <a:latin typeface="Century Gothic"/>
                <a:cs typeface="Century Gothic"/>
              </a:rPr>
              <a:t>data </a:t>
            </a:r>
            <a:r>
              <a:rPr sz="3000" spc="-155" dirty="0">
                <a:latin typeface="Century Gothic"/>
                <a:cs typeface="Century Gothic"/>
              </a:rPr>
              <a:t>about</a:t>
            </a:r>
            <a:r>
              <a:rPr sz="3000" spc="-55" dirty="0">
                <a:latin typeface="Century Gothic"/>
                <a:cs typeface="Century Gothic"/>
              </a:rPr>
              <a:t> </a:t>
            </a:r>
            <a:r>
              <a:rPr sz="3000" spc="-100" dirty="0">
                <a:latin typeface="Century Gothic"/>
                <a:cs typeface="Century Gothic"/>
              </a:rPr>
              <a:t>the</a:t>
            </a:r>
            <a:r>
              <a:rPr sz="3000" spc="-55" dirty="0">
                <a:latin typeface="Century Gothic"/>
                <a:cs typeface="Century Gothic"/>
              </a:rPr>
              <a:t> </a:t>
            </a:r>
            <a:r>
              <a:rPr sz="3000" spc="-40" dirty="0">
                <a:latin typeface="Century Gothic"/>
                <a:cs typeface="Century Gothic"/>
              </a:rPr>
              <a:t>relationship </a:t>
            </a:r>
            <a:r>
              <a:rPr sz="3000" spc="-185" dirty="0">
                <a:latin typeface="Century Gothic"/>
                <a:cs typeface="Century Gothic"/>
              </a:rPr>
              <a:t>between</a:t>
            </a:r>
            <a:r>
              <a:rPr sz="3000" spc="-20" dirty="0">
                <a:latin typeface="Century Gothic"/>
                <a:cs typeface="Century Gothic"/>
              </a:rPr>
              <a:t> </a:t>
            </a:r>
            <a:r>
              <a:rPr sz="3000" spc="-100" dirty="0">
                <a:latin typeface="Century Gothic"/>
                <a:cs typeface="Century Gothic"/>
              </a:rPr>
              <a:t>the</a:t>
            </a:r>
            <a:r>
              <a:rPr sz="3000" spc="-45" dirty="0">
                <a:latin typeface="Century Gothic"/>
                <a:cs typeface="Century Gothic"/>
              </a:rPr>
              <a:t> </a:t>
            </a:r>
            <a:r>
              <a:rPr sz="3000" dirty="0">
                <a:latin typeface="Century Gothic"/>
                <a:cs typeface="Century Gothic"/>
              </a:rPr>
              <a:t>mass</a:t>
            </a:r>
            <a:r>
              <a:rPr sz="3000" spc="-40" dirty="0">
                <a:latin typeface="Century Gothic"/>
                <a:cs typeface="Century Gothic"/>
              </a:rPr>
              <a:t> </a:t>
            </a:r>
            <a:r>
              <a:rPr sz="3000" spc="-25" dirty="0">
                <a:latin typeface="Century Gothic"/>
                <a:cs typeface="Century Gothic"/>
              </a:rPr>
              <a:t>and </a:t>
            </a:r>
            <a:r>
              <a:rPr sz="3000" spc="-145" dirty="0">
                <a:latin typeface="Century Gothic"/>
                <a:cs typeface="Century Gothic"/>
              </a:rPr>
              <a:t>speed</a:t>
            </a:r>
            <a:r>
              <a:rPr sz="3000" spc="-65" dirty="0">
                <a:latin typeface="Century Gothic"/>
                <a:cs typeface="Century Gothic"/>
              </a:rPr>
              <a:t> </a:t>
            </a:r>
            <a:r>
              <a:rPr sz="3000" dirty="0">
                <a:latin typeface="Century Gothic"/>
                <a:cs typeface="Century Gothic"/>
              </a:rPr>
              <a:t>of</a:t>
            </a:r>
            <a:r>
              <a:rPr sz="3000" spc="-105" dirty="0">
                <a:latin typeface="Century Gothic"/>
                <a:cs typeface="Century Gothic"/>
              </a:rPr>
              <a:t> </a:t>
            </a:r>
            <a:r>
              <a:rPr sz="3000" spc="-70" dirty="0">
                <a:latin typeface="Century Gothic"/>
                <a:cs typeface="Century Gothic"/>
              </a:rPr>
              <a:t>objects</a:t>
            </a:r>
            <a:r>
              <a:rPr sz="3000" spc="-80" dirty="0">
                <a:latin typeface="Century Gothic"/>
                <a:cs typeface="Century Gothic"/>
              </a:rPr>
              <a:t> </a:t>
            </a:r>
            <a:r>
              <a:rPr sz="3000" dirty="0">
                <a:latin typeface="Century Gothic"/>
                <a:cs typeface="Century Gothic"/>
              </a:rPr>
              <a:t>to</a:t>
            </a:r>
            <a:r>
              <a:rPr sz="3000" spc="-85" dirty="0">
                <a:latin typeface="Century Gothic"/>
                <a:cs typeface="Century Gothic"/>
              </a:rPr>
              <a:t> </a:t>
            </a:r>
            <a:r>
              <a:rPr sz="3000" spc="-100" dirty="0">
                <a:latin typeface="Century Gothic"/>
                <a:cs typeface="Century Gothic"/>
              </a:rPr>
              <a:t>the</a:t>
            </a:r>
            <a:r>
              <a:rPr sz="3000" spc="-80" dirty="0">
                <a:latin typeface="Century Gothic"/>
                <a:cs typeface="Century Gothic"/>
              </a:rPr>
              <a:t> </a:t>
            </a:r>
            <a:r>
              <a:rPr sz="3000" spc="-65" dirty="0">
                <a:latin typeface="Century Gothic"/>
                <a:cs typeface="Century Gothic"/>
              </a:rPr>
              <a:t>relative</a:t>
            </a:r>
            <a:r>
              <a:rPr sz="3000" spc="-85" dirty="0">
                <a:latin typeface="Century Gothic"/>
                <a:cs typeface="Century Gothic"/>
              </a:rPr>
              <a:t> </a:t>
            </a:r>
            <a:r>
              <a:rPr sz="3000" spc="-105" dirty="0">
                <a:latin typeface="Century Gothic"/>
                <a:cs typeface="Century Gothic"/>
              </a:rPr>
              <a:t>amount</a:t>
            </a:r>
            <a:r>
              <a:rPr sz="3000" spc="-80" dirty="0">
                <a:latin typeface="Century Gothic"/>
                <a:cs typeface="Century Gothic"/>
              </a:rPr>
              <a:t> </a:t>
            </a:r>
            <a:r>
              <a:rPr sz="3000" spc="-25" dirty="0">
                <a:latin typeface="Century Gothic"/>
                <a:cs typeface="Century Gothic"/>
              </a:rPr>
              <a:t>of </a:t>
            </a:r>
            <a:r>
              <a:rPr sz="3000" spc="-70" dirty="0">
                <a:latin typeface="Century Gothic"/>
                <a:cs typeface="Century Gothic"/>
              </a:rPr>
              <a:t>kinetic</a:t>
            </a:r>
            <a:r>
              <a:rPr sz="3000" spc="-90" dirty="0">
                <a:latin typeface="Century Gothic"/>
                <a:cs typeface="Century Gothic"/>
              </a:rPr>
              <a:t> </a:t>
            </a:r>
            <a:r>
              <a:rPr sz="3000" spc="-70" dirty="0">
                <a:latin typeface="Century Gothic"/>
                <a:cs typeface="Century Gothic"/>
              </a:rPr>
              <a:t>energy</a:t>
            </a:r>
            <a:r>
              <a:rPr sz="3000" spc="-85" dirty="0">
                <a:latin typeface="Century Gothic"/>
                <a:cs typeface="Century Gothic"/>
              </a:rPr>
              <a:t> </a:t>
            </a:r>
            <a:r>
              <a:rPr sz="3000" dirty="0">
                <a:latin typeface="Century Gothic"/>
                <a:cs typeface="Century Gothic"/>
              </a:rPr>
              <a:t>of</a:t>
            </a:r>
            <a:r>
              <a:rPr sz="3000" spc="-85" dirty="0">
                <a:latin typeface="Century Gothic"/>
                <a:cs typeface="Century Gothic"/>
              </a:rPr>
              <a:t> </a:t>
            </a:r>
            <a:r>
              <a:rPr sz="3000" spc="-100" dirty="0">
                <a:latin typeface="Century Gothic"/>
                <a:cs typeface="Century Gothic"/>
              </a:rPr>
              <a:t>the</a:t>
            </a:r>
            <a:r>
              <a:rPr sz="3000" spc="-85" dirty="0">
                <a:latin typeface="Century Gothic"/>
                <a:cs typeface="Century Gothic"/>
              </a:rPr>
              <a:t> </a:t>
            </a:r>
            <a:r>
              <a:rPr sz="3500" spc="-10" dirty="0">
                <a:latin typeface="Century Gothic"/>
                <a:cs typeface="Century Gothic"/>
              </a:rPr>
              <a:t>objects</a:t>
            </a:r>
            <a:endParaRPr sz="35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58450" y="517325"/>
            <a:ext cx="7427595" cy="1194435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295910" rIns="0" bIns="0" rtlCol="0">
            <a:spAutoFit/>
          </a:bodyPr>
          <a:lstStyle/>
          <a:p>
            <a:pPr marL="302895">
              <a:lnSpc>
                <a:spcPct val="100000"/>
              </a:lnSpc>
              <a:spcBef>
                <a:spcPts val="2330"/>
              </a:spcBef>
            </a:pPr>
            <a:r>
              <a:rPr sz="3700" b="1" spc="75" dirty="0">
                <a:solidFill>
                  <a:srgbClr val="000000"/>
                </a:solidFill>
                <a:latin typeface="Century Gothic"/>
                <a:cs typeface="Century Gothic"/>
              </a:rPr>
              <a:t>What’s</a:t>
            </a:r>
            <a:r>
              <a:rPr sz="37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3700" b="1" dirty="0">
                <a:solidFill>
                  <a:srgbClr val="000000"/>
                </a:solidFill>
                <a:latin typeface="Century Gothic"/>
                <a:cs typeface="Century Gothic"/>
              </a:rPr>
              <a:t>Mass</a:t>
            </a:r>
            <a:r>
              <a:rPr sz="37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3700" b="1" dirty="0">
                <a:solidFill>
                  <a:srgbClr val="000000"/>
                </a:solidFill>
                <a:latin typeface="Century Gothic"/>
                <a:cs typeface="Century Gothic"/>
              </a:rPr>
              <a:t>got</a:t>
            </a:r>
            <a:r>
              <a:rPr sz="37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3700" b="1" spc="150" dirty="0">
                <a:solidFill>
                  <a:srgbClr val="000000"/>
                </a:solidFill>
                <a:latin typeface="Century Gothic"/>
                <a:cs typeface="Century Gothic"/>
              </a:rPr>
              <a:t>to</a:t>
            </a:r>
            <a:r>
              <a:rPr sz="37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3700" b="1" dirty="0">
                <a:solidFill>
                  <a:srgbClr val="000000"/>
                </a:solidFill>
                <a:latin typeface="Century Gothic"/>
                <a:cs typeface="Century Gothic"/>
              </a:rPr>
              <a:t>do</a:t>
            </a:r>
            <a:r>
              <a:rPr sz="37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3700" b="1" dirty="0">
                <a:solidFill>
                  <a:srgbClr val="000000"/>
                </a:solidFill>
                <a:latin typeface="Century Gothic"/>
                <a:cs typeface="Century Gothic"/>
              </a:rPr>
              <a:t>with</a:t>
            </a:r>
            <a:r>
              <a:rPr sz="37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3700" b="1" spc="55" dirty="0">
                <a:solidFill>
                  <a:srgbClr val="000000"/>
                </a:solidFill>
                <a:latin typeface="Century Gothic"/>
                <a:cs typeface="Century Gothic"/>
              </a:rPr>
              <a:t>it?</a:t>
            </a:r>
            <a:endParaRPr sz="37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8048" y="1280797"/>
            <a:ext cx="6966769" cy="24023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4975" y="382100"/>
            <a:ext cx="7928609" cy="979169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18415" rIns="0" bIns="0" rtlCol="0">
            <a:spAutoFit/>
          </a:bodyPr>
          <a:lstStyle/>
          <a:p>
            <a:pPr marL="1480820" marR="415925" indent="-1057275">
              <a:lnSpc>
                <a:spcPct val="114999"/>
              </a:lnSpc>
              <a:spcBef>
                <a:spcPts val="145"/>
              </a:spcBef>
            </a:pPr>
            <a:r>
              <a:rPr sz="2400" b="1" dirty="0">
                <a:solidFill>
                  <a:srgbClr val="FF0000"/>
                </a:solidFill>
                <a:latin typeface="Century Gothic"/>
                <a:cs typeface="Century Gothic"/>
              </a:rPr>
              <a:t>STOP!!!</a:t>
            </a:r>
            <a:r>
              <a:rPr sz="2400" b="1" spc="-2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400" b="1" spc="-80" dirty="0">
                <a:solidFill>
                  <a:srgbClr val="000000"/>
                </a:solidFill>
                <a:latin typeface="Century Gothic"/>
                <a:cs typeface="Century Gothic"/>
              </a:rPr>
              <a:t>You</a:t>
            </a:r>
            <a:r>
              <a:rPr sz="2400" b="1" spc="-1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spc="-35" dirty="0">
                <a:solidFill>
                  <a:srgbClr val="000000"/>
                </a:solidFill>
                <a:latin typeface="Century Gothic"/>
                <a:cs typeface="Century Gothic"/>
              </a:rPr>
              <a:t>cannot</a:t>
            </a:r>
            <a:r>
              <a:rPr sz="2400" b="1" spc="-2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spc="120" dirty="0">
                <a:solidFill>
                  <a:srgbClr val="000000"/>
                </a:solidFill>
                <a:latin typeface="Century Gothic"/>
                <a:cs typeface="Century Gothic"/>
              </a:rPr>
              <a:t>ﬁll</a:t>
            </a:r>
            <a:r>
              <a:rPr sz="2400" b="1" spc="-1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00"/>
                </a:solidFill>
                <a:latin typeface="Century Gothic"/>
                <a:cs typeface="Century Gothic"/>
              </a:rPr>
              <a:t>out</a:t>
            </a:r>
            <a:r>
              <a:rPr sz="2400" b="1" spc="-1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00"/>
                </a:solidFill>
                <a:latin typeface="Century Gothic"/>
                <a:cs typeface="Century Gothic"/>
              </a:rPr>
              <a:t>the</a:t>
            </a:r>
            <a:r>
              <a:rPr sz="2400" b="1" spc="-2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spc="-30" dirty="0">
                <a:solidFill>
                  <a:srgbClr val="000000"/>
                </a:solidFill>
                <a:latin typeface="Century Gothic"/>
                <a:cs typeface="Century Gothic"/>
              </a:rPr>
              <a:t>remaining</a:t>
            </a:r>
            <a:r>
              <a:rPr sz="2400" b="1" spc="-1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sections </a:t>
            </a:r>
            <a:r>
              <a:rPr sz="2400" b="1" dirty="0">
                <a:solidFill>
                  <a:srgbClr val="000000"/>
                </a:solidFill>
                <a:latin typeface="Century Gothic"/>
                <a:cs typeface="Century Gothic"/>
              </a:rPr>
              <a:t>until</a:t>
            </a:r>
            <a:r>
              <a:rPr sz="2400" b="1" spc="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00"/>
                </a:solidFill>
                <a:latin typeface="Century Gothic"/>
                <a:cs typeface="Century Gothic"/>
              </a:rPr>
              <a:t>you</a:t>
            </a:r>
            <a:r>
              <a:rPr sz="2400" b="1" spc="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spc="-80" dirty="0">
                <a:solidFill>
                  <a:srgbClr val="000000"/>
                </a:solidFill>
                <a:latin typeface="Century Gothic"/>
                <a:cs typeface="Century Gothic"/>
              </a:rPr>
              <a:t>have</a:t>
            </a:r>
            <a:r>
              <a:rPr sz="2400" b="1" spc="1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00"/>
                </a:solidFill>
                <a:latin typeface="Century Gothic"/>
                <a:cs typeface="Century Gothic"/>
              </a:rPr>
              <a:t>run</a:t>
            </a:r>
            <a:r>
              <a:rPr sz="2400" b="1" spc="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00"/>
                </a:solidFill>
                <a:latin typeface="Century Gothic"/>
                <a:cs typeface="Century Gothic"/>
              </a:rPr>
              <a:t>the</a:t>
            </a:r>
            <a:r>
              <a:rPr sz="2400" b="1" spc="1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experiment!</a:t>
            </a:r>
            <a:endParaRPr sz="2400" dirty="0">
              <a:latin typeface="Century Gothic"/>
              <a:cs typeface="Century Gothic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917462"/>
              </p:ext>
            </p:extLst>
          </p:nvPr>
        </p:nvGraphicFramePr>
        <p:xfrm>
          <a:off x="978199" y="1614250"/>
          <a:ext cx="7174863" cy="32613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9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0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35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b="1" dirty="0">
                          <a:latin typeface="Century Gothic"/>
                          <a:cs typeface="Century Gothic"/>
                        </a:rPr>
                        <a:t>Mass</a:t>
                      </a:r>
                      <a:r>
                        <a:rPr sz="1200" b="1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spc="6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200" b="1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200" b="1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spc="-10" dirty="0">
                          <a:latin typeface="Century Gothic"/>
                          <a:cs typeface="Century Gothic"/>
                        </a:rPr>
                        <a:t>marble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19621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000" b="1" spc="-25" dirty="0">
                          <a:latin typeface="Century Gothic"/>
                          <a:cs typeface="Century Gothic"/>
                        </a:rPr>
                        <a:t>2g 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Styrofoam</a:t>
                      </a:r>
                      <a:endParaRPr sz="10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43053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000" b="1" spc="-25" dirty="0">
                          <a:latin typeface="Century Gothic"/>
                          <a:cs typeface="Century Gothic"/>
                        </a:rPr>
                        <a:t>7g </a:t>
                      </a:r>
                      <a:r>
                        <a:rPr sz="1000" b="1" spc="-30" dirty="0">
                          <a:latin typeface="Century Gothic"/>
                          <a:cs typeface="Century Gothic"/>
                        </a:rPr>
                        <a:t>Wood</a:t>
                      </a:r>
                      <a:endParaRPr sz="10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41084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000" b="1" spc="-25" dirty="0">
                          <a:latin typeface="Century Gothic"/>
                          <a:cs typeface="Century Gothic"/>
                        </a:rPr>
                        <a:t>11g 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Acrylic (CLEAR)</a:t>
                      </a:r>
                      <a:endParaRPr sz="10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000" b="1" dirty="0">
                          <a:latin typeface="Century Gothic"/>
                          <a:cs typeface="Century Gothic"/>
                        </a:rPr>
                        <a:t>20</a:t>
                      </a:r>
                      <a:r>
                        <a:rPr sz="1000" b="1" spc="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b="1" spc="-50" dirty="0">
                          <a:latin typeface="Century Gothic"/>
                          <a:cs typeface="Century Gothic"/>
                        </a:rPr>
                        <a:t>g</a:t>
                      </a:r>
                      <a:endParaRPr sz="1000" dirty="0">
                        <a:latin typeface="Century Gothic"/>
                        <a:cs typeface="Century Gothic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000" b="1" spc="-20" dirty="0">
                          <a:latin typeface="Century Gothic"/>
                          <a:cs typeface="Century Gothic"/>
                        </a:rPr>
                        <a:t>Glass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 Marble</a:t>
                      </a:r>
                      <a:endParaRPr sz="10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53340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000" b="1" dirty="0">
                          <a:latin typeface="Century Gothic"/>
                          <a:cs typeface="Century Gothic"/>
                        </a:rPr>
                        <a:t>67</a:t>
                      </a:r>
                      <a:r>
                        <a:rPr sz="1000" b="1" spc="-50" dirty="0">
                          <a:latin typeface="Century Gothic"/>
                          <a:cs typeface="Century Gothic"/>
                        </a:rPr>
                        <a:t> g 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Steel</a:t>
                      </a:r>
                      <a:endParaRPr sz="10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1st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Trial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2nd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Trial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834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3rd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Trial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190">
                <a:tc>
                  <a:txBody>
                    <a:bodyPr/>
                    <a:lstStyle/>
                    <a:p>
                      <a:pPr marL="57150">
                        <a:lnSpc>
                          <a:spcPts val="1065"/>
                        </a:lnSpc>
                        <a:spcBef>
                          <a:spcPts val="409"/>
                        </a:spcBef>
                      </a:pPr>
                      <a:r>
                        <a:rPr lang="en-US" sz="900" b="0" spc="-10" dirty="0">
                          <a:latin typeface="Arial"/>
                          <a:cs typeface="Arial"/>
                        </a:rPr>
                        <a:t>The </a:t>
                      </a:r>
                      <a:r>
                        <a:rPr lang="en-US" sz="900" b="1" spc="-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verage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distance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container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traveled</a:t>
                      </a:r>
                      <a:endParaRPr sz="900" dirty="0">
                        <a:latin typeface="Arial"/>
                        <a:cs typeface="Arial"/>
                      </a:endParaRPr>
                    </a:p>
                    <a:p>
                      <a:pPr marL="57150">
                        <a:lnSpc>
                          <a:spcPts val="944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**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THIS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NUMBER</a:t>
                      </a:r>
                      <a:r>
                        <a:rPr sz="8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YOU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8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GRAPH!!</a:t>
                      </a:r>
                      <a:endParaRPr sz="800" dirty="0">
                        <a:latin typeface="Arial"/>
                        <a:cs typeface="Arial"/>
                      </a:endParaRPr>
                    </a:p>
                    <a:p>
                      <a:pPr marL="57150" marR="106680">
                        <a:lnSpc>
                          <a:spcPct val="1016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(Add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all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divide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by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r>
                        <a:rPr lang="en-US" sz="800" dirty="0">
                          <a:latin typeface="Arial"/>
                          <a:cs typeface="Arial"/>
                        </a:rPr>
                        <a:t>.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Round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nearest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whole number)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4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4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4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4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marL="57150" marR="56515">
                        <a:lnSpc>
                          <a:spcPct val="101600"/>
                        </a:lnSpc>
                        <a:spcBef>
                          <a:spcPts val="400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Analysis: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800" spc="-3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scale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1-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identify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which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marble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had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 most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kinetic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energy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(5)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which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had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least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kinetic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energy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(1)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4607" y="4510345"/>
            <a:ext cx="68770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10" dirty="0">
                <a:latin typeface="Century Gothic"/>
                <a:cs typeface="Century Gothic"/>
              </a:rPr>
              <a:t>Styrofoam</a:t>
            </a: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84204" y="4510345"/>
            <a:ext cx="38163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20" dirty="0">
                <a:latin typeface="Century Gothic"/>
                <a:cs typeface="Century Gothic"/>
              </a:rPr>
              <a:t>Wood</a:t>
            </a: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60479" y="4510345"/>
            <a:ext cx="43307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25" dirty="0">
                <a:latin typeface="Century Gothic"/>
                <a:cs typeface="Century Gothic"/>
              </a:rPr>
              <a:t>Acrylic</a:t>
            </a: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52122" y="4510345"/>
            <a:ext cx="3505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10" dirty="0">
                <a:latin typeface="Century Gothic"/>
                <a:cs typeface="Century Gothic"/>
              </a:rPr>
              <a:t>Glass</a:t>
            </a: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8148" y="4510345"/>
            <a:ext cx="33718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10" dirty="0">
                <a:latin typeface="Century Gothic"/>
                <a:cs typeface="Century Gothic"/>
              </a:rPr>
              <a:t>Steel</a:t>
            </a: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37724" y="4663252"/>
            <a:ext cx="3327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Century Gothic"/>
                <a:cs typeface="Century Gothic"/>
              </a:rPr>
              <a:t>Mass:</a:t>
            </a:r>
            <a:endParaRPr sz="9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67646" y="4944958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5">
                <a:moveTo>
                  <a:pt x="0" y="0"/>
                </a:moveTo>
                <a:lnTo>
                  <a:pt x="444855" y="0"/>
                </a:lnTo>
              </a:path>
            </a:pathLst>
          </a:custGeom>
          <a:ln w="101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5528679" y="4944958"/>
            <a:ext cx="318135" cy="0"/>
          </a:xfrm>
          <a:custGeom>
            <a:avLst/>
            <a:gdLst/>
            <a:ahLst/>
            <a:cxnLst/>
            <a:rect l="l" t="t" r="r" b="b"/>
            <a:pathLst>
              <a:path w="318135">
                <a:moveTo>
                  <a:pt x="0" y="0"/>
                </a:moveTo>
                <a:lnTo>
                  <a:pt x="317754" y="0"/>
                </a:lnTo>
              </a:path>
            </a:pathLst>
          </a:custGeom>
          <a:ln w="101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230572" y="4944958"/>
            <a:ext cx="318135" cy="0"/>
          </a:xfrm>
          <a:custGeom>
            <a:avLst/>
            <a:gdLst/>
            <a:ahLst/>
            <a:cxnLst/>
            <a:rect l="l" t="t" r="r" b="b"/>
            <a:pathLst>
              <a:path w="318134">
                <a:moveTo>
                  <a:pt x="0" y="0"/>
                </a:moveTo>
                <a:lnTo>
                  <a:pt x="317754" y="0"/>
                </a:lnTo>
              </a:path>
            </a:pathLst>
          </a:custGeom>
          <a:ln w="101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6896598" y="4944958"/>
            <a:ext cx="318135" cy="0"/>
          </a:xfrm>
          <a:custGeom>
            <a:avLst/>
            <a:gdLst/>
            <a:ahLst/>
            <a:cxnLst/>
            <a:rect l="l" t="t" r="r" b="b"/>
            <a:pathLst>
              <a:path w="318134">
                <a:moveTo>
                  <a:pt x="0" y="0"/>
                </a:moveTo>
                <a:lnTo>
                  <a:pt x="317754" y="0"/>
                </a:lnTo>
              </a:path>
            </a:pathLst>
          </a:custGeom>
          <a:ln w="101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7625946" y="4944958"/>
            <a:ext cx="318135" cy="0"/>
          </a:xfrm>
          <a:custGeom>
            <a:avLst/>
            <a:gdLst/>
            <a:ahLst/>
            <a:cxnLst/>
            <a:rect l="l" t="t" r="r" b="b"/>
            <a:pathLst>
              <a:path w="318134">
                <a:moveTo>
                  <a:pt x="0" y="0"/>
                </a:moveTo>
                <a:lnTo>
                  <a:pt x="317754" y="0"/>
                </a:lnTo>
              </a:path>
            </a:pathLst>
          </a:custGeom>
          <a:ln w="101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13" name="object 13"/>
          <p:cNvGrpSpPr/>
          <p:nvPr/>
        </p:nvGrpSpPr>
        <p:grpSpPr>
          <a:xfrm>
            <a:off x="76200" y="43237"/>
            <a:ext cx="3226437" cy="5105400"/>
            <a:chOff x="292737" y="43237"/>
            <a:chExt cx="3009900" cy="5105400"/>
          </a:xfrm>
        </p:grpSpPr>
        <p:sp>
          <p:nvSpPr>
            <p:cNvPr id="14" name="object 14"/>
            <p:cNvSpPr/>
            <p:nvPr/>
          </p:nvSpPr>
          <p:spPr>
            <a:xfrm>
              <a:off x="297500" y="48000"/>
              <a:ext cx="3000375" cy="5095875"/>
            </a:xfrm>
            <a:custGeom>
              <a:avLst/>
              <a:gdLst/>
              <a:ahLst/>
              <a:cxnLst/>
              <a:rect l="l" t="t" r="r" b="b"/>
              <a:pathLst>
                <a:path w="3000375" h="5095875">
                  <a:moveTo>
                    <a:pt x="2999999" y="5095499"/>
                  </a:moveTo>
                  <a:lnTo>
                    <a:pt x="0" y="5095499"/>
                  </a:lnTo>
                  <a:lnTo>
                    <a:pt x="0" y="0"/>
                  </a:lnTo>
                  <a:lnTo>
                    <a:pt x="2999999" y="0"/>
                  </a:lnTo>
                  <a:lnTo>
                    <a:pt x="2999999" y="5095499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97500" y="48000"/>
              <a:ext cx="3000375" cy="5095875"/>
            </a:xfrm>
            <a:custGeom>
              <a:avLst/>
              <a:gdLst/>
              <a:ahLst/>
              <a:cxnLst/>
              <a:rect l="l" t="t" r="r" b="b"/>
              <a:pathLst>
                <a:path w="3000375" h="5095875">
                  <a:moveTo>
                    <a:pt x="0" y="0"/>
                  </a:moveTo>
                  <a:lnTo>
                    <a:pt x="2999999" y="0"/>
                  </a:lnTo>
                  <a:lnTo>
                    <a:pt x="2999999" y="5095499"/>
                  </a:lnTo>
                  <a:lnTo>
                    <a:pt x="0" y="50954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370525" y="114929"/>
            <a:ext cx="47688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latin typeface="Century Gothic"/>
                <a:cs typeface="Century Gothic"/>
              </a:rPr>
              <a:t>Graph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0525" y="493830"/>
            <a:ext cx="1153795" cy="284052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500" b="1" spc="-10" dirty="0">
                <a:latin typeface="Century Gothic"/>
                <a:cs typeface="Century Gothic"/>
              </a:rPr>
              <a:t>Instructions:</a:t>
            </a:r>
            <a:endParaRPr sz="1500" dirty="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1306" y="981926"/>
            <a:ext cx="3216227" cy="361951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50" marR="324485" indent="-269875">
              <a:lnSpc>
                <a:spcPct val="114999"/>
              </a:lnSpc>
              <a:spcBef>
                <a:spcPts val="95"/>
              </a:spcBef>
              <a:tabLst>
                <a:tab pos="285750" algn="l"/>
              </a:tabLst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lang="en-US" sz="1200" b="1" spc="-65" dirty="0">
                <a:latin typeface="Century Gothic"/>
                <a:cs typeface="Century Gothic"/>
              </a:rPr>
              <a:t>Create</a:t>
            </a:r>
            <a:r>
              <a:rPr sz="1200" b="1" spc="40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a</a:t>
            </a:r>
            <a:r>
              <a:rPr sz="1200" b="1" spc="45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title</a:t>
            </a:r>
            <a:r>
              <a:rPr sz="1200" b="1" spc="40" dirty="0">
                <a:latin typeface="Century Gothic"/>
                <a:cs typeface="Century Gothic"/>
              </a:rPr>
              <a:t> </a:t>
            </a:r>
            <a:r>
              <a:rPr sz="1200" spc="85" dirty="0">
                <a:latin typeface="Century Gothic"/>
                <a:cs typeface="Century Gothic"/>
              </a:rPr>
              <a:t>for</a:t>
            </a:r>
            <a:r>
              <a:rPr sz="1200" spc="4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</a:t>
            </a:r>
            <a:r>
              <a:rPr sz="1200" spc="4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whole </a:t>
            </a:r>
            <a:r>
              <a:rPr sz="1200" dirty="0">
                <a:latin typeface="Century Gothic"/>
                <a:cs typeface="Century Gothic"/>
              </a:rPr>
              <a:t>graph</a:t>
            </a:r>
            <a:r>
              <a:rPr sz="1200" spc="5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that</a:t>
            </a:r>
            <a:r>
              <a:rPr sz="1200" spc="5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describes</a:t>
            </a:r>
            <a:r>
              <a:rPr sz="1200" spc="55" dirty="0">
                <a:latin typeface="Century Gothic"/>
                <a:cs typeface="Century Gothic"/>
              </a:rPr>
              <a:t> </a:t>
            </a:r>
            <a:r>
              <a:rPr sz="1200" spc="-25" dirty="0">
                <a:latin typeface="Century Gothic"/>
                <a:cs typeface="Century Gothic"/>
              </a:rPr>
              <a:t>the </a:t>
            </a:r>
            <a:r>
              <a:rPr sz="1200" dirty="0">
                <a:latin typeface="Century Gothic"/>
                <a:cs typeface="Century Gothic"/>
              </a:rPr>
              <a:t>experiment</a:t>
            </a:r>
            <a:r>
              <a:rPr sz="1200" spc="5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(turn</a:t>
            </a:r>
            <a:r>
              <a:rPr sz="1200" spc="60" dirty="0">
                <a:latin typeface="Century Gothic"/>
                <a:cs typeface="Century Gothic"/>
              </a:rPr>
              <a:t> </a:t>
            </a:r>
            <a:r>
              <a:rPr sz="1200" spc="-20" dirty="0">
                <a:latin typeface="Century Gothic"/>
                <a:cs typeface="Century Gothic"/>
              </a:rPr>
              <a:t>your </a:t>
            </a:r>
            <a:r>
              <a:rPr sz="1200" dirty="0">
                <a:latin typeface="Century Gothic"/>
                <a:cs typeface="Century Gothic"/>
              </a:rPr>
              <a:t>research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question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into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50" dirty="0">
                <a:latin typeface="Century Gothic"/>
                <a:cs typeface="Century Gothic"/>
              </a:rPr>
              <a:t>a </a:t>
            </a:r>
            <a:r>
              <a:rPr sz="1200" spc="-10" dirty="0">
                <a:latin typeface="Century Gothic"/>
                <a:cs typeface="Century Gothic"/>
              </a:rPr>
              <a:t>title)</a:t>
            </a:r>
            <a:endParaRPr lang="en-US" sz="1200" spc="-10" dirty="0">
              <a:latin typeface="Century Gothic"/>
              <a:cs typeface="Century Gothic"/>
            </a:endParaRPr>
          </a:p>
          <a:p>
            <a:pPr marL="398145" marR="324485" indent="-381000">
              <a:lnSpc>
                <a:spcPct val="114999"/>
              </a:lnSpc>
              <a:spcBef>
                <a:spcPts val="95"/>
              </a:spcBef>
              <a:tabLst>
                <a:tab pos="398145" algn="l"/>
              </a:tabLst>
            </a:pPr>
            <a:endParaRPr sz="800" dirty="0">
              <a:latin typeface="Century Gothic"/>
              <a:cs typeface="Century Gothic"/>
            </a:endParaRPr>
          </a:p>
          <a:p>
            <a:pPr marL="285750" marR="5080" indent="-268288">
              <a:lnSpc>
                <a:spcPct val="114999"/>
              </a:lnSpc>
              <a:tabLst>
                <a:tab pos="285750" algn="l"/>
              </a:tabLst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sz="1200" b="1" dirty="0">
                <a:latin typeface="Century Gothic"/>
                <a:cs typeface="Century Gothic"/>
              </a:rPr>
              <a:t>Number</a:t>
            </a:r>
            <a:r>
              <a:rPr sz="1200" b="1" spc="-10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the</a:t>
            </a:r>
            <a:r>
              <a:rPr sz="1200" b="1" spc="-5" dirty="0">
                <a:latin typeface="Century Gothic"/>
                <a:cs typeface="Century Gothic"/>
              </a:rPr>
              <a:t> </a:t>
            </a:r>
            <a:r>
              <a:rPr sz="1200" b="1" spc="-25" dirty="0">
                <a:latin typeface="Century Gothic"/>
                <a:cs typeface="Century Gothic"/>
              </a:rPr>
              <a:t>y-</a:t>
            </a:r>
            <a:r>
              <a:rPr sz="1200" b="1" dirty="0">
                <a:latin typeface="Century Gothic"/>
                <a:cs typeface="Century Gothic"/>
              </a:rPr>
              <a:t>axis</a:t>
            </a:r>
            <a:r>
              <a:rPr sz="1200" b="1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(make </a:t>
            </a:r>
            <a:r>
              <a:rPr sz="1200" dirty="0">
                <a:latin typeface="Century Gothic"/>
                <a:cs typeface="Century Gothic"/>
              </a:rPr>
              <a:t>sure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use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increments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20" dirty="0">
                <a:latin typeface="Century Gothic"/>
                <a:cs typeface="Century Gothic"/>
              </a:rPr>
              <a:t>that </a:t>
            </a:r>
            <a:r>
              <a:rPr sz="1200" dirty="0">
                <a:latin typeface="Century Gothic"/>
                <a:cs typeface="Century Gothic"/>
              </a:rPr>
              <a:t>will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allow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0" dirty="0">
                <a:latin typeface="Century Gothic"/>
                <a:cs typeface="Century Gothic"/>
              </a:rPr>
              <a:t>to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show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all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5" dirty="0">
                <a:latin typeface="Century Gothic"/>
                <a:cs typeface="Century Gothic"/>
              </a:rPr>
              <a:t>of </a:t>
            </a:r>
            <a:r>
              <a:rPr sz="1200" dirty="0">
                <a:latin typeface="Century Gothic"/>
                <a:cs typeface="Century Gothic"/>
              </a:rPr>
              <a:t>your</a:t>
            </a:r>
            <a:r>
              <a:rPr sz="1200" spc="8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data</a:t>
            </a:r>
            <a:r>
              <a:rPr lang="en-US" sz="1200" spc="-10" dirty="0">
                <a:latin typeface="Century Gothic"/>
                <a:cs typeface="Century Gothic"/>
              </a:rPr>
              <a:t>)</a:t>
            </a:r>
          </a:p>
          <a:p>
            <a:pPr marL="398145" marR="5080" indent="-381000">
              <a:lnSpc>
                <a:spcPct val="114999"/>
              </a:lnSpc>
              <a:tabLst>
                <a:tab pos="398145" algn="l"/>
              </a:tabLst>
            </a:pPr>
            <a:endParaRPr sz="800" dirty="0">
              <a:latin typeface="Century Gothic"/>
              <a:cs typeface="Century Gothic"/>
            </a:endParaRPr>
          </a:p>
          <a:p>
            <a:pPr marL="285750" marR="163195" indent="-269875">
              <a:lnSpc>
                <a:spcPct val="114999"/>
              </a:lnSpc>
              <a:tabLst>
                <a:tab pos="285750" algn="l"/>
              </a:tabLst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sz="1200" b="1" dirty="0">
                <a:latin typeface="Century Gothic"/>
                <a:cs typeface="Century Gothic"/>
              </a:rPr>
              <a:t>Label</a:t>
            </a:r>
            <a:r>
              <a:rPr sz="1200" b="1" spc="10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the</a:t>
            </a:r>
            <a:r>
              <a:rPr sz="1200" b="1" spc="10" dirty="0">
                <a:latin typeface="Century Gothic"/>
                <a:cs typeface="Century Gothic"/>
              </a:rPr>
              <a:t> </a:t>
            </a:r>
            <a:r>
              <a:rPr sz="1200" b="1" spc="-25" dirty="0">
                <a:latin typeface="Century Gothic"/>
                <a:cs typeface="Century Gothic"/>
              </a:rPr>
              <a:t>y-</a:t>
            </a:r>
            <a:r>
              <a:rPr sz="1200" b="1" dirty="0">
                <a:latin typeface="Century Gothic"/>
                <a:cs typeface="Century Gothic"/>
              </a:rPr>
              <a:t>axis</a:t>
            </a:r>
            <a:r>
              <a:rPr sz="1200" b="1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with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title </a:t>
            </a:r>
            <a:r>
              <a:rPr sz="1200" dirty="0">
                <a:latin typeface="Century Gothic"/>
                <a:cs typeface="Century Gothic"/>
              </a:rPr>
              <a:t>(What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did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10" dirty="0">
                <a:latin typeface="Century Gothic"/>
                <a:cs typeface="Century Gothic"/>
              </a:rPr>
              <a:t> measure?)</a:t>
            </a:r>
            <a:endParaRPr lang="en-US" sz="1200" spc="-10" dirty="0">
              <a:latin typeface="Century Gothic"/>
              <a:cs typeface="Century Gothic"/>
            </a:endParaRPr>
          </a:p>
          <a:p>
            <a:pPr marL="398145" marR="163195" indent="-381000">
              <a:lnSpc>
                <a:spcPct val="114999"/>
              </a:lnSpc>
              <a:tabLst>
                <a:tab pos="398145" algn="l"/>
              </a:tabLst>
            </a:pPr>
            <a:endParaRPr sz="800" dirty="0">
              <a:latin typeface="Century Gothic"/>
              <a:cs typeface="Century Gothic"/>
            </a:endParaRPr>
          </a:p>
          <a:p>
            <a:pPr marL="285750" marR="303530" indent="-269875">
              <a:lnSpc>
                <a:spcPct val="114999"/>
              </a:lnSpc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sz="1200" dirty="0">
                <a:latin typeface="Century Gothic"/>
                <a:cs typeface="Century Gothic"/>
              </a:rPr>
              <a:t>Label</a:t>
            </a:r>
            <a:r>
              <a:rPr sz="1200" spc="6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</a:t>
            </a:r>
            <a:r>
              <a:rPr sz="1200" spc="6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units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25" dirty="0">
                <a:latin typeface="Century Gothic"/>
                <a:cs typeface="Century Gothic"/>
              </a:rPr>
              <a:t>(i.e.,</a:t>
            </a:r>
            <a:r>
              <a:rPr sz="1200" spc="-5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grams, </a:t>
            </a:r>
            <a:r>
              <a:rPr sz="1200" spc="-50" dirty="0">
                <a:latin typeface="Century Gothic"/>
                <a:cs typeface="Century Gothic"/>
              </a:rPr>
              <a:t>cm,</a:t>
            </a:r>
            <a:r>
              <a:rPr sz="1200" spc="-30" dirty="0">
                <a:latin typeface="Century Gothic"/>
                <a:cs typeface="Century Gothic"/>
              </a:rPr>
              <a:t> </a:t>
            </a:r>
            <a:r>
              <a:rPr sz="1200" spc="-25" dirty="0">
                <a:latin typeface="Century Gothic"/>
                <a:cs typeface="Century Gothic"/>
              </a:rPr>
              <a:t>mL)</a:t>
            </a:r>
            <a:endParaRPr lang="en-US" sz="1200" spc="-25" dirty="0">
              <a:latin typeface="Century Gothic"/>
              <a:cs typeface="Century Gothic"/>
            </a:endParaRPr>
          </a:p>
          <a:p>
            <a:pPr marL="398145" marR="303530" indent="-381000">
              <a:lnSpc>
                <a:spcPct val="114999"/>
              </a:lnSpc>
              <a:tabLst>
                <a:tab pos="398145" algn="l"/>
              </a:tabLst>
            </a:pPr>
            <a:endParaRPr sz="800" dirty="0">
              <a:latin typeface="Century Gothic"/>
              <a:cs typeface="Century Gothic"/>
            </a:endParaRPr>
          </a:p>
          <a:p>
            <a:pPr marL="285750" marR="59690" indent="-274638">
              <a:lnSpc>
                <a:spcPct val="114999"/>
              </a:lnSpc>
              <a:tabLst>
                <a:tab pos="285750" algn="l"/>
              </a:tabLst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sz="1200" dirty="0">
                <a:latin typeface="Century Gothic"/>
                <a:cs typeface="Century Gothic"/>
              </a:rPr>
              <a:t>Drag the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30" dirty="0">
                <a:latin typeface="Century Gothic"/>
                <a:cs typeface="Century Gothic"/>
              </a:rPr>
              <a:t>black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20" dirty="0">
                <a:latin typeface="Century Gothic"/>
                <a:cs typeface="Century Gothic"/>
              </a:rPr>
              <a:t>circles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where </a:t>
            </a:r>
            <a:r>
              <a:rPr sz="1200" dirty="0">
                <a:latin typeface="Century Gothic"/>
                <a:cs typeface="Century Gothic"/>
              </a:rPr>
              <a:t>they </a:t>
            </a:r>
            <a:r>
              <a:rPr lang="en-US" sz="1200" spc="-40" dirty="0">
                <a:latin typeface="Century Gothic"/>
                <a:cs typeface="Century Gothic"/>
              </a:rPr>
              <a:t>go on the chart</a:t>
            </a:r>
            <a:endParaRPr lang="en-US" sz="1200" spc="-25" dirty="0">
              <a:latin typeface="Century Gothic"/>
              <a:cs typeface="Century Gothic"/>
            </a:endParaRPr>
          </a:p>
          <a:p>
            <a:pPr marL="398145" marR="59690" indent="-386080">
              <a:lnSpc>
                <a:spcPct val="114999"/>
              </a:lnSpc>
              <a:tabLst>
                <a:tab pos="398145" algn="l"/>
              </a:tabLst>
            </a:pPr>
            <a:endParaRPr sz="8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285750" algn="l"/>
              </a:tabLst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sz="1200" spc="-90" dirty="0">
                <a:latin typeface="Century Gothic"/>
                <a:cs typeface="Century Gothic"/>
              </a:rPr>
              <a:t>Check</a:t>
            </a:r>
            <a:r>
              <a:rPr sz="1200" spc="15" dirty="0">
                <a:latin typeface="Century Gothic"/>
                <a:cs typeface="Century Gothic"/>
              </a:rPr>
              <a:t> </a:t>
            </a:r>
            <a:r>
              <a:rPr sz="1200" spc="85" dirty="0">
                <a:latin typeface="Century Gothic"/>
                <a:cs typeface="Century Gothic"/>
              </a:rPr>
              <a:t>for</a:t>
            </a:r>
            <a:r>
              <a:rPr sz="1200" spc="1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ACCURACY</a:t>
            </a:r>
            <a:endParaRPr lang="en-US" sz="1200" spc="-1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398145" algn="l"/>
              </a:tabLst>
            </a:pPr>
            <a:endParaRPr sz="800" dirty="0">
              <a:latin typeface="Century Gothic"/>
              <a:cs typeface="Century Gothic"/>
            </a:endParaRPr>
          </a:p>
          <a:p>
            <a:pPr marL="285750" marR="182880" indent="-274638">
              <a:lnSpc>
                <a:spcPct val="114999"/>
              </a:lnSpc>
              <a:tabLst>
                <a:tab pos="285750" algn="l"/>
              </a:tabLst>
            </a:pPr>
            <a:r>
              <a:rPr sz="1200" spc="-50" dirty="0">
                <a:latin typeface="MS PGothic"/>
                <a:cs typeface="MS PGothic"/>
              </a:rPr>
              <a:t>❏</a:t>
            </a:r>
            <a:r>
              <a:rPr sz="1200" dirty="0">
                <a:latin typeface="MS PGothic"/>
                <a:cs typeface="MS PGothic"/>
              </a:rPr>
              <a:t>	</a:t>
            </a:r>
            <a:r>
              <a:rPr sz="1200" b="1" dirty="0">
                <a:latin typeface="Century Gothic"/>
                <a:cs typeface="Century Gothic"/>
              </a:rPr>
              <a:t>Draw</a:t>
            </a:r>
            <a:r>
              <a:rPr sz="1200" b="1" spc="-20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a</a:t>
            </a:r>
            <a:r>
              <a:rPr sz="1200" b="1" spc="-20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line</a:t>
            </a:r>
            <a:r>
              <a:rPr sz="1200" b="1" spc="-20" dirty="0">
                <a:latin typeface="Century Gothic"/>
                <a:cs typeface="Century Gothic"/>
              </a:rPr>
              <a:t> </a:t>
            </a:r>
            <a:r>
              <a:rPr sz="1200" b="1" spc="-30" dirty="0">
                <a:latin typeface="Century Gothic"/>
                <a:cs typeface="Century Gothic"/>
              </a:rPr>
              <a:t>connecting</a:t>
            </a:r>
            <a:r>
              <a:rPr sz="1200" b="1" spc="-20" dirty="0">
                <a:latin typeface="Century Gothic"/>
                <a:cs typeface="Century Gothic"/>
              </a:rPr>
              <a:t> </a:t>
            </a:r>
            <a:r>
              <a:rPr sz="1200" b="1" spc="-25" dirty="0">
                <a:latin typeface="Century Gothic"/>
                <a:cs typeface="Century Gothic"/>
              </a:rPr>
              <a:t>the </a:t>
            </a:r>
            <a:r>
              <a:rPr sz="1200" b="1" spc="-20" dirty="0">
                <a:latin typeface="Century Gothic"/>
                <a:cs typeface="Century Gothic"/>
              </a:rPr>
              <a:t>dots.</a:t>
            </a:r>
            <a:endParaRPr sz="1200" b="1" dirty="0">
              <a:latin typeface="Century Gothic"/>
              <a:cs typeface="Century Gothic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390949" y="701099"/>
            <a:ext cx="480695" cy="3741420"/>
          </a:xfrm>
          <a:custGeom>
            <a:avLst/>
            <a:gdLst/>
            <a:ahLst/>
            <a:cxnLst/>
            <a:rect l="l" t="t" r="r" b="b"/>
            <a:pathLst>
              <a:path w="480695" h="3741420">
                <a:moveTo>
                  <a:pt x="0" y="3741299"/>
                </a:moveTo>
                <a:lnTo>
                  <a:pt x="0" y="0"/>
                </a:lnTo>
                <a:lnTo>
                  <a:pt x="480299" y="0"/>
                </a:lnTo>
                <a:lnTo>
                  <a:pt x="480299" y="3741299"/>
                </a:lnTo>
                <a:lnTo>
                  <a:pt x="0" y="37412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3959937" y="691287"/>
          <a:ext cx="4201159" cy="3723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7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77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64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6884">
                <a:tc row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88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88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21" name="object 21"/>
          <p:cNvGrpSpPr/>
          <p:nvPr/>
        </p:nvGrpSpPr>
        <p:grpSpPr>
          <a:xfrm>
            <a:off x="1156800" y="145687"/>
            <a:ext cx="2083435" cy="276225"/>
            <a:chOff x="1156800" y="145687"/>
            <a:chExt cx="2083435" cy="276225"/>
          </a:xfrm>
        </p:grpSpPr>
        <p:sp>
          <p:nvSpPr>
            <p:cNvPr id="22" name="object 22"/>
            <p:cNvSpPr/>
            <p:nvPr/>
          </p:nvSpPr>
          <p:spPr>
            <a:xfrm>
              <a:off x="152752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121949" y="266699"/>
                  </a:move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45852" y="2585"/>
                  </a:lnTo>
                  <a:lnTo>
                    <a:pt x="189607" y="22404"/>
                  </a:lnTo>
                  <a:lnTo>
                    <a:pt x="223410" y="59367"/>
                  </a:lnTo>
                  <a:lnTo>
                    <a:pt x="241535" y="107213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3" name="object 23"/>
            <p:cNvSpPr/>
            <p:nvPr/>
          </p:nvSpPr>
          <p:spPr>
            <a:xfrm>
              <a:off x="152752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0" y="133349"/>
                  </a:move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68618" y="10150"/>
                  </a:lnTo>
                  <a:lnTo>
                    <a:pt x="208181" y="39057"/>
                  </a:lnTo>
                  <a:lnTo>
                    <a:pt x="234617" y="82319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close/>
                </a:path>
              </a:pathLst>
            </a:custGeom>
            <a:ln w="9524">
              <a:solidFill>
                <a:srgbClr val="59595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24"/>
            <p:cNvSpPr/>
            <p:nvPr/>
          </p:nvSpPr>
          <p:spPr>
            <a:xfrm>
              <a:off x="189347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121949" y="266699"/>
                  </a:move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45852" y="2585"/>
                  </a:lnTo>
                  <a:lnTo>
                    <a:pt x="189607" y="22404"/>
                  </a:lnTo>
                  <a:lnTo>
                    <a:pt x="223410" y="59367"/>
                  </a:lnTo>
                  <a:lnTo>
                    <a:pt x="241535" y="107213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5" name="object 25"/>
            <p:cNvSpPr/>
            <p:nvPr/>
          </p:nvSpPr>
          <p:spPr>
            <a:xfrm>
              <a:off x="189347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0" y="133349"/>
                  </a:move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68618" y="10150"/>
                  </a:lnTo>
                  <a:lnTo>
                    <a:pt x="208181" y="39057"/>
                  </a:lnTo>
                  <a:lnTo>
                    <a:pt x="234617" y="82319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6" name="object 26"/>
            <p:cNvSpPr/>
            <p:nvPr/>
          </p:nvSpPr>
          <p:spPr>
            <a:xfrm>
              <a:off x="1161562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121949" y="266699"/>
                  </a:move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45852" y="2585"/>
                  </a:lnTo>
                  <a:lnTo>
                    <a:pt x="189607" y="22404"/>
                  </a:lnTo>
                  <a:lnTo>
                    <a:pt x="223410" y="59367"/>
                  </a:lnTo>
                  <a:lnTo>
                    <a:pt x="241535" y="107213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7" name="object 27"/>
            <p:cNvSpPr/>
            <p:nvPr/>
          </p:nvSpPr>
          <p:spPr>
            <a:xfrm>
              <a:off x="1161562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0" y="133349"/>
                  </a:move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68618" y="10150"/>
                  </a:lnTo>
                  <a:lnTo>
                    <a:pt x="208181" y="39057"/>
                  </a:lnTo>
                  <a:lnTo>
                    <a:pt x="234617" y="82319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close/>
                </a:path>
              </a:pathLst>
            </a:custGeom>
            <a:ln w="9524">
              <a:solidFill>
                <a:srgbClr val="59595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8" name="object 28"/>
            <p:cNvSpPr/>
            <p:nvPr/>
          </p:nvSpPr>
          <p:spPr>
            <a:xfrm>
              <a:off x="2259424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121949" y="266699"/>
                  </a:move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45852" y="2585"/>
                  </a:lnTo>
                  <a:lnTo>
                    <a:pt x="189607" y="22404"/>
                  </a:lnTo>
                  <a:lnTo>
                    <a:pt x="223410" y="59367"/>
                  </a:lnTo>
                  <a:lnTo>
                    <a:pt x="241535" y="107213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9" name="object 29"/>
            <p:cNvSpPr/>
            <p:nvPr/>
          </p:nvSpPr>
          <p:spPr>
            <a:xfrm>
              <a:off x="225942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0" y="133349"/>
                  </a:move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68618" y="10150"/>
                  </a:lnTo>
                  <a:lnTo>
                    <a:pt x="208181" y="39057"/>
                  </a:lnTo>
                  <a:lnTo>
                    <a:pt x="234617" y="82319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close/>
                </a:path>
              </a:pathLst>
            </a:custGeom>
            <a:ln w="9524">
              <a:solidFill>
                <a:srgbClr val="59595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0" name="object 30"/>
            <p:cNvSpPr/>
            <p:nvPr/>
          </p:nvSpPr>
          <p:spPr>
            <a:xfrm>
              <a:off x="262537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121949" y="266699"/>
                  </a:move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45852" y="2585"/>
                  </a:lnTo>
                  <a:lnTo>
                    <a:pt x="189607" y="22404"/>
                  </a:lnTo>
                  <a:lnTo>
                    <a:pt x="223410" y="59367"/>
                  </a:lnTo>
                  <a:lnTo>
                    <a:pt x="241535" y="107213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object 31"/>
            <p:cNvSpPr/>
            <p:nvPr/>
          </p:nvSpPr>
          <p:spPr>
            <a:xfrm>
              <a:off x="262537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0" y="133349"/>
                  </a:move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68618" y="10150"/>
                  </a:lnTo>
                  <a:lnTo>
                    <a:pt x="208181" y="39057"/>
                  </a:lnTo>
                  <a:lnTo>
                    <a:pt x="234617" y="82319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close/>
                </a:path>
              </a:pathLst>
            </a:custGeom>
            <a:ln w="9524">
              <a:solidFill>
                <a:srgbClr val="59595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2" name="object 32"/>
            <p:cNvSpPr/>
            <p:nvPr/>
          </p:nvSpPr>
          <p:spPr>
            <a:xfrm>
              <a:off x="299132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121949" y="266699"/>
                  </a:move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45852" y="2585"/>
                  </a:lnTo>
                  <a:lnTo>
                    <a:pt x="189607" y="22404"/>
                  </a:lnTo>
                  <a:lnTo>
                    <a:pt x="223410" y="59367"/>
                  </a:lnTo>
                  <a:lnTo>
                    <a:pt x="241535" y="107213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3" name="object 33"/>
            <p:cNvSpPr/>
            <p:nvPr/>
          </p:nvSpPr>
          <p:spPr>
            <a:xfrm>
              <a:off x="2991325" y="150449"/>
              <a:ext cx="244475" cy="266700"/>
            </a:xfrm>
            <a:custGeom>
              <a:avLst/>
              <a:gdLst/>
              <a:ahLst/>
              <a:cxnLst/>
              <a:rect l="l" t="t" r="r" b="b"/>
              <a:pathLst>
                <a:path w="244475" h="266700">
                  <a:moveTo>
                    <a:pt x="0" y="133349"/>
                  </a:moveTo>
                  <a:lnTo>
                    <a:pt x="9583" y="81444"/>
                  </a:lnTo>
                  <a:lnTo>
                    <a:pt x="35718" y="39057"/>
                  </a:lnTo>
                  <a:lnTo>
                    <a:pt x="74481" y="10479"/>
                  </a:lnTo>
                  <a:lnTo>
                    <a:pt x="121949" y="0"/>
                  </a:lnTo>
                  <a:lnTo>
                    <a:pt x="168618" y="10150"/>
                  </a:lnTo>
                  <a:lnTo>
                    <a:pt x="208181" y="39057"/>
                  </a:lnTo>
                  <a:lnTo>
                    <a:pt x="234617" y="82319"/>
                  </a:lnTo>
                  <a:lnTo>
                    <a:pt x="243899" y="133349"/>
                  </a:lnTo>
                  <a:lnTo>
                    <a:pt x="234316" y="185255"/>
                  </a:lnTo>
                  <a:lnTo>
                    <a:pt x="208181" y="227642"/>
                  </a:lnTo>
                  <a:lnTo>
                    <a:pt x="169418" y="256220"/>
                  </a:lnTo>
                  <a:lnTo>
                    <a:pt x="121949" y="266699"/>
                  </a:lnTo>
                  <a:lnTo>
                    <a:pt x="74481" y="256220"/>
                  </a:lnTo>
                  <a:lnTo>
                    <a:pt x="35718" y="227642"/>
                  </a:lnTo>
                  <a:lnTo>
                    <a:pt x="9583" y="185255"/>
                  </a:lnTo>
                  <a:lnTo>
                    <a:pt x="0" y="133349"/>
                  </a:lnTo>
                  <a:close/>
                </a:path>
              </a:pathLst>
            </a:custGeom>
            <a:ln w="9524">
              <a:solidFill>
                <a:srgbClr val="595959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68625" algn="l"/>
              </a:tabLst>
            </a:pPr>
            <a:r>
              <a:rPr spc="-10" dirty="0"/>
              <a:t>Title:</a:t>
            </a:r>
            <a:r>
              <a:rPr u="heavy" dirty="0">
                <a:uFill>
                  <a:solidFill>
                    <a:srgbClr val="585858"/>
                  </a:solidFill>
                </a:uFill>
                <a:latin typeface="Times New Roman"/>
                <a:cs typeface="Times New Roman"/>
              </a:rPr>
              <a:t>	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42650" y="2034525"/>
            <a:ext cx="1019174" cy="8667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49875" y="1920225"/>
            <a:ext cx="857249" cy="8953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97675" y="2053575"/>
            <a:ext cx="923924" cy="82867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119199" y="119187"/>
            <a:ext cx="6905625" cy="4497705"/>
            <a:chOff x="1119199" y="119187"/>
            <a:chExt cx="6905625" cy="4497705"/>
          </a:xfrm>
        </p:grpSpPr>
        <p:sp>
          <p:nvSpPr>
            <p:cNvPr id="6" name="object 6"/>
            <p:cNvSpPr/>
            <p:nvPr/>
          </p:nvSpPr>
          <p:spPr>
            <a:xfrm>
              <a:off x="1130299" y="130287"/>
              <a:ext cx="2114550" cy="1082040"/>
            </a:xfrm>
            <a:custGeom>
              <a:avLst/>
              <a:gdLst/>
              <a:ahLst/>
              <a:cxnLst/>
              <a:rect l="l" t="t" r="r" b="b"/>
              <a:pathLst>
                <a:path w="2114550" h="1082040">
                  <a:moveTo>
                    <a:pt x="2114549" y="1081499"/>
                  </a:moveTo>
                  <a:lnTo>
                    <a:pt x="0" y="1081499"/>
                  </a:lnTo>
                  <a:lnTo>
                    <a:pt x="0" y="0"/>
                  </a:lnTo>
                  <a:lnTo>
                    <a:pt x="2114549" y="0"/>
                  </a:lnTo>
                  <a:lnTo>
                    <a:pt x="2114549" y="1081499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3244849" y="130287"/>
              <a:ext cx="4768850" cy="1082040"/>
            </a:xfrm>
            <a:custGeom>
              <a:avLst/>
              <a:gdLst/>
              <a:ahLst/>
              <a:cxnLst/>
              <a:rect l="l" t="t" r="r" b="b"/>
              <a:pathLst>
                <a:path w="4768850" h="1082040">
                  <a:moveTo>
                    <a:pt x="4768849" y="1081499"/>
                  </a:moveTo>
                  <a:lnTo>
                    <a:pt x="0" y="1081499"/>
                  </a:lnTo>
                  <a:lnTo>
                    <a:pt x="0" y="0"/>
                  </a:lnTo>
                  <a:lnTo>
                    <a:pt x="4768849" y="0"/>
                  </a:lnTo>
                  <a:lnTo>
                    <a:pt x="4768849" y="1081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1130299" y="1211787"/>
              <a:ext cx="2114550" cy="1536700"/>
            </a:xfrm>
            <a:custGeom>
              <a:avLst/>
              <a:gdLst/>
              <a:ahLst/>
              <a:cxnLst/>
              <a:rect l="l" t="t" r="r" b="b"/>
              <a:pathLst>
                <a:path w="2114550" h="1536700">
                  <a:moveTo>
                    <a:pt x="2114549" y="1536499"/>
                  </a:moveTo>
                  <a:lnTo>
                    <a:pt x="0" y="1536499"/>
                  </a:lnTo>
                  <a:lnTo>
                    <a:pt x="0" y="0"/>
                  </a:lnTo>
                  <a:lnTo>
                    <a:pt x="2114549" y="0"/>
                  </a:lnTo>
                  <a:lnTo>
                    <a:pt x="2114549" y="1536499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3244849" y="1211787"/>
              <a:ext cx="4768850" cy="1536700"/>
            </a:xfrm>
            <a:custGeom>
              <a:avLst/>
              <a:gdLst/>
              <a:ahLst/>
              <a:cxnLst/>
              <a:rect l="l" t="t" r="r" b="b"/>
              <a:pathLst>
                <a:path w="4768850" h="1536700">
                  <a:moveTo>
                    <a:pt x="4768849" y="1536499"/>
                  </a:moveTo>
                  <a:lnTo>
                    <a:pt x="0" y="1536499"/>
                  </a:lnTo>
                  <a:lnTo>
                    <a:pt x="0" y="0"/>
                  </a:lnTo>
                  <a:lnTo>
                    <a:pt x="4768849" y="0"/>
                  </a:lnTo>
                  <a:lnTo>
                    <a:pt x="4768849" y="1536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1130299" y="2748287"/>
              <a:ext cx="2114550" cy="1857375"/>
            </a:xfrm>
            <a:custGeom>
              <a:avLst/>
              <a:gdLst/>
              <a:ahLst/>
              <a:cxnLst/>
              <a:rect l="l" t="t" r="r" b="b"/>
              <a:pathLst>
                <a:path w="2114550" h="1857375">
                  <a:moveTo>
                    <a:pt x="2114549" y="1857149"/>
                  </a:moveTo>
                  <a:lnTo>
                    <a:pt x="0" y="1857149"/>
                  </a:lnTo>
                  <a:lnTo>
                    <a:pt x="0" y="0"/>
                  </a:lnTo>
                  <a:lnTo>
                    <a:pt x="2114549" y="0"/>
                  </a:lnTo>
                  <a:lnTo>
                    <a:pt x="2114549" y="1857149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/>
            <p:cNvSpPr/>
            <p:nvPr/>
          </p:nvSpPr>
          <p:spPr>
            <a:xfrm>
              <a:off x="3244849" y="2748287"/>
              <a:ext cx="4768850" cy="1857375"/>
            </a:xfrm>
            <a:custGeom>
              <a:avLst/>
              <a:gdLst/>
              <a:ahLst/>
              <a:cxnLst/>
              <a:rect l="l" t="t" r="r" b="b"/>
              <a:pathLst>
                <a:path w="4768850" h="1857375">
                  <a:moveTo>
                    <a:pt x="4768849" y="1857149"/>
                  </a:moveTo>
                  <a:lnTo>
                    <a:pt x="0" y="1857149"/>
                  </a:lnTo>
                  <a:lnTo>
                    <a:pt x="0" y="0"/>
                  </a:lnTo>
                  <a:lnTo>
                    <a:pt x="4768849" y="0"/>
                  </a:lnTo>
                  <a:lnTo>
                    <a:pt x="4768849" y="18571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1130299" y="125537"/>
              <a:ext cx="0" cy="1089660"/>
            </a:xfrm>
            <a:custGeom>
              <a:avLst/>
              <a:gdLst/>
              <a:ahLst/>
              <a:cxnLst/>
              <a:rect l="l" t="t" r="r" b="b"/>
              <a:pathLst>
                <a:path h="1089660">
                  <a:moveTo>
                    <a:pt x="0" y="0"/>
                  </a:moveTo>
                  <a:lnTo>
                    <a:pt x="0" y="1089224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1130299" y="1214762"/>
              <a:ext cx="0" cy="1530985"/>
            </a:xfrm>
            <a:custGeom>
              <a:avLst/>
              <a:gdLst/>
              <a:ahLst/>
              <a:cxnLst/>
              <a:rect l="l" t="t" r="r" b="b"/>
              <a:pathLst>
                <a:path h="1530985">
                  <a:moveTo>
                    <a:pt x="0" y="0"/>
                  </a:moveTo>
                  <a:lnTo>
                    <a:pt x="0" y="1530549"/>
                  </a:lnTo>
                </a:path>
              </a:pathLst>
            </a:custGeom>
            <a:ln w="59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4" name="object 14"/>
            <p:cNvSpPr/>
            <p:nvPr/>
          </p:nvSpPr>
          <p:spPr>
            <a:xfrm>
              <a:off x="1130299" y="125537"/>
              <a:ext cx="2114550" cy="4485005"/>
            </a:xfrm>
            <a:custGeom>
              <a:avLst/>
              <a:gdLst/>
              <a:ahLst/>
              <a:cxnLst/>
              <a:rect l="l" t="t" r="r" b="b"/>
              <a:pathLst>
                <a:path w="2114550" h="4485005">
                  <a:moveTo>
                    <a:pt x="0" y="2619774"/>
                  </a:moveTo>
                  <a:lnTo>
                    <a:pt x="0" y="4484649"/>
                  </a:lnTo>
                </a:path>
                <a:path w="2114550" h="4485005">
                  <a:moveTo>
                    <a:pt x="2114549" y="0"/>
                  </a:moveTo>
                  <a:lnTo>
                    <a:pt x="2114549" y="1089224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3244849" y="1214762"/>
              <a:ext cx="0" cy="1530985"/>
            </a:xfrm>
            <a:custGeom>
              <a:avLst/>
              <a:gdLst/>
              <a:ahLst/>
              <a:cxnLst/>
              <a:rect l="l" t="t" r="r" b="b"/>
              <a:pathLst>
                <a:path h="1530985">
                  <a:moveTo>
                    <a:pt x="0" y="0"/>
                  </a:moveTo>
                  <a:lnTo>
                    <a:pt x="0" y="1530549"/>
                  </a:lnTo>
                </a:path>
              </a:pathLst>
            </a:custGeom>
            <a:ln w="59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6" name="object 16"/>
            <p:cNvSpPr/>
            <p:nvPr/>
          </p:nvSpPr>
          <p:spPr>
            <a:xfrm>
              <a:off x="3244849" y="125537"/>
              <a:ext cx="4768850" cy="4485005"/>
            </a:xfrm>
            <a:custGeom>
              <a:avLst/>
              <a:gdLst/>
              <a:ahLst/>
              <a:cxnLst/>
              <a:rect l="l" t="t" r="r" b="b"/>
              <a:pathLst>
                <a:path w="4768850" h="4485005">
                  <a:moveTo>
                    <a:pt x="0" y="2619774"/>
                  </a:moveTo>
                  <a:lnTo>
                    <a:pt x="0" y="4484649"/>
                  </a:lnTo>
                </a:path>
                <a:path w="4768850" h="4485005">
                  <a:moveTo>
                    <a:pt x="4768849" y="0"/>
                  </a:moveTo>
                  <a:lnTo>
                    <a:pt x="4768849" y="1089224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7" name="object 17"/>
            <p:cNvSpPr/>
            <p:nvPr/>
          </p:nvSpPr>
          <p:spPr>
            <a:xfrm>
              <a:off x="8013700" y="1214762"/>
              <a:ext cx="0" cy="1530985"/>
            </a:xfrm>
            <a:custGeom>
              <a:avLst/>
              <a:gdLst/>
              <a:ahLst/>
              <a:cxnLst/>
              <a:rect l="l" t="t" r="r" b="b"/>
              <a:pathLst>
                <a:path h="1530985">
                  <a:moveTo>
                    <a:pt x="0" y="0"/>
                  </a:moveTo>
                  <a:lnTo>
                    <a:pt x="0" y="1530549"/>
                  </a:lnTo>
                </a:path>
              </a:pathLst>
            </a:custGeom>
            <a:ln w="59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18"/>
            <p:cNvSpPr/>
            <p:nvPr/>
          </p:nvSpPr>
          <p:spPr>
            <a:xfrm>
              <a:off x="1125549" y="130287"/>
              <a:ext cx="6892925" cy="4479925"/>
            </a:xfrm>
            <a:custGeom>
              <a:avLst/>
              <a:gdLst/>
              <a:ahLst/>
              <a:cxnLst/>
              <a:rect l="l" t="t" r="r" b="b"/>
              <a:pathLst>
                <a:path w="6892925" h="4479925">
                  <a:moveTo>
                    <a:pt x="6888149" y="2615024"/>
                  </a:moveTo>
                  <a:lnTo>
                    <a:pt x="6888149" y="4479899"/>
                  </a:lnTo>
                </a:path>
                <a:path w="6892925" h="4479925">
                  <a:moveTo>
                    <a:pt x="0" y="0"/>
                  </a:moveTo>
                  <a:lnTo>
                    <a:pt x="6892899" y="0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9" name="object 19"/>
            <p:cNvSpPr/>
            <p:nvPr/>
          </p:nvSpPr>
          <p:spPr>
            <a:xfrm>
              <a:off x="1125549" y="1211787"/>
              <a:ext cx="6892925" cy="1536700"/>
            </a:xfrm>
            <a:custGeom>
              <a:avLst/>
              <a:gdLst/>
              <a:ahLst/>
              <a:cxnLst/>
              <a:rect l="l" t="t" r="r" b="b"/>
              <a:pathLst>
                <a:path w="6892925" h="1536700">
                  <a:moveTo>
                    <a:pt x="0" y="0"/>
                  </a:moveTo>
                  <a:lnTo>
                    <a:pt x="6892899" y="0"/>
                  </a:lnTo>
                </a:path>
                <a:path w="6892925" h="1536700">
                  <a:moveTo>
                    <a:pt x="0" y="1536499"/>
                  </a:moveTo>
                  <a:lnTo>
                    <a:pt x="6892899" y="1536499"/>
                  </a:lnTo>
                </a:path>
              </a:pathLst>
            </a:custGeom>
            <a:ln w="59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" name="object 20"/>
            <p:cNvSpPr/>
            <p:nvPr/>
          </p:nvSpPr>
          <p:spPr>
            <a:xfrm>
              <a:off x="1125549" y="4605437"/>
              <a:ext cx="6892925" cy="0"/>
            </a:xfrm>
            <a:custGeom>
              <a:avLst/>
              <a:gdLst/>
              <a:ahLst/>
              <a:cxnLst/>
              <a:rect l="l" t="t" r="r" b="b"/>
              <a:pathLst>
                <a:path w="6892925">
                  <a:moveTo>
                    <a:pt x="0" y="0"/>
                  </a:moveTo>
                  <a:lnTo>
                    <a:pt x="6892899" y="0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174750" y="168641"/>
            <a:ext cx="2005895" cy="75120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241300" marR="5080" indent="-228600">
              <a:lnSpc>
                <a:spcPts val="1430"/>
              </a:lnSpc>
              <a:spcBef>
                <a:spcPts val="155"/>
              </a:spcBef>
              <a:buFont typeface="+mj-lt"/>
              <a:buAutoNum type="arabicPeriod"/>
            </a:pPr>
            <a:r>
              <a:rPr sz="1200" dirty="0">
                <a:latin typeface="Century Gothic"/>
                <a:cs typeface="Century Gothic"/>
              </a:rPr>
              <a:t>When</a:t>
            </a:r>
            <a:r>
              <a:rPr sz="1200" spc="-8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6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draw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line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25" dirty="0">
                <a:latin typeface="Century Gothic"/>
                <a:cs typeface="Century Gothic"/>
              </a:rPr>
              <a:t>to </a:t>
            </a:r>
            <a:r>
              <a:rPr sz="1200" spc="-45" dirty="0">
                <a:latin typeface="Century Gothic"/>
                <a:cs typeface="Century Gothic"/>
              </a:rPr>
              <a:t>connect</a:t>
            </a:r>
            <a:r>
              <a:rPr sz="1200" spc="-2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</a:t>
            </a:r>
            <a:r>
              <a:rPr sz="1200" spc="-2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data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points, </a:t>
            </a:r>
            <a:r>
              <a:rPr sz="1200" dirty="0">
                <a:latin typeface="Century Gothic"/>
                <a:cs typeface="Century Gothic"/>
              </a:rPr>
              <a:t>what pattern do </a:t>
            </a:r>
            <a:r>
              <a:rPr sz="1200" spc="-25" dirty="0">
                <a:latin typeface="Century Gothic"/>
                <a:cs typeface="Century Gothic"/>
              </a:rPr>
              <a:t>you </a:t>
            </a:r>
            <a:r>
              <a:rPr sz="1200" spc="-10" dirty="0">
                <a:latin typeface="Century Gothic"/>
                <a:cs typeface="Century Gothic"/>
              </a:rPr>
              <a:t>notice?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74750" y="1278716"/>
            <a:ext cx="2015019" cy="1507464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241300" marR="5080" indent="-228600">
              <a:lnSpc>
                <a:spcPts val="1430"/>
              </a:lnSpc>
              <a:spcBef>
                <a:spcPts val="155"/>
              </a:spcBef>
              <a:buFont typeface="+mj-lt"/>
              <a:buAutoNum type="arabicPeriod" startAt="2"/>
            </a:pPr>
            <a:r>
              <a:rPr sz="1200" spc="-50" dirty="0">
                <a:latin typeface="Century Gothic"/>
                <a:cs typeface="Century Gothic"/>
              </a:rPr>
              <a:t>Circle</a:t>
            </a:r>
            <a:r>
              <a:rPr sz="1200" spc="-3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</a:t>
            </a:r>
            <a:r>
              <a:rPr sz="1200" spc="-4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graph</a:t>
            </a:r>
            <a:r>
              <a:rPr sz="1200" spc="-40" dirty="0">
                <a:latin typeface="Century Gothic"/>
                <a:cs typeface="Century Gothic"/>
              </a:rPr>
              <a:t> </a:t>
            </a:r>
            <a:r>
              <a:rPr sz="1200" spc="-20" dirty="0">
                <a:latin typeface="Century Gothic"/>
                <a:cs typeface="Century Gothic"/>
              </a:rPr>
              <a:t>that </a:t>
            </a:r>
            <a:r>
              <a:rPr sz="1200" dirty="0">
                <a:latin typeface="Century Gothic"/>
                <a:cs typeface="Century Gothic"/>
              </a:rPr>
              <a:t>best</a:t>
            </a:r>
            <a:r>
              <a:rPr sz="1200" spc="6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represents</a:t>
            </a:r>
            <a:r>
              <a:rPr sz="1200" spc="65" dirty="0">
                <a:latin typeface="Century Gothic"/>
                <a:cs typeface="Century Gothic"/>
              </a:rPr>
              <a:t> </a:t>
            </a:r>
            <a:r>
              <a:rPr sz="1200" spc="-25" dirty="0">
                <a:latin typeface="Century Gothic"/>
                <a:cs typeface="Century Gothic"/>
              </a:rPr>
              <a:t>the </a:t>
            </a:r>
            <a:r>
              <a:rPr sz="1200" dirty="0">
                <a:latin typeface="Century Gothic"/>
                <a:cs typeface="Century Gothic"/>
              </a:rPr>
              <a:t>graph</a:t>
            </a:r>
            <a:r>
              <a:rPr sz="1200" spc="-6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5" dirty="0">
                <a:latin typeface="Century Gothic"/>
                <a:cs typeface="Century Gothic"/>
              </a:rPr>
              <a:t> </a:t>
            </a:r>
            <a:r>
              <a:rPr sz="1200" spc="-30" dirty="0">
                <a:latin typeface="Century Gothic"/>
                <a:cs typeface="Century Gothic"/>
              </a:rPr>
              <a:t>created.</a:t>
            </a:r>
            <a:r>
              <a:rPr sz="1200" spc="-55" dirty="0">
                <a:latin typeface="Century Gothic"/>
                <a:cs typeface="Century Gothic"/>
              </a:rPr>
              <a:t> </a:t>
            </a:r>
            <a:endParaRPr lang="en-US" sz="1200" spc="-55" dirty="0">
              <a:latin typeface="Century Gothic"/>
              <a:cs typeface="Century Gothic"/>
            </a:endParaRPr>
          </a:p>
          <a:p>
            <a:pPr marL="12700" marR="5080">
              <a:lnSpc>
                <a:spcPts val="1430"/>
              </a:lnSpc>
              <a:spcBef>
                <a:spcPts val="155"/>
              </a:spcBef>
            </a:pPr>
            <a:endParaRPr lang="en-US" sz="1200" spc="-55" dirty="0">
              <a:latin typeface="Century Gothic"/>
              <a:cs typeface="Century Gothic"/>
            </a:endParaRPr>
          </a:p>
          <a:p>
            <a:pPr marL="12700" marR="5080">
              <a:lnSpc>
                <a:spcPts val="1430"/>
              </a:lnSpc>
              <a:spcBef>
                <a:spcPts val="155"/>
              </a:spcBef>
            </a:pPr>
            <a:r>
              <a:rPr lang="en-US" sz="1200" spc="-20" dirty="0">
                <a:latin typeface="Century Gothic"/>
                <a:cs typeface="Century Gothic"/>
              </a:rPr>
              <a:t>Based on this evidence, w</a:t>
            </a:r>
            <a:r>
              <a:rPr sz="1200" spc="-20" dirty="0">
                <a:latin typeface="Century Gothic"/>
                <a:cs typeface="Century Gothic"/>
              </a:rPr>
              <a:t>hat </a:t>
            </a:r>
            <a:r>
              <a:rPr sz="1200" dirty="0">
                <a:latin typeface="Century Gothic"/>
                <a:cs typeface="Century Gothic"/>
              </a:rPr>
              <a:t>is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mathematical </a:t>
            </a:r>
            <a:r>
              <a:rPr sz="1200" dirty="0">
                <a:latin typeface="Century Gothic"/>
                <a:cs typeface="Century Gothic"/>
              </a:rPr>
              <a:t>relationship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between </a:t>
            </a:r>
            <a:r>
              <a:rPr sz="1200" spc="-25" dirty="0">
                <a:latin typeface="Century Gothic"/>
                <a:cs typeface="Century Gothic"/>
              </a:rPr>
              <a:t>kinetic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energy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20" dirty="0">
                <a:latin typeface="Century Gothic"/>
                <a:cs typeface="Century Gothic"/>
              </a:rPr>
              <a:t>and</a:t>
            </a:r>
            <a:r>
              <a:rPr sz="1200" spc="-5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mass?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317875" y="2211150"/>
            <a:ext cx="10280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Century Gothic"/>
                <a:cs typeface="Century Gothic"/>
              </a:rPr>
              <a:t>Exponential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689475" y="2274650"/>
            <a:ext cx="15665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Century Gothic"/>
                <a:cs typeface="Century Gothic"/>
              </a:rPr>
              <a:t>Linear</a:t>
            </a:r>
            <a:r>
              <a:rPr sz="900" b="1" spc="75" dirty="0">
                <a:latin typeface="Century Gothic"/>
                <a:cs typeface="Century Gothic"/>
              </a:rPr>
              <a:t> </a:t>
            </a:r>
            <a:r>
              <a:rPr sz="900" b="1" dirty="0">
                <a:latin typeface="Century Gothic"/>
                <a:cs typeface="Century Gothic"/>
              </a:rPr>
              <a:t>but</a:t>
            </a:r>
            <a:r>
              <a:rPr sz="900" b="1" spc="75" dirty="0">
                <a:latin typeface="Century Gothic"/>
                <a:cs typeface="Century Gothic"/>
              </a:rPr>
              <a:t> </a:t>
            </a:r>
            <a:r>
              <a:rPr sz="900" b="1" dirty="0">
                <a:latin typeface="Century Gothic"/>
                <a:cs typeface="Century Gothic"/>
              </a:rPr>
              <a:t>not</a:t>
            </a:r>
            <a:r>
              <a:rPr sz="900" b="1" spc="75" dirty="0">
                <a:latin typeface="Century Gothic"/>
                <a:cs typeface="Century Gothic"/>
              </a:rPr>
              <a:t> </a:t>
            </a:r>
            <a:r>
              <a:rPr sz="900" b="1" spc="-10" dirty="0">
                <a:latin typeface="Century Gothic"/>
                <a:cs typeface="Century Gothic"/>
              </a:rPr>
              <a:t>Proportional.</a:t>
            </a:r>
            <a:endParaRPr sz="900" dirty="0">
              <a:latin typeface="Century Gothic"/>
              <a:cs typeface="Century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731649" y="2211150"/>
            <a:ext cx="11080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Century Gothic"/>
                <a:cs typeface="Century Gothic"/>
              </a:rPr>
              <a:t>Proportional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96270" y="2787149"/>
            <a:ext cx="198437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Century Gothic"/>
                <a:cs typeface="Century Gothic"/>
              </a:rPr>
              <a:t>Analysis</a:t>
            </a:r>
            <a:endParaRPr sz="1100" b="1" dirty="0">
              <a:latin typeface="Century Gothic"/>
              <a:cs typeface="Century Gothic"/>
            </a:endParaRPr>
          </a:p>
          <a:p>
            <a:pPr marL="12700" marR="5080" indent="-635" algn="ctr">
              <a:lnSpc>
                <a:spcPct val="102299"/>
              </a:lnSpc>
            </a:pPr>
            <a:r>
              <a:rPr sz="1100" dirty="0">
                <a:latin typeface="Century Gothic"/>
                <a:cs typeface="Century Gothic"/>
              </a:rPr>
              <a:t>In</a:t>
            </a:r>
            <a:r>
              <a:rPr sz="1100" spc="-35" dirty="0">
                <a:latin typeface="Century Gothic"/>
                <a:cs typeface="Century Gothic"/>
              </a:rPr>
              <a:t> </a:t>
            </a:r>
            <a:r>
              <a:rPr sz="1100" spc="-20" dirty="0">
                <a:latin typeface="Century Gothic"/>
                <a:cs typeface="Century Gothic"/>
              </a:rPr>
              <a:t>one</a:t>
            </a:r>
            <a:r>
              <a:rPr sz="1100" spc="-30" dirty="0">
                <a:latin typeface="Century Gothic"/>
                <a:cs typeface="Century Gothic"/>
              </a:rPr>
              <a:t> sentence </a:t>
            </a:r>
            <a:r>
              <a:rPr sz="1100" spc="-35" dirty="0">
                <a:latin typeface="Century Gothic"/>
                <a:cs typeface="Century Gothic"/>
              </a:rPr>
              <a:t>explain</a:t>
            </a:r>
            <a:r>
              <a:rPr sz="1100" spc="-30" dirty="0">
                <a:latin typeface="Century Gothic"/>
                <a:cs typeface="Century Gothic"/>
              </a:rPr>
              <a:t> </a:t>
            </a:r>
            <a:r>
              <a:rPr sz="1100" spc="-20" dirty="0">
                <a:latin typeface="Century Gothic"/>
                <a:cs typeface="Century Gothic"/>
              </a:rPr>
              <a:t>what </a:t>
            </a:r>
            <a:r>
              <a:rPr sz="1100" dirty="0">
                <a:latin typeface="Century Gothic"/>
                <a:cs typeface="Century Gothic"/>
              </a:rPr>
              <a:t>the</a:t>
            </a:r>
            <a:r>
              <a:rPr sz="1100" spc="-20" dirty="0">
                <a:latin typeface="Century Gothic"/>
                <a:cs typeface="Century Gothic"/>
              </a:rPr>
              <a:t> </a:t>
            </a:r>
            <a:r>
              <a:rPr sz="1100" dirty="0">
                <a:latin typeface="Century Gothic"/>
                <a:cs typeface="Century Gothic"/>
              </a:rPr>
              <a:t>data</a:t>
            </a:r>
            <a:r>
              <a:rPr sz="1100" spc="-15" dirty="0">
                <a:latin typeface="Century Gothic"/>
                <a:cs typeface="Century Gothic"/>
              </a:rPr>
              <a:t> </a:t>
            </a:r>
            <a:r>
              <a:rPr sz="1100" spc="-10" dirty="0">
                <a:latin typeface="Century Gothic"/>
                <a:cs typeface="Century Gothic"/>
              </a:rPr>
              <a:t>shows.</a:t>
            </a:r>
            <a:r>
              <a:rPr sz="1100" spc="-15" dirty="0">
                <a:latin typeface="Century Gothic"/>
                <a:cs typeface="Century Gothic"/>
              </a:rPr>
              <a:t> </a:t>
            </a:r>
            <a:r>
              <a:rPr sz="1100" dirty="0">
                <a:latin typeface="Century Gothic"/>
                <a:cs typeface="Century Gothic"/>
              </a:rPr>
              <a:t>What</a:t>
            </a:r>
            <a:r>
              <a:rPr sz="1100" spc="-20" dirty="0">
                <a:latin typeface="Century Gothic"/>
                <a:cs typeface="Century Gothic"/>
              </a:rPr>
              <a:t> </a:t>
            </a:r>
            <a:r>
              <a:rPr sz="1100" spc="-10" dirty="0">
                <a:latin typeface="Century Gothic"/>
                <a:cs typeface="Century Gothic"/>
              </a:rPr>
              <a:t>kind</a:t>
            </a:r>
            <a:r>
              <a:rPr sz="1100" spc="-15" dirty="0">
                <a:latin typeface="Century Gothic"/>
                <a:cs typeface="Century Gothic"/>
              </a:rPr>
              <a:t> </a:t>
            </a:r>
            <a:r>
              <a:rPr sz="1100" spc="30" dirty="0">
                <a:latin typeface="Century Gothic"/>
                <a:cs typeface="Century Gothic"/>
              </a:rPr>
              <a:t>of </a:t>
            </a:r>
            <a:r>
              <a:rPr sz="1100" spc="-20" dirty="0">
                <a:latin typeface="Century Gothic"/>
                <a:cs typeface="Century Gothic"/>
              </a:rPr>
              <a:t>mathematical</a:t>
            </a:r>
            <a:r>
              <a:rPr sz="1100" spc="-15" dirty="0">
                <a:latin typeface="Century Gothic"/>
                <a:cs typeface="Century Gothic"/>
              </a:rPr>
              <a:t> </a:t>
            </a:r>
            <a:r>
              <a:rPr sz="1100" dirty="0">
                <a:latin typeface="Century Gothic"/>
                <a:cs typeface="Century Gothic"/>
              </a:rPr>
              <a:t>relationship</a:t>
            </a:r>
            <a:r>
              <a:rPr sz="1100" spc="-15" dirty="0">
                <a:latin typeface="Century Gothic"/>
                <a:cs typeface="Century Gothic"/>
              </a:rPr>
              <a:t> </a:t>
            </a:r>
            <a:r>
              <a:rPr sz="1100" spc="-25" dirty="0">
                <a:latin typeface="Century Gothic"/>
                <a:cs typeface="Century Gothic"/>
              </a:rPr>
              <a:t>do </a:t>
            </a:r>
            <a:r>
              <a:rPr sz="1100" dirty="0">
                <a:latin typeface="Century Gothic"/>
                <a:cs typeface="Century Gothic"/>
              </a:rPr>
              <a:t>you</a:t>
            </a:r>
            <a:r>
              <a:rPr sz="1100" spc="-40" dirty="0">
                <a:latin typeface="Century Gothic"/>
                <a:cs typeface="Century Gothic"/>
              </a:rPr>
              <a:t> </a:t>
            </a:r>
            <a:r>
              <a:rPr sz="1100" spc="-20" dirty="0">
                <a:latin typeface="Century Gothic"/>
                <a:cs typeface="Century Gothic"/>
              </a:rPr>
              <a:t>see</a:t>
            </a:r>
            <a:r>
              <a:rPr sz="1100" spc="-35" dirty="0">
                <a:latin typeface="Century Gothic"/>
                <a:cs typeface="Century Gothic"/>
              </a:rPr>
              <a:t> </a:t>
            </a:r>
            <a:r>
              <a:rPr sz="1100" dirty="0">
                <a:latin typeface="Century Gothic"/>
                <a:cs typeface="Century Gothic"/>
              </a:rPr>
              <a:t>in</a:t>
            </a:r>
            <a:r>
              <a:rPr sz="1100" spc="-35" dirty="0">
                <a:latin typeface="Century Gothic"/>
                <a:cs typeface="Century Gothic"/>
              </a:rPr>
              <a:t> </a:t>
            </a:r>
            <a:r>
              <a:rPr sz="1100" dirty="0">
                <a:latin typeface="Century Gothic"/>
                <a:cs typeface="Century Gothic"/>
              </a:rPr>
              <a:t>the</a:t>
            </a:r>
            <a:r>
              <a:rPr sz="1100" spc="-40" dirty="0">
                <a:latin typeface="Century Gothic"/>
                <a:cs typeface="Century Gothic"/>
              </a:rPr>
              <a:t> </a:t>
            </a:r>
            <a:r>
              <a:rPr sz="1100" spc="-10" dirty="0">
                <a:latin typeface="Century Gothic"/>
                <a:cs typeface="Century Gothic"/>
              </a:rPr>
              <a:t>data?</a:t>
            </a:r>
            <a:endParaRPr sz="1100" dirty="0">
              <a:latin typeface="Century Gothic"/>
              <a:cs typeface="Century Gothic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331687" y="1274250"/>
            <a:ext cx="6453505" cy="1007744"/>
            <a:chOff x="1331687" y="1274250"/>
            <a:chExt cx="6453505" cy="1007744"/>
          </a:xfrm>
        </p:grpSpPr>
        <p:pic>
          <p:nvPicPr>
            <p:cNvPr id="28" name="object 2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27750" y="1274250"/>
              <a:ext cx="1057274" cy="98107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87550" y="1300500"/>
              <a:ext cx="1019174" cy="98107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65475" y="1279012"/>
              <a:ext cx="1019174" cy="971549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336450" y="1295550"/>
              <a:ext cx="506095" cy="236854"/>
            </a:xfrm>
            <a:custGeom>
              <a:avLst/>
              <a:gdLst/>
              <a:ahLst/>
              <a:cxnLst/>
              <a:rect l="l" t="t" r="r" b="b"/>
              <a:pathLst>
                <a:path w="506094" h="236855">
                  <a:moveTo>
                    <a:pt x="0" y="118349"/>
                  </a:moveTo>
                  <a:lnTo>
                    <a:pt x="9033" y="86887"/>
                  </a:lnTo>
                  <a:lnTo>
                    <a:pt x="34528" y="58616"/>
                  </a:lnTo>
                  <a:lnTo>
                    <a:pt x="74072" y="34663"/>
                  </a:lnTo>
                  <a:lnTo>
                    <a:pt x="125256" y="16158"/>
                  </a:lnTo>
                  <a:lnTo>
                    <a:pt x="185669" y="4227"/>
                  </a:lnTo>
                  <a:lnTo>
                    <a:pt x="252899" y="0"/>
                  </a:lnTo>
                  <a:lnTo>
                    <a:pt x="320130" y="4227"/>
                  </a:lnTo>
                  <a:lnTo>
                    <a:pt x="380543" y="16158"/>
                  </a:lnTo>
                  <a:lnTo>
                    <a:pt x="431727" y="34663"/>
                  </a:lnTo>
                  <a:lnTo>
                    <a:pt x="471271" y="58616"/>
                  </a:lnTo>
                  <a:lnTo>
                    <a:pt x="505799" y="118349"/>
                  </a:lnTo>
                  <a:lnTo>
                    <a:pt x="471271" y="178083"/>
                  </a:lnTo>
                  <a:lnTo>
                    <a:pt x="431727" y="202036"/>
                  </a:lnTo>
                  <a:lnTo>
                    <a:pt x="380543" y="220541"/>
                  </a:lnTo>
                  <a:lnTo>
                    <a:pt x="320130" y="232472"/>
                  </a:lnTo>
                  <a:lnTo>
                    <a:pt x="252899" y="236699"/>
                  </a:lnTo>
                  <a:lnTo>
                    <a:pt x="185669" y="232472"/>
                  </a:lnTo>
                  <a:lnTo>
                    <a:pt x="125256" y="220541"/>
                  </a:lnTo>
                  <a:lnTo>
                    <a:pt x="74072" y="202036"/>
                  </a:lnTo>
                  <a:lnTo>
                    <a:pt x="34528" y="178083"/>
                  </a:lnTo>
                  <a:lnTo>
                    <a:pt x="9033" y="149812"/>
                  </a:lnTo>
                  <a:lnTo>
                    <a:pt x="0" y="118349"/>
                  </a:lnTo>
                  <a:close/>
                </a:path>
              </a:pathLst>
            </a:custGeom>
            <a:ln w="95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540056"/>
              </p:ext>
            </p:extLst>
          </p:nvPr>
        </p:nvGraphicFramePr>
        <p:xfrm>
          <a:off x="1122350" y="273124"/>
          <a:ext cx="6886575" cy="4583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9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3540"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700" b="1" spc="-50" dirty="0">
                          <a:latin typeface="Century Gothic"/>
                          <a:cs typeface="Century Gothic"/>
                        </a:rPr>
                        <a:t>Conclusion</a:t>
                      </a:r>
                      <a:r>
                        <a:rPr sz="1700" b="1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700" b="1" dirty="0">
                          <a:latin typeface="Century Gothic"/>
                          <a:cs typeface="Century Gothic"/>
                        </a:rPr>
                        <a:t>Paragraph</a:t>
                      </a:r>
                      <a:r>
                        <a:rPr sz="1700" b="1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700" b="1" spc="-25" dirty="0">
                          <a:latin typeface="Century Gothic"/>
                          <a:cs typeface="Century Gothic"/>
                        </a:rPr>
                        <a:t>CER</a:t>
                      </a:r>
                      <a:endParaRPr sz="1700" dirty="0">
                        <a:latin typeface="Century Gothic"/>
                        <a:cs typeface="Century Gothic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9890">
                <a:tc>
                  <a:txBody>
                    <a:bodyPr/>
                    <a:lstStyle/>
                    <a:p>
                      <a:pPr marL="231775" marR="53340" lvl="0" indent="-173038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en-US" sz="1200" b="1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Claim:</a:t>
                      </a:r>
                      <a:r>
                        <a:rPr lang="en-US" sz="1200" b="1" spc="-8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Restate</a:t>
                      </a:r>
                      <a:r>
                        <a:rPr lang="en-US" sz="1200" spc="-8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your </a:t>
                      </a:r>
                      <a:r>
                        <a:rPr lang="en-US" sz="12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hypothesis</a:t>
                      </a:r>
                      <a:endParaRPr lang="en-US" sz="1200" spc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231775" marR="53340" lvl="0" indent="-173038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en-US" sz="1200" b="1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Claim: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Answer the question: How does</a:t>
                      </a:r>
                      <a:r>
                        <a:rPr lang="en-US" sz="1200" spc="-6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mass</a:t>
                      </a:r>
                      <a:r>
                        <a:rPr lang="en-US" sz="1200" spc="-6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affect</a:t>
                      </a:r>
                      <a:r>
                        <a:rPr lang="en-US" sz="1200" spc="-6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the</a:t>
                      </a:r>
                      <a:r>
                        <a:rPr lang="en-US" sz="1200" spc="-6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amount of</a:t>
                      </a:r>
                      <a:r>
                        <a:rPr lang="en-US" sz="12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kinetic</a:t>
                      </a:r>
                      <a:r>
                        <a:rPr lang="en-US" sz="12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energy</a:t>
                      </a:r>
                      <a:r>
                        <a:rPr lang="en-US" sz="12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in</a:t>
                      </a:r>
                      <a:r>
                        <a:rPr lang="en-US" sz="12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</a:t>
                      </a:r>
                      <a:r>
                        <a:rPr lang="en-US" sz="12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moving </a:t>
                      </a:r>
                      <a:r>
                        <a:rPr lang="en-US" sz="12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object?</a:t>
                      </a:r>
                      <a:endParaRPr lang="en-US" sz="1200" spc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231775" marR="53340" lvl="0" indent="-173038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en-US" sz="1200" b="1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Quantitative</a:t>
                      </a:r>
                      <a:r>
                        <a:rPr lang="en-US" sz="1200" b="1" spc="-8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b="1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Evidence:</a:t>
                      </a:r>
                      <a:r>
                        <a:rPr lang="en-US" sz="1200" b="1" spc="-8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Give numbers from your experiment data to support your claim.</a:t>
                      </a:r>
                    </a:p>
                    <a:p>
                      <a:pPr marL="231775" marR="53340" lvl="0" indent="-173038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en-US" sz="1200" b="1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Reasoning: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Explain the scientific reason behind the results that you got. Talk about kinetic</a:t>
                      </a:r>
                      <a:r>
                        <a:rPr lang="en-US" sz="12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energy</a:t>
                      </a:r>
                      <a:r>
                        <a:rPr lang="en-US" sz="12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and</a:t>
                      </a:r>
                      <a:r>
                        <a:rPr lang="en-US" sz="12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mass</a:t>
                      </a:r>
                      <a:r>
                        <a:rPr lang="en-US" sz="12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and how</a:t>
                      </a:r>
                      <a:r>
                        <a:rPr lang="en-US" sz="12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they</a:t>
                      </a:r>
                      <a:r>
                        <a:rPr lang="en-US" sz="12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are</a:t>
                      </a:r>
                      <a:r>
                        <a:rPr lang="en-US" sz="12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spc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mathematically related (refer to questions 1 and 2 in your analysis for help).</a:t>
                      </a:r>
                    </a:p>
                    <a:p>
                      <a:pPr marL="231775" marR="53340" lvl="0" indent="-173038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The paragraph must</a:t>
                      </a:r>
                      <a:r>
                        <a:rPr lang="en-US" sz="1200" b="1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be</a:t>
                      </a:r>
                      <a:r>
                        <a:rPr lang="en-US" sz="1200" b="1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at</a:t>
                      </a:r>
                      <a:r>
                        <a:rPr lang="en-US" sz="1200" b="1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least</a:t>
                      </a:r>
                      <a:r>
                        <a:rPr lang="en-US" sz="1200" b="1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five </a:t>
                      </a:r>
                      <a:r>
                        <a:rPr lang="en-US" sz="12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sentences</a:t>
                      </a:r>
                      <a:r>
                        <a:rPr lang="en-US" sz="12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.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56434" y="152400"/>
            <a:ext cx="2546199" cy="20020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"/>
            <a:ext cx="6151634" cy="477719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97550" y="263224"/>
            <a:ext cx="7909559" cy="4435475"/>
            <a:chOff x="697550" y="263224"/>
            <a:chExt cx="7909559" cy="4435475"/>
          </a:xfrm>
        </p:grpSpPr>
        <p:sp>
          <p:nvSpPr>
            <p:cNvPr id="3" name="object 3"/>
            <p:cNvSpPr/>
            <p:nvPr/>
          </p:nvSpPr>
          <p:spPr>
            <a:xfrm>
              <a:off x="708647" y="274332"/>
              <a:ext cx="7887334" cy="4413250"/>
            </a:xfrm>
            <a:custGeom>
              <a:avLst/>
              <a:gdLst/>
              <a:ahLst/>
              <a:cxnLst/>
              <a:rect l="l" t="t" r="r" b="b"/>
              <a:pathLst>
                <a:path w="7887334" h="4413250">
                  <a:moveTo>
                    <a:pt x="7886751" y="0"/>
                  </a:moveTo>
                  <a:lnTo>
                    <a:pt x="0" y="0"/>
                  </a:lnTo>
                  <a:lnTo>
                    <a:pt x="0" y="401967"/>
                  </a:lnTo>
                  <a:lnTo>
                    <a:pt x="0" y="4413250"/>
                  </a:lnTo>
                  <a:lnTo>
                    <a:pt x="3943375" y="4413250"/>
                  </a:lnTo>
                  <a:lnTo>
                    <a:pt x="3943375" y="401967"/>
                  </a:lnTo>
                  <a:lnTo>
                    <a:pt x="7886751" y="401967"/>
                  </a:lnTo>
                  <a:lnTo>
                    <a:pt x="7886751" y="0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4652024" y="676299"/>
              <a:ext cx="3943985" cy="4011295"/>
            </a:xfrm>
            <a:custGeom>
              <a:avLst/>
              <a:gdLst/>
              <a:ahLst/>
              <a:cxnLst/>
              <a:rect l="l" t="t" r="r" b="b"/>
              <a:pathLst>
                <a:path w="3943984" h="4011295">
                  <a:moveTo>
                    <a:pt x="3943374" y="4011274"/>
                  </a:moveTo>
                  <a:lnTo>
                    <a:pt x="0" y="4011274"/>
                  </a:lnTo>
                  <a:lnTo>
                    <a:pt x="0" y="0"/>
                  </a:lnTo>
                  <a:lnTo>
                    <a:pt x="3943374" y="0"/>
                  </a:lnTo>
                  <a:lnTo>
                    <a:pt x="3943374" y="40112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708650" y="269574"/>
              <a:ext cx="7887334" cy="4422775"/>
            </a:xfrm>
            <a:custGeom>
              <a:avLst/>
              <a:gdLst/>
              <a:ahLst/>
              <a:cxnLst/>
              <a:rect l="l" t="t" r="r" b="b"/>
              <a:pathLst>
                <a:path w="7887334" h="4422775">
                  <a:moveTo>
                    <a:pt x="0" y="0"/>
                  </a:moveTo>
                  <a:lnTo>
                    <a:pt x="0" y="4422749"/>
                  </a:lnTo>
                </a:path>
                <a:path w="7887334" h="4422775">
                  <a:moveTo>
                    <a:pt x="3943374" y="401974"/>
                  </a:moveTo>
                  <a:lnTo>
                    <a:pt x="3943374" y="4422749"/>
                  </a:lnTo>
                </a:path>
                <a:path w="7887334" h="4422775">
                  <a:moveTo>
                    <a:pt x="7886749" y="0"/>
                  </a:moveTo>
                  <a:lnTo>
                    <a:pt x="7886749" y="4422749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703900" y="267975"/>
              <a:ext cx="7896859" cy="12700"/>
            </a:xfrm>
            <a:custGeom>
              <a:avLst/>
              <a:gdLst/>
              <a:ahLst/>
              <a:cxnLst/>
              <a:rect l="l" t="t" r="r" b="b"/>
              <a:pathLst>
                <a:path w="7896859" h="12700">
                  <a:moveTo>
                    <a:pt x="0" y="0"/>
                  </a:moveTo>
                  <a:lnTo>
                    <a:pt x="7896249" y="0"/>
                  </a:lnTo>
                  <a:lnTo>
                    <a:pt x="7896249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703900" y="676299"/>
              <a:ext cx="7896859" cy="4011295"/>
            </a:xfrm>
            <a:custGeom>
              <a:avLst/>
              <a:gdLst/>
              <a:ahLst/>
              <a:cxnLst/>
              <a:rect l="l" t="t" r="r" b="b"/>
              <a:pathLst>
                <a:path w="7896859" h="4011295">
                  <a:moveTo>
                    <a:pt x="0" y="0"/>
                  </a:moveTo>
                  <a:lnTo>
                    <a:pt x="7896249" y="0"/>
                  </a:lnTo>
                </a:path>
                <a:path w="7896859" h="4011295">
                  <a:moveTo>
                    <a:pt x="0" y="4011274"/>
                  </a:moveTo>
                  <a:lnTo>
                    <a:pt x="7896249" y="4011274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262107" y="310646"/>
            <a:ext cx="277749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000000"/>
                </a:solidFill>
                <a:latin typeface="Arial"/>
                <a:cs typeface="Arial"/>
              </a:rPr>
              <a:t>Circle</a:t>
            </a:r>
            <a:r>
              <a:rPr sz="1600" b="1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00"/>
                </a:solidFill>
                <a:latin typeface="Arial"/>
                <a:cs typeface="Arial"/>
              </a:rPr>
              <a:t>Back</a:t>
            </a:r>
            <a:r>
              <a:rPr sz="1600" b="1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0000"/>
                </a:solidFill>
                <a:latin typeface="Arial"/>
                <a:cs typeface="Arial"/>
              </a:rPr>
              <a:t>to</a:t>
            </a:r>
            <a:r>
              <a:rPr sz="1600" b="1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00"/>
                </a:solidFill>
                <a:latin typeface="Arial"/>
                <a:cs typeface="Arial"/>
              </a:rPr>
              <a:t>Phenomenon.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4400" y="3009250"/>
            <a:ext cx="3295649" cy="14192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D17F51-A234-FF10-28E9-457516F1CD26}"/>
              </a:ext>
            </a:extLst>
          </p:cNvPr>
          <p:cNvSpPr txBox="1"/>
          <p:nvPr/>
        </p:nvSpPr>
        <p:spPr>
          <a:xfrm>
            <a:off x="772906" y="970201"/>
            <a:ext cx="371907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Suzanne Miller of Akron, OH, won the 1976 Junior Rally Championship with the above-pictured racer. Based on the results of your investigation, what did Suzanne’s racer most likely have that helped it to go faster and farther than the other racers?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089956"/>
              </p:ext>
            </p:extLst>
          </p:nvPr>
        </p:nvGraphicFramePr>
        <p:xfrm>
          <a:off x="702300" y="267974"/>
          <a:ext cx="7886700" cy="4412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43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195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Extension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Question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0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57150" marR="304165">
                        <a:lnSpc>
                          <a:spcPts val="1430"/>
                        </a:lnSpc>
                      </a:pPr>
                      <a:r>
                        <a:rPr sz="1200" spc="-30" dirty="0">
                          <a:latin typeface="Century Gothic"/>
                          <a:cs typeface="Century Gothic"/>
                        </a:rPr>
                        <a:t>Knowing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80" dirty="0">
                          <a:latin typeface="Century Gothic"/>
                          <a:cs typeface="Century Gothic"/>
                        </a:rPr>
                        <a:t>how</a:t>
                      </a:r>
                      <a:r>
                        <a:rPr sz="12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latin typeface="Century Gothic"/>
                          <a:cs typeface="Century Gothic"/>
                        </a:rPr>
                        <a:t>mass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affects 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kinetic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40" dirty="0">
                          <a:latin typeface="Century Gothic"/>
                          <a:cs typeface="Century Gothic"/>
                        </a:rPr>
                        <a:t>energy,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25" dirty="0">
                          <a:latin typeface="Century Gothic"/>
                          <a:cs typeface="Century Gothic"/>
                        </a:rPr>
                        <a:t>and </a:t>
                      </a:r>
                      <a:r>
                        <a:rPr sz="1200" spc="-35" dirty="0">
                          <a:latin typeface="Century Gothic"/>
                          <a:cs typeface="Century Gothic"/>
                        </a:rPr>
                        <a:t>recognizing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0" dirty="0">
                          <a:latin typeface="Century Gothic"/>
                          <a:cs typeface="Century Gothic"/>
                        </a:rPr>
                        <a:t>equation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latin typeface="Century Gothic"/>
                          <a:cs typeface="Century Gothic"/>
                        </a:rPr>
                        <a:t>for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kinetic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55" dirty="0">
                          <a:latin typeface="Century Gothic"/>
                          <a:cs typeface="Century Gothic"/>
                        </a:rPr>
                        <a:t>is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endParaRPr lang="en-US" sz="1200" spc="-15" dirty="0">
                        <a:latin typeface="Century Gothic"/>
                        <a:cs typeface="Century Gothic"/>
                      </a:endParaRPr>
                    </a:p>
                    <a:p>
                      <a:pPr marL="57150" marR="304165">
                        <a:lnSpc>
                          <a:spcPts val="1430"/>
                        </a:lnSpc>
                      </a:pPr>
                      <a:endParaRPr lang="en-US" sz="1200" spc="-15" dirty="0">
                        <a:latin typeface="Century Gothic"/>
                        <a:cs typeface="Century Gothic"/>
                      </a:endParaRPr>
                    </a:p>
                    <a:p>
                      <a:pPr marL="57150" marR="304165" algn="ctr">
                        <a:lnSpc>
                          <a:spcPts val="1430"/>
                        </a:lnSpc>
                      </a:pPr>
                      <a:r>
                        <a:rPr sz="1200" spc="-10" dirty="0">
                          <a:latin typeface="Century Gothic"/>
                          <a:cs typeface="Century Gothic"/>
                        </a:rPr>
                        <a:t>K.E.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85" dirty="0">
                          <a:latin typeface="Century Gothic"/>
                          <a:cs typeface="Century Gothic"/>
                        </a:rPr>
                        <a:t>=</a:t>
                      </a:r>
                      <a:r>
                        <a:rPr lang="en-US" sz="1200" spc="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0.5m</a:t>
                      </a:r>
                      <a:r>
                        <a:rPr sz="12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320" dirty="0">
                          <a:latin typeface="Century Gothic"/>
                          <a:cs typeface="Century Gothic"/>
                        </a:rPr>
                        <a:t>•</a:t>
                      </a:r>
                      <a:r>
                        <a:rPr sz="12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40" dirty="0">
                          <a:latin typeface="Century Gothic"/>
                          <a:cs typeface="Century Gothic"/>
                        </a:rPr>
                        <a:t>v</a:t>
                      </a:r>
                      <a:r>
                        <a:rPr sz="1500" spc="-60" baseline="30555" dirty="0">
                          <a:latin typeface="Century Gothic"/>
                          <a:cs typeface="Century Gothic"/>
                        </a:rPr>
                        <a:t>2</a:t>
                      </a:r>
                      <a:endParaRPr lang="en-US" sz="1500" spc="-60" baseline="30555" dirty="0">
                        <a:latin typeface="Century Gothic"/>
                        <a:cs typeface="Century Gothic"/>
                      </a:endParaRPr>
                    </a:p>
                    <a:p>
                      <a:pPr marL="57150" marR="304165" algn="ctr">
                        <a:lnSpc>
                          <a:spcPts val="1430"/>
                        </a:lnSpc>
                      </a:pPr>
                      <a:endParaRPr lang="en-US" sz="1200" spc="-10" dirty="0">
                        <a:latin typeface="Century Gothic"/>
                        <a:cs typeface="Century Gothic"/>
                      </a:endParaRPr>
                    </a:p>
                    <a:p>
                      <a:pPr marL="57150" marR="304165">
                        <a:lnSpc>
                          <a:spcPts val="1430"/>
                        </a:lnSpc>
                      </a:pPr>
                      <a:r>
                        <a:rPr sz="1200" dirty="0">
                          <a:latin typeface="Century Gothic"/>
                          <a:cs typeface="Century Gothic"/>
                        </a:rPr>
                        <a:t>if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105" dirty="0">
                          <a:latin typeface="Century Gothic"/>
                          <a:cs typeface="Century Gothic"/>
                        </a:rPr>
                        <a:t>we</a:t>
                      </a:r>
                      <a:r>
                        <a:rPr sz="12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5" dirty="0">
                          <a:latin typeface="Century Gothic"/>
                          <a:cs typeface="Century Gothic"/>
                        </a:rPr>
                        <a:t>were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to</a:t>
                      </a:r>
                      <a:r>
                        <a:rPr sz="12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70" dirty="0">
                          <a:latin typeface="Century Gothic"/>
                          <a:cs typeface="Century Gothic"/>
                        </a:rPr>
                        <a:t>double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60" dirty="0">
                          <a:latin typeface="Century Gothic"/>
                          <a:cs typeface="Century Gothic"/>
                        </a:rPr>
                        <a:t>speed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45" dirty="0">
                          <a:latin typeface="Century Gothic"/>
                          <a:cs typeface="Century Gothic"/>
                        </a:rPr>
                        <a:t>racer, </a:t>
                      </a:r>
                      <a:r>
                        <a:rPr sz="1200" spc="-80" dirty="0">
                          <a:latin typeface="Century Gothic"/>
                          <a:cs typeface="Century Gothic"/>
                        </a:rPr>
                        <a:t>how</a:t>
                      </a:r>
                      <a:r>
                        <a:rPr sz="12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5" dirty="0">
                          <a:latin typeface="Century Gothic"/>
                          <a:cs typeface="Century Gothic"/>
                        </a:rPr>
                        <a:t>would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200" spc="-3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kinetic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2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5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30" dirty="0">
                          <a:latin typeface="Century Gothic"/>
                          <a:cs typeface="Century Gothic"/>
                        </a:rPr>
                        <a:t>racer</a:t>
                      </a:r>
                      <a:r>
                        <a:rPr sz="12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spc="-10" dirty="0">
                          <a:latin typeface="Century Gothic"/>
                          <a:cs typeface="Century Gothic"/>
                        </a:rPr>
                        <a:t>increase?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2300" y="200600"/>
            <a:ext cx="8796549" cy="45950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651" y="805444"/>
            <a:ext cx="5187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spc="-105" dirty="0">
                <a:latin typeface="Century Gothic"/>
                <a:cs typeface="Century Gothic"/>
              </a:rPr>
              <a:t>DCI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0449" y="1373699"/>
            <a:ext cx="2743200" cy="2396490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775"/>
              </a:spcBef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500" b="1" dirty="0">
                <a:latin typeface="Century Gothic"/>
                <a:cs typeface="Century Gothic"/>
              </a:rPr>
              <a:t>Energy</a:t>
            </a:r>
            <a:r>
              <a:rPr sz="2500" b="1" spc="20" dirty="0">
                <a:latin typeface="Century Gothic"/>
                <a:cs typeface="Century Gothic"/>
              </a:rPr>
              <a:t> </a:t>
            </a:r>
            <a:r>
              <a:rPr sz="2500" b="1" dirty="0">
                <a:latin typeface="Century Gothic"/>
                <a:cs typeface="Century Gothic"/>
              </a:rPr>
              <a:t>&amp;</a:t>
            </a:r>
            <a:r>
              <a:rPr sz="2500" b="1" spc="25" dirty="0">
                <a:latin typeface="Century Gothic"/>
                <a:cs typeface="Century Gothic"/>
              </a:rPr>
              <a:t> </a:t>
            </a:r>
            <a:r>
              <a:rPr sz="2500" b="1" spc="-10" dirty="0">
                <a:latin typeface="Century Gothic"/>
                <a:cs typeface="Century Gothic"/>
              </a:rPr>
              <a:t>Matter</a:t>
            </a:r>
            <a:endParaRPr sz="2500" dirty="0">
              <a:latin typeface="Century Gothic"/>
              <a:cs typeface="Century Gothic"/>
            </a:endParaRPr>
          </a:p>
          <a:p>
            <a:pPr marL="143510" marR="133350" indent="-635" algn="ctr">
              <a:lnSpc>
                <a:spcPct val="114999"/>
              </a:lnSpc>
              <a:spcBef>
                <a:spcPts val="1445"/>
              </a:spcBef>
            </a:pPr>
            <a:r>
              <a:rPr sz="1400" b="1" dirty="0">
                <a:latin typeface="Century Gothic"/>
                <a:cs typeface="Century Gothic"/>
              </a:rPr>
              <a:t>Energy</a:t>
            </a:r>
            <a:r>
              <a:rPr sz="1400" b="1" spc="-10" dirty="0">
                <a:latin typeface="Century Gothic"/>
                <a:cs typeface="Century Gothic"/>
              </a:rPr>
              <a:t> </a:t>
            </a:r>
            <a:r>
              <a:rPr sz="1400" b="1" spc="-95" dirty="0">
                <a:latin typeface="Century Gothic"/>
                <a:cs typeface="Century Gothic"/>
              </a:rPr>
              <a:t>can</a:t>
            </a:r>
            <a:r>
              <a:rPr sz="1400" b="1" spc="-5" dirty="0">
                <a:latin typeface="Century Gothic"/>
                <a:cs typeface="Century Gothic"/>
              </a:rPr>
              <a:t> </a:t>
            </a:r>
            <a:r>
              <a:rPr sz="1400" b="1" spc="-55" dirty="0">
                <a:latin typeface="Century Gothic"/>
                <a:cs typeface="Century Gothic"/>
              </a:rPr>
              <a:t>be</a:t>
            </a:r>
            <a:r>
              <a:rPr sz="1400" b="1" spc="-5" dirty="0">
                <a:latin typeface="Century Gothic"/>
                <a:cs typeface="Century Gothic"/>
              </a:rPr>
              <a:t> </a:t>
            </a:r>
            <a:r>
              <a:rPr sz="1400" b="1" spc="-10" dirty="0">
                <a:latin typeface="Century Gothic"/>
                <a:cs typeface="Century Gothic"/>
              </a:rPr>
              <a:t>tracked </a:t>
            </a:r>
            <a:r>
              <a:rPr sz="1400" b="1" dirty="0">
                <a:latin typeface="Century Gothic"/>
                <a:cs typeface="Century Gothic"/>
              </a:rPr>
              <a:t>through </a:t>
            </a:r>
            <a:r>
              <a:rPr sz="1400" b="1" spc="-35" dirty="0">
                <a:latin typeface="Century Gothic"/>
                <a:cs typeface="Century Gothic"/>
              </a:rPr>
              <a:t>physical</a:t>
            </a:r>
            <a:r>
              <a:rPr sz="1400" b="1" spc="5" dirty="0">
                <a:latin typeface="Century Gothic"/>
                <a:cs typeface="Century Gothic"/>
              </a:rPr>
              <a:t> </a:t>
            </a:r>
            <a:r>
              <a:rPr sz="1400" b="1" spc="-10" dirty="0">
                <a:latin typeface="Century Gothic"/>
                <a:cs typeface="Century Gothic"/>
              </a:rPr>
              <a:t>interactions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75921" y="895350"/>
            <a:ext cx="681291" cy="3834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2400" b="1" spc="100" dirty="0">
                <a:latin typeface="Century Gothic"/>
                <a:cs typeface="Century Gothic"/>
              </a:rPr>
              <a:t>SEP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76400" y="1373699"/>
            <a:ext cx="2680335" cy="2396490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296545" marR="288290" indent="325755">
              <a:lnSpc>
                <a:spcPct val="114999"/>
              </a:lnSpc>
              <a:spcBef>
                <a:spcPts val="5"/>
              </a:spcBef>
            </a:pPr>
            <a:r>
              <a:rPr sz="2400" b="1" spc="-55" dirty="0">
                <a:latin typeface="Century Gothic"/>
                <a:cs typeface="Century Gothic"/>
              </a:rPr>
              <a:t>Analyze</a:t>
            </a:r>
            <a:r>
              <a:rPr sz="2400" b="1" spc="-110" dirty="0">
                <a:latin typeface="Century Gothic"/>
                <a:cs typeface="Century Gothic"/>
              </a:rPr>
              <a:t> </a:t>
            </a:r>
            <a:r>
              <a:rPr sz="2400" b="1" spc="-50" dirty="0">
                <a:latin typeface="Century Gothic"/>
                <a:cs typeface="Century Gothic"/>
              </a:rPr>
              <a:t>&amp; </a:t>
            </a:r>
            <a:r>
              <a:rPr sz="2400" b="1" dirty="0">
                <a:latin typeface="Century Gothic"/>
                <a:cs typeface="Century Gothic"/>
              </a:rPr>
              <a:t>Interpret</a:t>
            </a:r>
            <a:r>
              <a:rPr sz="2400" b="1" spc="340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Data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47245" y="805444"/>
            <a:ext cx="681291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spc="-400" dirty="0">
                <a:latin typeface="Century Gothic"/>
                <a:cs typeface="Century Gothic"/>
              </a:rPr>
              <a:t>C</a:t>
            </a:r>
            <a:r>
              <a:rPr lang="en-US" sz="2400" b="1" spc="-400" dirty="0">
                <a:latin typeface="Century Gothic"/>
                <a:cs typeface="Century Gothic"/>
              </a:rPr>
              <a:t> </a:t>
            </a:r>
            <a:r>
              <a:rPr sz="2400" b="1" spc="-400" dirty="0">
                <a:latin typeface="Century Gothic"/>
                <a:cs typeface="Century Gothic"/>
              </a:rPr>
              <a:t>C</a:t>
            </a:r>
            <a:r>
              <a:rPr lang="en-US" sz="2400" b="1" spc="-400" dirty="0">
                <a:latin typeface="Century Gothic"/>
                <a:cs typeface="Century Gothic"/>
              </a:rPr>
              <a:t> </a:t>
            </a:r>
            <a:r>
              <a:rPr sz="2400" b="1" spc="-400" dirty="0">
                <a:latin typeface="Century Gothic"/>
                <a:cs typeface="Century Gothic"/>
              </a:rPr>
              <a:t>C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47724" y="1373699"/>
            <a:ext cx="2680335" cy="2396490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789"/>
              </a:spcBef>
            </a:pPr>
            <a:endParaRPr sz="2600" dirty="0">
              <a:latin typeface="Times New Roman"/>
              <a:cs typeface="Times New Roman"/>
            </a:endParaRPr>
          </a:p>
          <a:p>
            <a:pPr marL="180340">
              <a:lnSpc>
                <a:spcPct val="100000"/>
              </a:lnSpc>
            </a:pPr>
            <a:r>
              <a:rPr sz="2600" b="1" spc="-120" dirty="0">
                <a:latin typeface="Century Gothic"/>
                <a:cs typeface="Century Gothic"/>
              </a:rPr>
              <a:t>Cause</a:t>
            </a:r>
            <a:r>
              <a:rPr sz="2600" b="1" spc="-25" dirty="0">
                <a:latin typeface="Century Gothic"/>
                <a:cs typeface="Century Gothic"/>
              </a:rPr>
              <a:t> </a:t>
            </a:r>
            <a:r>
              <a:rPr sz="2600" b="1" spc="50" dirty="0">
                <a:latin typeface="Century Gothic"/>
                <a:cs typeface="Century Gothic"/>
              </a:rPr>
              <a:t>&amp;</a:t>
            </a:r>
            <a:r>
              <a:rPr sz="2600" b="1" spc="-25" dirty="0">
                <a:latin typeface="Century Gothic"/>
                <a:cs typeface="Century Gothic"/>
              </a:rPr>
              <a:t> </a:t>
            </a:r>
            <a:r>
              <a:rPr sz="2600" b="1" spc="80" dirty="0">
                <a:latin typeface="Century Gothic"/>
                <a:cs typeface="Century Gothic"/>
              </a:rPr>
              <a:t>Effect</a:t>
            </a:r>
            <a:endParaRPr sz="26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54649" y="4514324"/>
            <a:ext cx="2235200" cy="353943"/>
          </a:xfrm>
          <a:prstGeom prst="rect">
            <a:avLst/>
          </a:prstGeom>
          <a:ln w="19049">
            <a:solidFill>
              <a:srgbClr val="000000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185420">
              <a:lnSpc>
                <a:spcPct val="100000"/>
              </a:lnSpc>
              <a:spcBef>
                <a:spcPts val="600"/>
              </a:spcBef>
            </a:pPr>
            <a:r>
              <a:rPr sz="1800" u="heavy" dirty="0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cs typeface="Arial"/>
                <a:hlinkClick r:id="rId2"/>
              </a:rPr>
              <a:t>Worksheet</a:t>
            </a:r>
            <a:r>
              <a:rPr sz="1800" u="heavy" spc="-55" dirty="0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sz="1800" u="heavy" dirty="0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cs typeface="Arial"/>
                <a:hlinkClick r:id="rId2"/>
              </a:rPr>
              <a:t>for</a:t>
            </a:r>
            <a:r>
              <a:rPr sz="1800" u="heavy" spc="-50" dirty="0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sz="1800" u="heavy" spc="-25" dirty="0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latin typeface="Arial"/>
                <a:cs typeface="Arial"/>
                <a:hlinkClick r:id="rId2"/>
              </a:rPr>
              <a:t>Lab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C9DAF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14712" y="374508"/>
            <a:ext cx="22993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heavy" spc="-1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mic Sans MS"/>
                <a:cs typeface="Comic Sans MS"/>
              </a:rPr>
              <a:t>PHENOMENON</a:t>
            </a:r>
            <a:endParaRPr sz="2400" dirty="0">
              <a:latin typeface="Comic Sans MS"/>
              <a:cs typeface="Comic Sans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65237" y="899675"/>
            <a:ext cx="4311650" cy="3288665"/>
            <a:chOff x="265237" y="899675"/>
            <a:chExt cx="4311650" cy="3288665"/>
          </a:xfrm>
        </p:grpSpPr>
        <p:sp>
          <p:nvSpPr>
            <p:cNvPr id="5" name="object 5"/>
            <p:cNvSpPr/>
            <p:nvPr/>
          </p:nvSpPr>
          <p:spPr>
            <a:xfrm>
              <a:off x="269999" y="904437"/>
              <a:ext cx="4302125" cy="3279140"/>
            </a:xfrm>
            <a:custGeom>
              <a:avLst/>
              <a:gdLst/>
              <a:ahLst/>
              <a:cxnLst/>
              <a:rect l="l" t="t" r="r" b="b"/>
              <a:pathLst>
                <a:path w="4302125" h="3279140">
                  <a:moveTo>
                    <a:pt x="4301999" y="3278699"/>
                  </a:moveTo>
                  <a:lnTo>
                    <a:pt x="0" y="3278699"/>
                  </a:lnTo>
                  <a:lnTo>
                    <a:pt x="0" y="0"/>
                  </a:lnTo>
                  <a:lnTo>
                    <a:pt x="4301999" y="0"/>
                  </a:lnTo>
                  <a:lnTo>
                    <a:pt x="4301999" y="3278699"/>
                  </a:lnTo>
                  <a:close/>
                </a:path>
              </a:pathLst>
            </a:custGeom>
            <a:solidFill>
              <a:srgbClr val="F9CB9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269999" y="904437"/>
              <a:ext cx="4302125" cy="3279140"/>
            </a:xfrm>
            <a:custGeom>
              <a:avLst/>
              <a:gdLst/>
              <a:ahLst/>
              <a:cxnLst/>
              <a:rect l="l" t="t" r="r" b="b"/>
              <a:pathLst>
                <a:path w="4302125" h="3279140">
                  <a:moveTo>
                    <a:pt x="0" y="0"/>
                  </a:moveTo>
                  <a:lnTo>
                    <a:pt x="4301999" y="0"/>
                  </a:lnTo>
                  <a:lnTo>
                    <a:pt x="4301999" y="3278699"/>
                  </a:lnTo>
                  <a:lnTo>
                    <a:pt x="0" y="32786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355725" y="966794"/>
            <a:ext cx="3930015" cy="989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100" b="1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DIRECTIONS</a:t>
            </a:r>
            <a:r>
              <a:rPr lang="en-US" sz="2100" b="1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:</a:t>
            </a:r>
            <a:endParaRPr sz="2100" dirty="0">
              <a:latin typeface="Century Gothic"/>
              <a:cs typeface="Century Gothic"/>
            </a:endParaRPr>
          </a:p>
          <a:p>
            <a:pPr marR="5080">
              <a:lnSpc>
                <a:spcPct val="100000"/>
              </a:lnSpc>
              <a:spcBef>
                <a:spcPts val="25"/>
              </a:spcBef>
            </a:pPr>
            <a:r>
              <a:rPr sz="1400" spc="-70" dirty="0">
                <a:latin typeface="Verdana"/>
                <a:cs typeface="Verdana"/>
              </a:rPr>
              <a:t>As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you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watch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the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video</a:t>
            </a:r>
            <a:r>
              <a:rPr lang="en-US" sz="1400" spc="-50" dirty="0">
                <a:latin typeface="Verdana"/>
                <a:cs typeface="Verdana"/>
              </a:rPr>
              <a:t>,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40" dirty="0">
                <a:latin typeface="Verdana"/>
                <a:cs typeface="Verdana"/>
              </a:rPr>
              <a:t>please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pay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close </a:t>
            </a:r>
            <a:r>
              <a:rPr sz="1400" spc="-50" dirty="0">
                <a:latin typeface="Verdana"/>
                <a:cs typeface="Verdana"/>
              </a:rPr>
              <a:t>attention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to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60" dirty="0">
                <a:latin typeface="Verdana"/>
                <a:cs typeface="Verdana"/>
              </a:rPr>
              <a:t>how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the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40" dirty="0">
                <a:latin typeface="Verdana"/>
                <a:cs typeface="Verdana"/>
              </a:rPr>
              <a:t>Mass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affects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the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25" dirty="0">
                <a:latin typeface="Verdana"/>
                <a:cs typeface="Verdana"/>
              </a:rPr>
              <a:t>race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25" dirty="0">
                <a:latin typeface="Verdana"/>
                <a:cs typeface="Verdana"/>
              </a:rPr>
              <a:t>and </a:t>
            </a:r>
            <a:r>
              <a:rPr sz="1400" spc="-65" dirty="0">
                <a:latin typeface="Verdana"/>
                <a:cs typeface="Verdana"/>
              </a:rPr>
              <a:t>the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vehicle</a:t>
            </a:r>
            <a:r>
              <a:rPr lang="en-US" sz="1400" spc="-65" dirty="0">
                <a:latin typeface="Verdana"/>
                <a:cs typeface="Verdana"/>
              </a:rPr>
              <a:t>.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What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do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you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notice?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8508" y="2140782"/>
            <a:ext cx="3914140" cy="14362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100"/>
              </a:spcBef>
              <a:tabLst>
                <a:tab pos="478155" algn="l"/>
              </a:tabLst>
            </a:pPr>
            <a:r>
              <a:rPr lang="en-US" sz="2000" spc="-140" dirty="0">
                <a:latin typeface="Century Gothic"/>
                <a:cs typeface="Century Gothic"/>
              </a:rPr>
              <a:t>On the next slide: </a:t>
            </a:r>
          </a:p>
          <a:p>
            <a:pPr marL="478155" indent="-4318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78155" algn="l"/>
              </a:tabLst>
            </a:pPr>
            <a:r>
              <a:rPr sz="2000" spc="-140" dirty="0">
                <a:latin typeface="Century Gothic"/>
                <a:cs typeface="Century Gothic"/>
              </a:rPr>
              <a:t>Make</a:t>
            </a:r>
            <a:r>
              <a:rPr sz="2000" spc="-10" dirty="0">
                <a:latin typeface="Century Gothic"/>
                <a:cs typeface="Century Gothic"/>
              </a:rPr>
              <a:t> </a:t>
            </a:r>
            <a:r>
              <a:rPr sz="2000" spc="-45" dirty="0">
                <a:latin typeface="Century Gothic"/>
                <a:cs typeface="Century Gothic"/>
              </a:rPr>
              <a:t>at</a:t>
            </a:r>
            <a:r>
              <a:rPr sz="2000" spc="-9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least</a:t>
            </a:r>
            <a:r>
              <a:rPr sz="2000" spc="-7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3</a:t>
            </a:r>
            <a:r>
              <a:rPr sz="2000" spc="-55" dirty="0">
                <a:latin typeface="Century Gothic"/>
                <a:cs typeface="Century Gothic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observations.</a:t>
            </a:r>
            <a:endParaRPr sz="2000" dirty="0">
              <a:latin typeface="Century Gothic"/>
              <a:cs typeface="Century Gothic"/>
            </a:endParaRPr>
          </a:p>
          <a:p>
            <a:pPr marL="478155" marR="426720" indent="-478790">
              <a:lnSpc>
                <a:spcPct val="100000"/>
              </a:lnSpc>
              <a:spcBef>
                <a:spcPts val="1440"/>
              </a:spcBef>
              <a:buAutoNum type="arabicPeriod"/>
              <a:tabLst>
                <a:tab pos="478155" algn="l"/>
              </a:tabLst>
            </a:pPr>
            <a:r>
              <a:rPr sz="2000" spc="-175" dirty="0">
                <a:latin typeface="Century Gothic"/>
                <a:cs typeface="Century Gothic"/>
              </a:rPr>
              <a:t>Come</a:t>
            </a:r>
            <a:r>
              <a:rPr sz="2000" spc="-10" dirty="0">
                <a:latin typeface="Century Gothic"/>
                <a:cs typeface="Century Gothic"/>
              </a:rPr>
              <a:t> </a:t>
            </a:r>
            <a:r>
              <a:rPr sz="2000" spc="-105" dirty="0">
                <a:latin typeface="Century Gothic"/>
                <a:cs typeface="Century Gothic"/>
              </a:rPr>
              <a:t>up</a:t>
            </a:r>
            <a:r>
              <a:rPr sz="2000" spc="-35" dirty="0">
                <a:latin typeface="Century Gothic"/>
                <a:cs typeface="Century Gothic"/>
              </a:rPr>
              <a:t> </a:t>
            </a:r>
            <a:r>
              <a:rPr sz="2000" spc="-45" dirty="0">
                <a:latin typeface="Century Gothic"/>
                <a:cs typeface="Century Gothic"/>
              </a:rPr>
              <a:t>with</a:t>
            </a:r>
            <a:r>
              <a:rPr sz="2000" spc="-7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3</a:t>
            </a:r>
            <a:r>
              <a:rPr sz="2000" spc="-40" dirty="0">
                <a:latin typeface="Century Gothic"/>
                <a:cs typeface="Century Gothic"/>
              </a:rPr>
              <a:t> </a:t>
            </a:r>
            <a:r>
              <a:rPr sz="2000" spc="-25" dirty="0">
                <a:latin typeface="Century Gothic"/>
                <a:cs typeface="Century Gothic"/>
              </a:rPr>
              <a:t>questions </a:t>
            </a:r>
            <a:r>
              <a:rPr sz="2000" spc="-105" dirty="0">
                <a:latin typeface="Century Gothic"/>
                <a:cs typeface="Century Gothic"/>
              </a:rPr>
              <a:t>about</a:t>
            </a:r>
            <a:r>
              <a:rPr sz="2000" spc="-35" dirty="0">
                <a:latin typeface="Century Gothic"/>
                <a:cs typeface="Century Gothic"/>
              </a:rPr>
              <a:t> </a:t>
            </a:r>
            <a:r>
              <a:rPr sz="2000" spc="-65" dirty="0">
                <a:latin typeface="Century Gothic"/>
                <a:cs typeface="Century Gothic"/>
              </a:rPr>
              <a:t>the</a:t>
            </a:r>
            <a:r>
              <a:rPr sz="2000" spc="-5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video</a:t>
            </a:r>
            <a:r>
              <a:rPr lang="en-US" sz="2000" spc="-10" dirty="0">
                <a:latin typeface="Century Gothic"/>
                <a:cs typeface="Century Gothic"/>
              </a:rPr>
              <a:t>.</a:t>
            </a:r>
            <a:endParaRPr sz="2000" dirty="0">
              <a:latin typeface="Century Gothic"/>
              <a:cs typeface="Century Gothic"/>
            </a:endParaRPr>
          </a:p>
        </p:txBody>
      </p:sp>
      <p:pic>
        <p:nvPicPr>
          <p:cNvPr id="9" name="object 9">
            <a:hlinkClick r:id="rId2"/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2075" y="1794150"/>
            <a:ext cx="4060575" cy="228407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4992399" y="982081"/>
            <a:ext cx="22142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595959"/>
                </a:solidFill>
                <a:latin typeface="Arial"/>
                <a:cs typeface="Arial"/>
              </a:rPr>
              <a:t>Watch</a:t>
            </a:r>
            <a:r>
              <a:rPr sz="1800" spc="-45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95959"/>
                </a:solidFill>
                <a:latin typeface="Arial"/>
                <a:cs typeface="Arial"/>
              </a:rPr>
              <a:t>from</a:t>
            </a:r>
            <a:r>
              <a:rPr sz="1800" spc="-45" dirty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95959"/>
                </a:solidFill>
                <a:latin typeface="Arial"/>
                <a:cs typeface="Arial"/>
              </a:rPr>
              <a:t>4:10-</a:t>
            </a:r>
            <a:r>
              <a:rPr sz="1800" spc="-20" dirty="0">
                <a:solidFill>
                  <a:srgbClr val="595959"/>
                </a:solidFill>
                <a:latin typeface="Arial"/>
                <a:cs typeface="Arial"/>
              </a:rPr>
              <a:t>7:05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C9DAF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78299" y="492675"/>
            <a:ext cx="3000375" cy="44640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76835" rIns="0" bIns="0" rtlCol="0">
            <a:spAutoFit/>
          </a:bodyPr>
          <a:lstStyle/>
          <a:p>
            <a:pPr marL="692785">
              <a:lnSpc>
                <a:spcPct val="100000"/>
              </a:lnSpc>
              <a:spcBef>
                <a:spcPts val="605"/>
              </a:spcBef>
            </a:pPr>
            <a:r>
              <a:rPr sz="1700" b="1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OBSERVATIONS</a:t>
            </a:r>
            <a:endParaRPr sz="17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62574" y="492675"/>
            <a:ext cx="3000375" cy="44640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76835" rIns="0" bIns="0" rtlCol="0">
            <a:spAutoFit/>
          </a:bodyPr>
          <a:lstStyle/>
          <a:p>
            <a:pPr marL="893444">
              <a:lnSpc>
                <a:spcPct val="100000"/>
              </a:lnSpc>
              <a:spcBef>
                <a:spcPts val="605"/>
              </a:spcBef>
            </a:pPr>
            <a:r>
              <a:rPr sz="1700" b="1" u="heavy" spc="4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QUESTIONS</a:t>
            </a:r>
            <a:endParaRPr sz="17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3350" y="1164199"/>
            <a:ext cx="4210050" cy="3249295"/>
          </a:xfrm>
          <a:prstGeom prst="rect">
            <a:avLst/>
          </a:prstGeom>
          <a:solidFill>
            <a:srgbClr val="FFFFFF"/>
          </a:solidFill>
          <a:ln w="9524">
            <a:solidFill>
              <a:srgbClr val="000000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600"/>
              </a:spcBef>
            </a:pPr>
            <a:r>
              <a:rPr sz="1800" b="1" spc="-25" dirty="0">
                <a:solidFill>
                  <a:srgbClr val="595959"/>
                </a:solidFill>
                <a:latin typeface="Century Gothic"/>
                <a:cs typeface="Century Gothic"/>
              </a:rPr>
              <a:t>1.</a:t>
            </a: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65"/>
              </a:spcBef>
            </a:pPr>
            <a:endParaRPr sz="1800" dirty="0">
              <a:latin typeface="Century Gothic"/>
              <a:cs typeface="Century Gothic"/>
            </a:endParaRPr>
          </a:p>
          <a:p>
            <a:pPr marL="85090">
              <a:lnSpc>
                <a:spcPct val="100000"/>
              </a:lnSpc>
              <a:spcBef>
                <a:spcPts val="5"/>
              </a:spcBef>
            </a:pPr>
            <a:r>
              <a:rPr sz="1800" b="1" spc="-25" dirty="0">
                <a:solidFill>
                  <a:srgbClr val="595959"/>
                </a:solidFill>
                <a:latin typeface="Century Gothic"/>
                <a:cs typeface="Century Gothic"/>
              </a:rPr>
              <a:t>2.</a:t>
            </a: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65"/>
              </a:spcBef>
            </a:pPr>
            <a:endParaRPr sz="1800" dirty="0">
              <a:latin typeface="Century Gothic"/>
              <a:cs typeface="Century Gothic"/>
            </a:endParaRPr>
          </a:p>
          <a:p>
            <a:pPr marL="85090">
              <a:lnSpc>
                <a:spcPct val="100000"/>
              </a:lnSpc>
            </a:pPr>
            <a:r>
              <a:rPr sz="1800" b="1" spc="-25" dirty="0">
                <a:solidFill>
                  <a:srgbClr val="595959"/>
                </a:solidFill>
                <a:latin typeface="Century Gothic"/>
                <a:cs typeface="Century Gothic"/>
              </a:rPr>
              <a:t>3.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1200" y="1152949"/>
            <a:ext cx="4120515" cy="3260725"/>
          </a:xfrm>
          <a:prstGeom prst="rect">
            <a:avLst/>
          </a:prstGeom>
          <a:solidFill>
            <a:srgbClr val="FFFFFF"/>
          </a:solidFill>
          <a:ln w="9524">
            <a:solidFill>
              <a:srgbClr val="000000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00"/>
              </a:spcBef>
            </a:pPr>
            <a:r>
              <a:rPr sz="1800" b="1" spc="-25" dirty="0">
                <a:solidFill>
                  <a:srgbClr val="595959"/>
                </a:solidFill>
                <a:latin typeface="Century Gothic"/>
                <a:cs typeface="Century Gothic"/>
              </a:rPr>
              <a:t>1.</a:t>
            </a: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65"/>
              </a:spcBef>
            </a:pPr>
            <a:endParaRPr sz="1800" dirty="0">
              <a:latin typeface="Century Gothic"/>
              <a:cs typeface="Century Gothic"/>
            </a:endParaRPr>
          </a:p>
          <a:p>
            <a:pPr marL="85725">
              <a:lnSpc>
                <a:spcPct val="100000"/>
              </a:lnSpc>
              <a:spcBef>
                <a:spcPts val="5"/>
              </a:spcBef>
            </a:pPr>
            <a:r>
              <a:rPr sz="1800" b="1" spc="-25" dirty="0">
                <a:solidFill>
                  <a:srgbClr val="595959"/>
                </a:solidFill>
                <a:latin typeface="Century Gothic"/>
                <a:cs typeface="Century Gothic"/>
              </a:rPr>
              <a:t>2.</a:t>
            </a: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65"/>
              </a:spcBef>
            </a:pPr>
            <a:endParaRPr sz="1800" dirty="0">
              <a:latin typeface="Century Gothic"/>
              <a:cs typeface="Century Gothic"/>
            </a:endParaRPr>
          </a:p>
          <a:p>
            <a:pPr marL="85725">
              <a:lnSpc>
                <a:spcPct val="100000"/>
              </a:lnSpc>
            </a:pPr>
            <a:r>
              <a:rPr sz="1800" b="1" spc="-25" dirty="0">
                <a:solidFill>
                  <a:srgbClr val="595959"/>
                </a:solidFill>
                <a:latin typeface="Century Gothic"/>
                <a:cs typeface="Century Gothic"/>
              </a:rPr>
              <a:t>3.</a:t>
            </a:r>
            <a:endParaRPr sz="1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0155" y="388737"/>
            <a:ext cx="772827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65760" algn="l"/>
              </a:tabLst>
            </a:pPr>
            <a:r>
              <a:rPr sz="1400" spc="-50" dirty="0">
                <a:solidFill>
                  <a:srgbClr val="000000"/>
                </a:solidFill>
                <a:latin typeface="Verdana"/>
                <a:cs typeface="Verdana"/>
              </a:rPr>
              <a:t>What</a:t>
            </a:r>
            <a:r>
              <a:rPr sz="1400" spc="-9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000000"/>
                </a:solidFill>
                <a:latin typeface="Verdana"/>
                <a:cs typeface="Verdana"/>
              </a:rPr>
              <a:t>is</a:t>
            </a:r>
            <a:r>
              <a:rPr sz="1400" spc="-9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000000"/>
                </a:solidFill>
                <a:latin typeface="Verdana"/>
                <a:cs typeface="Verdana"/>
              </a:rPr>
              <a:t>Kinetic</a:t>
            </a:r>
            <a:r>
              <a:rPr sz="1400" spc="-9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sz="1400" spc="-30" dirty="0">
                <a:solidFill>
                  <a:srgbClr val="000000"/>
                </a:solidFill>
                <a:latin typeface="Verdana"/>
                <a:cs typeface="Verdana"/>
              </a:rPr>
              <a:t>Energy?</a:t>
            </a:r>
            <a:br>
              <a:rPr lang="en-US" sz="1400" spc="-30" dirty="0">
                <a:solidFill>
                  <a:srgbClr val="000000"/>
                </a:solidFill>
                <a:latin typeface="Verdana"/>
                <a:cs typeface="Verdana"/>
              </a:rPr>
            </a:br>
            <a:endParaRPr sz="1400" dirty="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1110" y="1455537"/>
            <a:ext cx="8074290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 startAt="2"/>
              <a:tabLst>
                <a:tab pos="405130" algn="l"/>
              </a:tabLst>
            </a:pP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Century Gothic"/>
              </a:rPr>
              <a:t>Which carts move the farthest? (Hint: What does the number of people have to do with distance?)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 startAt="2"/>
              <a:tabLst>
                <a:tab pos="405130" algn="l"/>
              </a:tabLst>
            </a:pP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7571" y="2559450"/>
            <a:ext cx="776732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 startAt="3"/>
              <a:tabLst>
                <a:tab pos="403225" algn="l"/>
              </a:tabLst>
            </a:pPr>
            <a:r>
              <a:rPr sz="1400" spc="-35" dirty="0">
                <a:latin typeface="Verdana"/>
                <a:cs typeface="Verdana"/>
              </a:rPr>
              <a:t>Do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-55" dirty="0">
                <a:latin typeface="Verdana"/>
                <a:cs typeface="Verdana"/>
              </a:rPr>
              <a:t>lighter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-25" dirty="0">
                <a:latin typeface="Verdana"/>
                <a:cs typeface="Verdana"/>
              </a:rPr>
              <a:t>or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-60" dirty="0">
                <a:latin typeface="Verdana"/>
                <a:cs typeface="Verdana"/>
              </a:rPr>
              <a:t>heavier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carts</a:t>
            </a:r>
            <a:r>
              <a:rPr sz="1400" spc="-85" dirty="0">
                <a:latin typeface="Verdana"/>
                <a:cs typeface="Verdana"/>
              </a:rPr>
              <a:t> </a:t>
            </a:r>
            <a:r>
              <a:rPr lang="en-US" sz="1400" spc="-55" dirty="0">
                <a:latin typeface="Verdana"/>
                <a:cs typeface="Verdana"/>
              </a:rPr>
              <a:t>go farther</a:t>
            </a:r>
            <a:r>
              <a:rPr sz="1400" spc="-10" dirty="0">
                <a:latin typeface="Verdana"/>
                <a:cs typeface="Verdana"/>
              </a:rPr>
              <a:t>?</a:t>
            </a:r>
            <a:endParaRPr lang="en-US" sz="1400" spc="-1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 startAt="3"/>
              <a:tabLst>
                <a:tab pos="403225" algn="l"/>
              </a:tabLst>
            </a:pPr>
            <a:endParaRPr sz="14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1109" y="3638550"/>
            <a:ext cx="776732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 startAt="4"/>
              <a:tabLst>
                <a:tab pos="374650" algn="l"/>
              </a:tabLst>
            </a:pPr>
            <a:r>
              <a:rPr lang="en-US" sz="1400" spc="-35" dirty="0">
                <a:latin typeface="Verdana"/>
                <a:cs typeface="Verdana"/>
              </a:rPr>
              <a:t>How might </a:t>
            </a:r>
            <a:r>
              <a:rPr sz="1400" spc="-60" dirty="0">
                <a:latin typeface="Verdana"/>
                <a:cs typeface="Verdana"/>
              </a:rPr>
              <a:t>weight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40" dirty="0">
                <a:latin typeface="Verdana"/>
                <a:cs typeface="Verdana"/>
              </a:rPr>
              <a:t>play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a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factor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80" dirty="0">
                <a:latin typeface="Verdana"/>
                <a:cs typeface="Verdana"/>
              </a:rPr>
              <a:t>in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60" dirty="0">
                <a:latin typeface="Verdana"/>
                <a:cs typeface="Verdana"/>
              </a:rPr>
              <a:t>who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85" dirty="0">
                <a:latin typeface="Verdana"/>
                <a:cs typeface="Verdana"/>
              </a:rPr>
              <a:t>wins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the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race?</a:t>
            </a:r>
            <a:endParaRPr lang="en-US" sz="1400" spc="-1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4650" algn="l"/>
              </a:tabLst>
            </a:pPr>
            <a:endParaRPr sz="14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2324" y="135295"/>
            <a:ext cx="491109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spc="-10" dirty="0">
                <a:latin typeface="Arial"/>
                <a:cs typeface="Arial"/>
              </a:rPr>
              <a:t>Proportional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Example:</a:t>
            </a:r>
            <a:r>
              <a:rPr sz="1300" spc="-6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The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steeper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the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line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the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more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kinetic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energy</a:t>
            </a:r>
            <a:endParaRPr sz="1300" dirty="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9299" y="617650"/>
            <a:ext cx="6714525" cy="42038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8349" y="432824"/>
            <a:ext cx="3966845" cy="572770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75565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595"/>
              </a:spcBef>
            </a:pPr>
            <a:r>
              <a:rPr sz="2500" b="1" dirty="0">
                <a:solidFill>
                  <a:srgbClr val="000000"/>
                </a:solidFill>
                <a:latin typeface="Century Gothic"/>
                <a:cs typeface="Century Gothic"/>
              </a:rPr>
              <a:t>Learning</a:t>
            </a:r>
            <a:r>
              <a:rPr sz="2500" b="1" spc="14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5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Objective:</a:t>
            </a:r>
            <a:endParaRPr sz="25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1699" y="1152475"/>
            <a:ext cx="4000500" cy="2736647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22860" rIns="0" bIns="0" rtlCol="0">
            <a:spAutoFit/>
          </a:bodyPr>
          <a:lstStyle/>
          <a:p>
            <a:pPr marL="85725" marR="110489">
              <a:lnSpc>
                <a:spcPct val="115999"/>
              </a:lnSpc>
              <a:spcBef>
                <a:spcPts val="180"/>
              </a:spcBef>
            </a:pPr>
            <a:r>
              <a:rPr sz="2200" dirty="0">
                <a:latin typeface="Century Gothic"/>
                <a:cs typeface="Century Gothic"/>
              </a:rPr>
              <a:t>Student’s</a:t>
            </a:r>
            <a:r>
              <a:rPr sz="2200" spc="5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will</a:t>
            </a:r>
            <a:r>
              <a:rPr sz="2200" spc="50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know</a:t>
            </a:r>
            <a:r>
              <a:rPr sz="2200" spc="50" dirty="0">
                <a:latin typeface="Century Gothic"/>
                <a:cs typeface="Century Gothic"/>
              </a:rPr>
              <a:t> </a:t>
            </a:r>
            <a:r>
              <a:rPr sz="2200" spc="40" dirty="0">
                <a:latin typeface="Century Gothic"/>
                <a:cs typeface="Century Gothic"/>
              </a:rPr>
              <a:t>that </a:t>
            </a:r>
            <a:r>
              <a:rPr sz="2200" dirty="0">
                <a:latin typeface="Century Gothic"/>
                <a:cs typeface="Century Gothic"/>
              </a:rPr>
              <a:t>mass</a:t>
            </a:r>
            <a:r>
              <a:rPr sz="2200" spc="25" dirty="0">
                <a:latin typeface="Century Gothic"/>
                <a:cs typeface="Century Gothic"/>
              </a:rPr>
              <a:t> </a:t>
            </a:r>
            <a:r>
              <a:rPr sz="2200" spc="60" dirty="0">
                <a:latin typeface="Century Gothic"/>
                <a:cs typeface="Century Gothic"/>
              </a:rPr>
              <a:t>affects</a:t>
            </a:r>
            <a:r>
              <a:rPr sz="2200" spc="3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the</a:t>
            </a:r>
            <a:r>
              <a:rPr sz="2200" spc="2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amount</a:t>
            </a:r>
            <a:r>
              <a:rPr sz="2200" spc="30" dirty="0">
                <a:latin typeface="Century Gothic"/>
                <a:cs typeface="Century Gothic"/>
              </a:rPr>
              <a:t> </a:t>
            </a:r>
            <a:r>
              <a:rPr sz="2200" spc="95" dirty="0">
                <a:latin typeface="Century Gothic"/>
                <a:cs typeface="Century Gothic"/>
              </a:rPr>
              <a:t>of </a:t>
            </a:r>
            <a:r>
              <a:rPr sz="2200" spc="-25" dirty="0">
                <a:latin typeface="Century Gothic"/>
                <a:cs typeface="Century Gothic"/>
              </a:rPr>
              <a:t>kinetic</a:t>
            </a:r>
            <a:r>
              <a:rPr sz="2200" spc="-114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energy</a:t>
            </a:r>
            <a:r>
              <a:rPr sz="2200" spc="-114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an</a:t>
            </a:r>
            <a:r>
              <a:rPr sz="2200" spc="-114" dirty="0">
                <a:latin typeface="Century Gothic"/>
                <a:cs typeface="Century Gothic"/>
              </a:rPr>
              <a:t> </a:t>
            </a:r>
            <a:r>
              <a:rPr sz="2200" spc="-30" dirty="0">
                <a:latin typeface="Century Gothic"/>
                <a:cs typeface="Century Gothic"/>
              </a:rPr>
              <a:t>object</a:t>
            </a:r>
            <a:r>
              <a:rPr sz="2200" spc="-114" dirty="0">
                <a:latin typeface="Century Gothic"/>
                <a:cs typeface="Century Gothic"/>
              </a:rPr>
              <a:t> </a:t>
            </a:r>
            <a:r>
              <a:rPr sz="2200" spc="-25" dirty="0">
                <a:latin typeface="Century Gothic"/>
                <a:cs typeface="Century Gothic"/>
              </a:rPr>
              <a:t>has </a:t>
            </a:r>
            <a:r>
              <a:rPr sz="2200" dirty="0">
                <a:latin typeface="Century Gothic"/>
                <a:cs typeface="Century Gothic"/>
              </a:rPr>
              <a:t>by</a:t>
            </a:r>
            <a:r>
              <a:rPr sz="2200" spc="-80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providing</a:t>
            </a:r>
            <a:r>
              <a:rPr sz="2200" spc="-7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7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claim, </a:t>
            </a:r>
            <a:r>
              <a:rPr sz="2200" spc="-105" dirty="0">
                <a:latin typeface="Century Gothic"/>
                <a:cs typeface="Century Gothic"/>
              </a:rPr>
              <a:t>evidence</a:t>
            </a:r>
            <a:r>
              <a:rPr lang="en-US" sz="2200" spc="-105" dirty="0">
                <a:latin typeface="Century Gothic"/>
                <a:cs typeface="Century Gothic"/>
              </a:rPr>
              <a:t>,</a:t>
            </a:r>
            <a:r>
              <a:rPr sz="2200" spc="-50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and</a:t>
            </a:r>
            <a:r>
              <a:rPr sz="2200" spc="-90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reasoning </a:t>
            </a:r>
            <a:r>
              <a:rPr sz="2200" spc="100" dirty="0">
                <a:latin typeface="Century Gothic"/>
                <a:cs typeface="Century Gothic"/>
              </a:rPr>
              <a:t>from</a:t>
            </a:r>
            <a:r>
              <a:rPr sz="2200" spc="-2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data</a:t>
            </a:r>
            <a:r>
              <a:rPr sz="2200" spc="-15" dirty="0">
                <a:latin typeface="Century Gothic"/>
                <a:cs typeface="Century Gothic"/>
              </a:rPr>
              <a:t> </a:t>
            </a:r>
            <a:r>
              <a:rPr sz="2200" spc="-75" dirty="0">
                <a:latin typeface="Century Gothic"/>
                <a:cs typeface="Century Gothic"/>
              </a:rPr>
              <a:t>collected</a:t>
            </a:r>
            <a:r>
              <a:rPr sz="2200" spc="-15" dirty="0">
                <a:latin typeface="Century Gothic"/>
                <a:cs typeface="Century Gothic"/>
              </a:rPr>
              <a:t> </a:t>
            </a:r>
            <a:r>
              <a:rPr sz="2200" spc="80" dirty="0">
                <a:latin typeface="Century Gothic"/>
                <a:cs typeface="Century Gothic"/>
              </a:rPr>
              <a:t>from </a:t>
            </a:r>
            <a:r>
              <a:rPr sz="2200" dirty="0">
                <a:latin typeface="Century Gothic"/>
                <a:cs typeface="Century Gothic"/>
              </a:rPr>
              <a:t>their</a:t>
            </a:r>
            <a:r>
              <a:rPr sz="2200" spc="229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investigation</a:t>
            </a:r>
            <a:endParaRPr sz="22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32399" y="1122599"/>
            <a:ext cx="4000500" cy="1746247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15875" rIns="0" bIns="0" rtlCol="0">
            <a:spAutoFit/>
          </a:bodyPr>
          <a:lstStyle/>
          <a:p>
            <a:pPr marL="85725" marR="192405">
              <a:lnSpc>
                <a:spcPct val="114999"/>
              </a:lnSpc>
              <a:spcBef>
                <a:spcPts val="125"/>
              </a:spcBef>
            </a:pPr>
            <a:r>
              <a:rPr sz="2500" dirty="0">
                <a:latin typeface="Century Gothic"/>
                <a:cs typeface="Century Gothic"/>
              </a:rPr>
              <a:t>Does</a:t>
            </a:r>
            <a:r>
              <a:rPr sz="2500" spc="-25" dirty="0">
                <a:latin typeface="Century Gothic"/>
                <a:cs typeface="Century Gothic"/>
              </a:rPr>
              <a:t> </a:t>
            </a:r>
            <a:r>
              <a:rPr sz="2500" dirty="0">
                <a:latin typeface="Century Gothic"/>
                <a:cs typeface="Century Gothic"/>
              </a:rPr>
              <a:t>the</a:t>
            </a:r>
            <a:r>
              <a:rPr sz="2500" spc="-25" dirty="0">
                <a:latin typeface="Century Gothic"/>
                <a:cs typeface="Century Gothic"/>
              </a:rPr>
              <a:t> </a:t>
            </a:r>
            <a:r>
              <a:rPr sz="2500" dirty="0">
                <a:latin typeface="Century Gothic"/>
                <a:cs typeface="Century Gothic"/>
              </a:rPr>
              <a:t>mass</a:t>
            </a:r>
            <a:r>
              <a:rPr sz="2500" spc="-25" dirty="0">
                <a:latin typeface="Century Gothic"/>
                <a:cs typeface="Century Gothic"/>
              </a:rPr>
              <a:t> </a:t>
            </a:r>
            <a:r>
              <a:rPr sz="2500" spc="125" dirty="0">
                <a:latin typeface="Century Gothic"/>
                <a:cs typeface="Century Gothic"/>
              </a:rPr>
              <a:t>of</a:t>
            </a:r>
            <a:r>
              <a:rPr sz="2500" spc="-25" dirty="0">
                <a:latin typeface="Century Gothic"/>
                <a:cs typeface="Century Gothic"/>
              </a:rPr>
              <a:t> the </a:t>
            </a:r>
            <a:r>
              <a:rPr sz="2500" spc="-75" dirty="0">
                <a:latin typeface="Century Gothic"/>
                <a:cs typeface="Century Gothic"/>
              </a:rPr>
              <a:t>soapbox</a:t>
            </a:r>
            <a:r>
              <a:rPr sz="2500" spc="15" dirty="0">
                <a:latin typeface="Century Gothic"/>
                <a:cs typeface="Century Gothic"/>
              </a:rPr>
              <a:t> </a:t>
            </a:r>
            <a:r>
              <a:rPr sz="2500" dirty="0">
                <a:latin typeface="Century Gothic"/>
                <a:cs typeface="Century Gothic"/>
              </a:rPr>
              <a:t>car</a:t>
            </a:r>
            <a:r>
              <a:rPr sz="2500" spc="15" dirty="0">
                <a:latin typeface="Century Gothic"/>
                <a:cs typeface="Century Gothic"/>
              </a:rPr>
              <a:t> </a:t>
            </a:r>
            <a:r>
              <a:rPr sz="2500" dirty="0">
                <a:latin typeface="Century Gothic"/>
                <a:cs typeface="Century Gothic"/>
              </a:rPr>
              <a:t>affect</a:t>
            </a:r>
            <a:r>
              <a:rPr sz="2500" spc="20" dirty="0">
                <a:latin typeface="Century Gothic"/>
                <a:cs typeface="Century Gothic"/>
              </a:rPr>
              <a:t> </a:t>
            </a:r>
            <a:r>
              <a:rPr sz="2500" spc="-25" dirty="0">
                <a:latin typeface="Century Gothic"/>
                <a:cs typeface="Century Gothic"/>
              </a:rPr>
              <a:t>the </a:t>
            </a:r>
            <a:r>
              <a:rPr sz="2500" spc="-40" dirty="0">
                <a:latin typeface="Century Gothic"/>
                <a:cs typeface="Century Gothic"/>
              </a:rPr>
              <a:t>distance</a:t>
            </a:r>
            <a:r>
              <a:rPr sz="2500" spc="-95" dirty="0">
                <a:latin typeface="Century Gothic"/>
                <a:cs typeface="Century Gothic"/>
              </a:rPr>
              <a:t> </a:t>
            </a:r>
            <a:r>
              <a:rPr sz="2500" spc="-20" dirty="0">
                <a:latin typeface="Century Gothic"/>
                <a:cs typeface="Century Gothic"/>
              </a:rPr>
              <a:t>traveled?</a:t>
            </a:r>
            <a:r>
              <a:rPr sz="2500" spc="-95" dirty="0">
                <a:latin typeface="Century Gothic"/>
                <a:cs typeface="Century Gothic"/>
              </a:rPr>
              <a:t> </a:t>
            </a:r>
            <a:r>
              <a:rPr sz="2500" spc="-20" dirty="0">
                <a:latin typeface="Century Gothic"/>
                <a:cs typeface="Century Gothic"/>
              </a:rPr>
              <a:t>Why?</a:t>
            </a:r>
            <a:endParaRPr sz="25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60675" y="443024"/>
            <a:ext cx="3926840" cy="552450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7366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latin typeface="Century Gothic"/>
                <a:cs typeface="Century Gothic"/>
              </a:rPr>
              <a:t>Driving</a:t>
            </a:r>
            <a:r>
              <a:rPr sz="2400" b="1" spc="70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Question:</a:t>
            </a:r>
            <a:endParaRPr sz="24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223008"/>
              </p:ext>
            </p:extLst>
          </p:nvPr>
        </p:nvGraphicFramePr>
        <p:xfrm>
          <a:off x="1111250" y="403225"/>
          <a:ext cx="6908800" cy="1576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5336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800" b="1" dirty="0">
                          <a:latin typeface="Century Gothic"/>
                          <a:cs typeface="Century Gothic"/>
                        </a:rPr>
                        <a:t>Important</a:t>
                      </a:r>
                      <a:r>
                        <a:rPr sz="1800" b="1" spc="8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800" b="1" spc="65" dirty="0">
                          <a:latin typeface="Century Gothic"/>
                          <a:cs typeface="Century Gothic"/>
                        </a:rPr>
                        <a:t>Prior</a:t>
                      </a:r>
                      <a:r>
                        <a:rPr sz="1800" b="1" spc="8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800" b="1" spc="-10" dirty="0">
                          <a:latin typeface="Century Gothic"/>
                          <a:cs typeface="Century Gothic"/>
                        </a:rPr>
                        <a:t>Knowledge</a:t>
                      </a:r>
                      <a:endParaRPr sz="1800" dirty="0">
                        <a:latin typeface="Century Gothic"/>
                        <a:cs typeface="Century Gothic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336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400" b="1" spc="-20" dirty="0">
                          <a:latin typeface="Century Gothic"/>
                          <a:cs typeface="Century Gothic"/>
                        </a:rPr>
                        <a:t>Mass</a:t>
                      </a:r>
                      <a:r>
                        <a:rPr lang="en-US" sz="1400" b="1" spc="-20" dirty="0">
                          <a:latin typeface="Century Gothic"/>
                          <a:cs typeface="Century Gothic"/>
                        </a:rPr>
                        <a:t>:</a:t>
                      </a:r>
                      <a:endParaRPr sz="14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spc="6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 amount </a:t>
                      </a:r>
                      <a:r>
                        <a:rPr sz="1600" b="1" spc="8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 matter in an </a:t>
                      </a:r>
                      <a:r>
                        <a:rPr sz="1600" b="1" spc="-10" dirty="0">
                          <a:latin typeface="Century Gothic"/>
                          <a:cs typeface="Century Gothic"/>
                        </a:rPr>
                        <a:t>object.</a:t>
                      </a:r>
                      <a:endParaRPr sz="1600" dirty="0">
                        <a:latin typeface="Century Gothic"/>
                        <a:cs typeface="Century Gothic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336">
                <a:tc>
                  <a:txBody>
                    <a:bodyPr/>
                    <a:lstStyle/>
                    <a:p>
                      <a:pPr marL="57150" marR="693420">
                        <a:lnSpc>
                          <a:spcPts val="1650"/>
                        </a:lnSpc>
                        <a:spcBef>
                          <a:spcPts val="475"/>
                        </a:spcBef>
                      </a:pPr>
                      <a:r>
                        <a:rPr sz="1400" b="1" spc="-25" dirty="0">
                          <a:latin typeface="Century Gothic"/>
                          <a:cs typeface="Century Gothic"/>
                        </a:rPr>
                        <a:t>Kinetic</a:t>
                      </a:r>
                      <a:r>
                        <a:rPr lang="en-US" sz="1400" b="1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400" b="1" spc="-10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lang="en-US" sz="1400" b="1" spc="-10" dirty="0">
                          <a:latin typeface="Century Gothic"/>
                          <a:cs typeface="Century Gothic"/>
                        </a:rPr>
                        <a:t>:</a:t>
                      </a:r>
                      <a:endParaRPr sz="1400" dirty="0">
                        <a:latin typeface="Century Gothic"/>
                        <a:cs typeface="Century Gothic"/>
                      </a:endParaRPr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80010">
                        <a:lnSpc>
                          <a:spcPct val="101600"/>
                        </a:lnSpc>
                        <a:spcBef>
                          <a:spcPts val="355"/>
                        </a:spcBef>
                      </a:pPr>
                      <a:r>
                        <a:rPr sz="1600" b="1" spc="6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600" b="1" spc="-5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spc="-10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an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spc="-30" dirty="0">
                          <a:latin typeface="Century Gothic"/>
                          <a:cs typeface="Century Gothic"/>
                        </a:rPr>
                        <a:t>object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(mass)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has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spc="-80" dirty="0">
                          <a:latin typeface="Century Gothic"/>
                          <a:cs typeface="Century Gothic"/>
                        </a:rPr>
                        <a:t>because</a:t>
                      </a:r>
                      <a:r>
                        <a:rPr sz="1600" b="1" spc="-3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spc="60" dirty="0">
                          <a:latin typeface="Century Gothic"/>
                          <a:cs typeface="Century Gothic"/>
                        </a:rPr>
                        <a:t>it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is</a:t>
                      </a:r>
                      <a:r>
                        <a:rPr sz="1600" b="1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spc="-25" dirty="0">
                          <a:latin typeface="Century Gothic"/>
                          <a:cs typeface="Century Gothic"/>
                        </a:rPr>
                        <a:t>in </a:t>
                      </a:r>
                      <a:r>
                        <a:rPr sz="1600" b="1" dirty="0">
                          <a:latin typeface="Century Gothic"/>
                          <a:cs typeface="Century Gothic"/>
                        </a:rPr>
                        <a:t>motion</a:t>
                      </a:r>
                      <a:r>
                        <a:rPr sz="1600" b="1" spc="-6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600" b="1" spc="-10" dirty="0">
                          <a:latin typeface="Century Gothic"/>
                          <a:cs typeface="Century Gothic"/>
                        </a:rPr>
                        <a:t>(speed)</a:t>
                      </a:r>
                      <a:endParaRPr sz="1600" dirty="0">
                        <a:latin typeface="Century Gothic"/>
                        <a:cs typeface="Century Gothic"/>
                      </a:endParaRPr>
                    </a:p>
                  </a:txBody>
                  <a:tcPr marL="0" marR="0" marT="450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17649" y="2098075"/>
            <a:ext cx="6908800" cy="581025"/>
          </a:xfrm>
          <a:prstGeom prst="rect">
            <a:avLst/>
          </a:prstGeom>
          <a:solidFill>
            <a:srgbClr val="F9CB9B"/>
          </a:solidFill>
          <a:ln w="9524">
            <a:solidFill>
              <a:srgbClr val="000000"/>
            </a:solidFill>
          </a:ln>
        </p:spPr>
        <p:txBody>
          <a:bodyPr vert="horz" wrap="square" lIns="0" tIns="74930" rIns="0" bIns="0" rtlCol="0">
            <a:spAutoFit/>
          </a:bodyPr>
          <a:lstStyle/>
          <a:p>
            <a:pPr marL="701675">
              <a:lnSpc>
                <a:spcPct val="100000"/>
              </a:lnSpc>
              <a:spcBef>
                <a:spcPts val="590"/>
              </a:spcBef>
            </a:pPr>
            <a:r>
              <a:rPr sz="2100" b="1" dirty="0">
                <a:solidFill>
                  <a:srgbClr val="000000"/>
                </a:solidFill>
                <a:latin typeface="Century Gothic"/>
                <a:cs typeface="Century Gothic"/>
              </a:rPr>
              <a:t>Does</a:t>
            </a:r>
            <a:r>
              <a:rPr sz="2100" b="1" spc="-8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100" b="1" dirty="0">
                <a:solidFill>
                  <a:srgbClr val="000000"/>
                </a:solidFill>
                <a:latin typeface="Century Gothic"/>
                <a:cs typeface="Century Gothic"/>
              </a:rPr>
              <a:t>Mass</a:t>
            </a:r>
            <a:r>
              <a:rPr sz="2100" b="1" spc="-8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100" b="1" dirty="0">
                <a:solidFill>
                  <a:srgbClr val="000000"/>
                </a:solidFill>
                <a:latin typeface="Century Gothic"/>
                <a:cs typeface="Century Gothic"/>
              </a:rPr>
              <a:t>Matter?:</a:t>
            </a:r>
            <a:r>
              <a:rPr sz="2100" b="1" spc="-8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100" b="1" dirty="0">
                <a:solidFill>
                  <a:srgbClr val="000000"/>
                </a:solidFill>
                <a:latin typeface="Century Gothic"/>
                <a:cs typeface="Century Gothic"/>
              </a:rPr>
              <a:t>Mass</a:t>
            </a:r>
            <a:r>
              <a:rPr sz="2100" b="1" spc="-8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100" b="1" dirty="0">
                <a:solidFill>
                  <a:srgbClr val="000000"/>
                </a:solidFill>
                <a:latin typeface="Century Gothic"/>
                <a:cs typeface="Century Gothic"/>
              </a:rPr>
              <a:t>vs.</a:t>
            </a:r>
            <a:r>
              <a:rPr sz="2100" b="1" spc="-80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100" b="1" spc="-20" dirty="0">
                <a:solidFill>
                  <a:srgbClr val="000000"/>
                </a:solidFill>
                <a:latin typeface="Century Gothic"/>
                <a:cs typeface="Century Gothic"/>
              </a:rPr>
              <a:t>Kinetic</a:t>
            </a:r>
            <a:r>
              <a:rPr sz="2100" b="1" spc="-85" dirty="0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sz="2100" b="1" spc="-10" dirty="0">
                <a:solidFill>
                  <a:srgbClr val="000000"/>
                </a:solidFill>
                <a:latin typeface="Century Gothic"/>
                <a:cs typeface="Century Gothic"/>
              </a:rPr>
              <a:t>Energy</a:t>
            </a:r>
            <a:endParaRPr sz="2100" dirty="0">
              <a:latin typeface="Century Gothic"/>
              <a:cs typeface="Century Gothic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6350" y="2929725"/>
            <a:ext cx="3607225" cy="17209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73121"/>
              </p:ext>
            </p:extLst>
          </p:nvPr>
        </p:nvGraphicFramePr>
        <p:xfrm>
          <a:off x="834875" y="161925"/>
          <a:ext cx="7089140" cy="4878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4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8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Research</a:t>
                      </a:r>
                      <a:r>
                        <a:rPr sz="1100" b="1" spc="-4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Question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dirty="0">
                          <a:latin typeface="Century Gothic"/>
                          <a:cs typeface="Century Gothic"/>
                        </a:rPr>
                        <a:t>How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20" dirty="0">
                          <a:latin typeface="Century Gothic"/>
                          <a:cs typeface="Century Gothic"/>
                        </a:rPr>
                        <a:t>does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amount </a:t>
                      </a:r>
                      <a:r>
                        <a:rPr sz="1100" b="1" spc="7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mass</a:t>
                      </a:r>
                      <a:r>
                        <a:rPr sz="1100" b="1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affect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amount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5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20" dirty="0">
                          <a:latin typeface="Century Gothic"/>
                          <a:cs typeface="Century Gothic"/>
                        </a:rPr>
                        <a:t>kinetic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sz="11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observed?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Hypothesis</a:t>
                      </a:r>
                      <a:r>
                        <a:rPr lang="en-US" sz="1100" b="1" spc="-10" dirty="0">
                          <a:latin typeface="Century Gothic"/>
                          <a:cs typeface="Century Gothic"/>
                        </a:rPr>
                        <a:t>: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81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Experiment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265">
                <a:tc>
                  <a:txBody>
                    <a:bodyPr/>
                    <a:lstStyle/>
                    <a:p>
                      <a:pPr marL="57150" marR="638175">
                        <a:lnSpc>
                          <a:spcPct val="102299"/>
                        </a:lnSpc>
                        <a:spcBef>
                          <a:spcPts val="375"/>
                        </a:spcBef>
                      </a:pPr>
                      <a:r>
                        <a:rPr sz="1100" b="1" spc="-35" dirty="0">
                          <a:latin typeface="Century Gothic"/>
                          <a:cs typeface="Century Gothic"/>
                        </a:rPr>
                        <a:t>Independent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Variable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0" spc="-20" dirty="0">
                          <a:latin typeface="Century Gothic"/>
                          <a:cs typeface="Century Gothic"/>
                        </a:rPr>
                        <a:t>Amount</a:t>
                      </a:r>
                      <a:r>
                        <a:rPr sz="1100" b="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spc="5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b="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dirty="0">
                          <a:latin typeface="Century Gothic"/>
                          <a:cs typeface="Century Gothic"/>
                        </a:rPr>
                        <a:t>mass</a:t>
                      </a:r>
                      <a:r>
                        <a:rPr sz="1100" b="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spc="5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b="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spc="-10" dirty="0">
                          <a:latin typeface="Century Gothic"/>
                          <a:cs typeface="Century Gothic"/>
                        </a:rPr>
                        <a:t>sphere</a:t>
                      </a:r>
                      <a:endParaRPr sz="1100" b="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2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spc="-20" dirty="0">
                          <a:latin typeface="Century Gothic"/>
                          <a:cs typeface="Century Gothic"/>
                        </a:rPr>
                        <a:t>Dependent</a:t>
                      </a:r>
                      <a:r>
                        <a:rPr sz="1100" b="1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Variable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552450">
                        <a:lnSpc>
                          <a:spcPct val="102299"/>
                        </a:lnSpc>
                        <a:spcBef>
                          <a:spcPts val="375"/>
                        </a:spcBef>
                      </a:pPr>
                      <a:r>
                        <a:rPr sz="1100" b="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amount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7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kinetic</a:t>
                      </a:r>
                      <a:r>
                        <a:rPr sz="11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sz="1100" b="1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dirty="0">
                          <a:latin typeface="Century Gothic"/>
                          <a:cs typeface="Century Gothic"/>
                        </a:rPr>
                        <a:t>in</a:t>
                      </a:r>
                      <a:r>
                        <a:rPr sz="1100" b="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0" spc="-10" dirty="0">
                          <a:latin typeface="Century Gothic"/>
                          <a:cs typeface="Century Gothic"/>
                        </a:rPr>
                        <a:t> sphere</a:t>
                      </a:r>
                      <a:r>
                        <a:rPr sz="1100" b="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dirty="0">
                          <a:latin typeface="Century Gothic"/>
                          <a:cs typeface="Century Gothic"/>
                        </a:rPr>
                        <a:t>is</a:t>
                      </a:r>
                      <a:r>
                        <a:rPr sz="1100" b="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spc="-20" dirty="0">
                          <a:latin typeface="Century Gothic"/>
                          <a:cs typeface="Century Gothic"/>
                        </a:rPr>
                        <a:t>measured</a:t>
                      </a:r>
                      <a:r>
                        <a:rPr sz="1100" b="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0" dirty="0">
                          <a:latin typeface="Century Gothic"/>
                          <a:cs typeface="Century Gothic"/>
                        </a:rPr>
                        <a:t>by</a:t>
                      </a:r>
                      <a:r>
                        <a:rPr sz="1100" b="0" spc="-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how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50" dirty="0">
                          <a:latin typeface="Century Gothic"/>
                          <a:cs typeface="Century Gothic"/>
                        </a:rPr>
                        <a:t>much</a:t>
                      </a:r>
                      <a:r>
                        <a:rPr sz="11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25" dirty="0">
                          <a:latin typeface="Century Gothic"/>
                          <a:cs typeface="Century Gothic"/>
                        </a:rPr>
                        <a:t>the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energy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25" dirty="0">
                          <a:latin typeface="Century Gothic"/>
                          <a:cs typeface="Century Gothic"/>
                        </a:rPr>
                        <a:t>moved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container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at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20" dirty="0">
                          <a:latin typeface="Century Gothic"/>
                          <a:cs typeface="Century Gothic"/>
                        </a:rPr>
                        <a:t>end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75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ramp.</a:t>
                      </a:r>
                      <a:endParaRPr sz="11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Control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container’s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20" dirty="0">
                          <a:latin typeface="Century Gothic"/>
                          <a:cs typeface="Century Gothic"/>
                        </a:rPr>
                        <a:t>movement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with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55" dirty="0">
                          <a:latin typeface="Century Gothic"/>
                          <a:cs typeface="Century Gothic"/>
                        </a:rPr>
                        <a:t>0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grams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hitting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it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(where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container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is</a:t>
                      </a:r>
                      <a:r>
                        <a:rPr sz="1100" b="1" spc="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sitting)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dirty="0">
                          <a:latin typeface="Century Gothic"/>
                          <a:cs typeface="Century Gothic"/>
                        </a:rPr>
                        <a:t>Materials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Needed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spc="-50" dirty="0">
                          <a:latin typeface="Century Gothic"/>
                          <a:cs typeface="Century Gothic"/>
                        </a:rPr>
                        <a:t>Container,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measuring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75" dirty="0">
                          <a:latin typeface="Century Gothic"/>
                          <a:cs typeface="Century Gothic"/>
                        </a:rPr>
                        <a:t>tape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(centimeters),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spheres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different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masses,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ramp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236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Procedures/Steps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CB9B"/>
                    </a:solidFill>
                  </a:tcPr>
                </a:tc>
                <a:tc>
                  <a:txBody>
                    <a:bodyPr/>
                    <a:lstStyle/>
                    <a:p>
                      <a:pPr marL="513715" indent="-305435">
                        <a:lnSpc>
                          <a:spcPct val="100000"/>
                        </a:lnSpc>
                        <a:spcBef>
                          <a:spcPts val="405"/>
                        </a:spcBef>
                        <a:buAutoNum type="arabicPeriod"/>
                        <a:tabLst>
                          <a:tab pos="513715" algn="l"/>
                        </a:tabLst>
                      </a:pPr>
                      <a:r>
                        <a:rPr sz="1100" dirty="0">
                          <a:latin typeface="Century Gothic"/>
                          <a:cs typeface="Century Gothic"/>
                        </a:rPr>
                        <a:t>Set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60" dirty="0">
                          <a:latin typeface="Century Gothic"/>
                          <a:cs typeface="Century Gothic"/>
                        </a:rPr>
                        <a:t>up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ramp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60" dirty="0">
                          <a:latin typeface="Century Gothic"/>
                          <a:cs typeface="Century Gothic"/>
                        </a:rPr>
                        <a:t>being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sure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that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there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is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same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60" dirty="0">
                          <a:latin typeface="Century Gothic"/>
                          <a:cs typeface="Century Gothic"/>
                        </a:rPr>
                        <a:t>angle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0" dirty="0">
                          <a:latin typeface="Century Gothic"/>
                          <a:cs typeface="Century Gothic"/>
                        </a:rPr>
                        <a:t>each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time.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  <a:p>
                      <a:pPr marL="514350" marR="118745" indent="-331470">
                        <a:lnSpc>
                          <a:spcPct val="113599"/>
                        </a:lnSpc>
                        <a:buAutoNum type="arabicPeriod"/>
                        <a:tabLst>
                          <a:tab pos="514350" algn="l"/>
                        </a:tabLst>
                      </a:pPr>
                      <a:r>
                        <a:rPr sz="1100" spc="-65" dirty="0">
                          <a:latin typeface="Century Gothic"/>
                          <a:cs typeface="Century Gothic"/>
                        </a:rPr>
                        <a:t>Place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0" dirty="0">
                          <a:latin typeface="Century Gothic"/>
                          <a:cs typeface="Century Gothic"/>
                        </a:rPr>
                        <a:t>container</a:t>
                      </a:r>
                      <a:r>
                        <a:rPr sz="1100" spc="-3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at</a:t>
                      </a:r>
                      <a:r>
                        <a:rPr sz="1100" spc="-5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50" dirty="0">
                          <a:latin typeface="Century Gothic"/>
                          <a:cs typeface="Century Gothic"/>
                        </a:rPr>
                        <a:t>bottom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ramp.</a:t>
                      </a:r>
                      <a:r>
                        <a:rPr sz="1100" spc="254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65" dirty="0">
                          <a:latin typeface="Century Gothic"/>
                          <a:cs typeface="Century Gothic"/>
                        </a:rPr>
                        <a:t>Place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measuring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75" dirty="0">
                          <a:latin typeface="Century Gothic"/>
                          <a:cs typeface="Century Gothic"/>
                        </a:rPr>
                        <a:t>tape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at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80" dirty="0">
                          <a:latin typeface="Century Gothic"/>
                          <a:cs typeface="Century Gothic"/>
                        </a:rPr>
                        <a:t>end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ramp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to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mark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“0”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distance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  <a:p>
                      <a:pPr marL="513715" indent="-326390">
                        <a:lnSpc>
                          <a:spcPct val="100000"/>
                        </a:lnSpc>
                        <a:spcBef>
                          <a:spcPts val="180"/>
                        </a:spcBef>
                        <a:buAutoNum type="arabicPeriod"/>
                        <a:tabLst>
                          <a:tab pos="513715" algn="l"/>
                        </a:tabLst>
                      </a:pPr>
                      <a:r>
                        <a:rPr sz="1100" spc="-10" dirty="0">
                          <a:latin typeface="Century Gothic"/>
                          <a:cs typeface="Century Gothic"/>
                        </a:rPr>
                        <a:t>Take</a:t>
                      </a:r>
                      <a:r>
                        <a:rPr sz="1100" spc="-6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80" dirty="0">
                          <a:latin typeface="Century Gothic"/>
                          <a:cs typeface="Century Gothic"/>
                        </a:rPr>
                        <a:t>one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sphere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80" dirty="0">
                          <a:latin typeface="Century Gothic"/>
                          <a:cs typeface="Century Gothic"/>
                        </a:rPr>
                        <a:t>and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80" dirty="0">
                          <a:latin typeface="Century Gothic"/>
                          <a:cs typeface="Century Gothic"/>
                        </a:rPr>
                        <a:t>place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it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at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50" dirty="0">
                          <a:latin typeface="Century Gothic"/>
                          <a:cs typeface="Century Gothic"/>
                        </a:rPr>
                        <a:t>top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ramp </a:t>
                      </a:r>
                      <a:r>
                        <a:rPr sz="1100" spc="-80" dirty="0">
                          <a:latin typeface="Century Gothic"/>
                          <a:cs typeface="Century Gothic"/>
                        </a:rPr>
                        <a:t>and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let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go.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  <a:p>
                      <a:pPr marL="509905" marR="248920" indent="-323215" algn="just">
                        <a:lnSpc>
                          <a:spcPct val="113599"/>
                        </a:lnSpc>
                        <a:buAutoNum type="arabicPeriod"/>
                        <a:tabLst>
                          <a:tab pos="514350" algn="l"/>
                        </a:tabLst>
                      </a:pPr>
                      <a:r>
                        <a:rPr sz="1100" spc="-35" dirty="0">
                          <a:latin typeface="Century Gothic"/>
                          <a:cs typeface="Century Gothic"/>
                        </a:rPr>
                        <a:t>Measure</a:t>
                      </a:r>
                      <a:r>
                        <a:rPr sz="1100" spc="-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from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front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5" dirty="0">
                          <a:latin typeface="Century Gothic"/>
                          <a:cs typeface="Century Gothic"/>
                        </a:rPr>
                        <a:t>edge</a:t>
                      </a:r>
                      <a:r>
                        <a:rPr sz="1100" spc="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0" dirty="0">
                          <a:latin typeface="Century Gothic"/>
                          <a:cs typeface="Century Gothic"/>
                        </a:rPr>
                        <a:t>container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50" dirty="0">
                          <a:latin typeface="Century Gothic"/>
                          <a:cs typeface="Century Gothic"/>
                        </a:rPr>
                        <a:t>(end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ramp)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70" dirty="0">
                          <a:latin typeface="Century Gothic"/>
                          <a:cs typeface="Century Gothic"/>
                        </a:rPr>
                        <a:t>how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far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it 	</a:t>
                      </a:r>
                      <a:r>
                        <a:rPr sz="1100" spc="-70" dirty="0">
                          <a:latin typeface="Century Gothic"/>
                          <a:cs typeface="Century Gothic"/>
                        </a:rPr>
                        <a:t>moved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 from</a:t>
                      </a:r>
                      <a:r>
                        <a:rPr sz="11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its 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original</a:t>
                      </a:r>
                      <a:r>
                        <a:rPr sz="11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control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position</a:t>
                      </a:r>
                      <a:r>
                        <a:rPr sz="11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in </a:t>
                      </a:r>
                      <a:r>
                        <a:rPr sz="1100" spc="-40" dirty="0">
                          <a:latin typeface="Century Gothic"/>
                          <a:cs typeface="Century Gothic"/>
                        </a:rPr>
                        <a:t>centimeters.</a:t>
                      </a:r>
                      <a:r>
                        <a:rPr sz="11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Record</a:t>
                      </a:r>
                      <a:r>
                        <a:rPr sz="11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this in</a:t>
                      </a:r>
                      <a:r>
                        <a:rPr sz="11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your 	</a:t>
                      </a:r>
                      <a:r>
                        <a:rPr sz="1100" spc="-65" dirty="0">
                          <a:latin typeface="Century Gothic"/>
                          <a:cs typeface="Century Gothic"/>
                        </a:rPr>
                        <a:t>data</a:t>
                      </a:r>
                      <a:r>
                        <a:rPr sz="1100" spc="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65" dirty="0">
                          <a:latin typeface="Century Gothic"/>
                          <a:cs typeface="Century Gothic"/>
                        </a:rPr>
                        <a:t>table.</a:t>
                      </a:r>
                      <a:r>
                        <a:rPr sz="1100" spc="4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Test</a:t>
                      </a:r>
                      <a:r>
                        <a:rPr sz="1100" b="1" spc="5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3</a:t>
                      </a:r>
                      <a:r>
                        <a:rPr sz="1100" b="1" spc="5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times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  <a:p>
                      <a:pPr marL="514350" marR="363855" indent="-327025">
                        <a:lnSpc>
                          <a:spcPct val="113599"/>
                        </a:lnSpc>
                        <a:buFont typeface="Century Gothic"/>
                        <a:buAutoNum type="arabicPeriod"/>
                        <a:tabLst>
                          <a:tab pos="514350" algn="l"/>
                        </a:tabLst>
                      </a:pPr>
                      <a:r>
                        <a:rPr sz="1100" b="1" dirty="0">
                          <a:latin typeface="Century Gothic"/>
                          <a:cs typeface="Century Gothic"/>
                        </a:rPr>
                        <a:t>Repeat</a:t>
                      </a:r>
                      <a:r>
                        <a:rPr sz="1100" b="1" spc="-2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steps</a:t>
                      </a:r>
                      <a:r>
                        <a:rPr sz="1100" b="1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2-5</a:t>
                      </a:r>
                      <a:r>
                        <a:rPr sz="1100" b="1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with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other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masses</a:t>
                      </a:r>
                      <a:r>
                        <a:rPr sz="11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of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spheres.</a:t>
                      </a:r>
                      <a:r>
                        <a:rPr sz="1100" spc="254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Repeat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60" dirty="0">
                          <a:latin typeface="Century Gothic"/>
                          <a:cs typeface="Century Gothic"/>
                        </a:rPr>
                        <a:t>each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50" dirty="0">
                          <a:latin typeface="Century Gothic"/>
                          <a:cs typeface="Century Gothic"/>
                        </a:rPr>
                        <a:t>test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50" dirty="0">
                          <a:latin typeface="Century Gothic"/>
                          <a:cs typeface="Century Gothic"/>
                        </a:rPr>
                        <a:t>3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times.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  <a:p>
                      <a:pPr marL="514350" marR="224790" indent="-345440">
                        <a:lnSpc>
                          <a:spcPct val="113599"/>
                        </a:lnSpc>
                        <a:buFont typeface="Arial"/>
                        <a:buAutoNum type="arabicPeriod"/>
                        <a:tabLst>
                          <a:tab pos="514350" algn="l"/>
                        </a:tabLst>
                      </a:pPr>
                      <a:r>
                        <a:rPr sz="1100" spc="-75" dirty="0">
                          <a:latin typeface="Century Gothic"/>
                          <a:cs typeface="Century Gothic"/>
                        </a:rPr>
                        <a:t>Calculate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60" dirty="0">
                          <a:latin typeface="Century Gothic"/>
                          <a:cs typeface="Century Gothic"/>
                        </a:rPr>
                        <a:t>average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45" dirty="0">
                          <a:latin typeface="Century Gothic"/>
                          <a:cs typeface="Century Gothic"/>
                        </a:rPr>
                        <a:t>distance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30" dirty="0">
                          <a:latin typeface="Century Gothic"/>
                          <a:cs typeface="Century Gothic"/>
                        </a:rPr>
                        <a:t>that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0" dirty="0">
                          <a:latin typeface="Century Gothic"/>
                          <a:cs typeface="Century Gothic"/>
                        </a:rPr>
                        <a:t>each</a:t>
                      </a:r>
                      <a:r>
                        <a:rPr sz="110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0" dirty="0">
                          <a:latin typeface="Century Gothic"/>
                          <a:cs typeface="Century Gothic"/>
                        </a:rPr>
                        <a:t>different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25" dirty="0">
                          <a:latin typeface="Century Gothic"/>
                          <a:cs typeface="Century Gothic"/>
                        </a:rPr>
                        <a:t>sphere</a:t>
                      </a:r>
                      <a:r>
                        <a:rPr sz="11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spc="-10" dirty="0">
                          <a:latin typeface="Century Gothic"/>
                          <a:cs typeface="Century Gothic"/>
                        </a:rPr>
                        <a:t>traveled.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(Remember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55" dirty="0">
                          <a:latin typeface="Century Gothic"/>
                          <a:cs typeface="Century Gothic"/>
                        </a:rPr>
                        <a:t>farther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container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traveled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more</a:t>
                      </a:r>
                      <a:r>
                        <a:rPr sz="1100" b="1" spc="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kinetic</a:t>
                      </a:r>
                      <a:r>
                        <a:rPr sz="1100" b="1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energy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the</a:t>
                      </a:r>
                      <a:r>
                        <a:rPr sz="1100" b="1" spc="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sphere</a:t>
                      </a:r>
                      <a:r>
                        <a:rPr sz="1100" b="1" spc="3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dirty="0">
                          <a:latin typeface="Century Gothic"/>
                          <a:cs typeface="Century Gothic"/>
                        </a:rPr>
                        <a:t>originally</a:t>
                      </a:r>
                      <a:r>
                        <a:rPr sz="1100" b="1" spc="3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100" b="1" spc="-10" dirty="0">
                          <a:latin typeface="Century Gothic"/>
                          <a:cs typeface="Century Gothic"/>
                        </a:rPr>
                        <a:t>had).</a:t>
                      </a:r>
                      <a:endParaRPr sz="1100" dirty="0">
                        <a:latin typeface="Century Gothic"/>
                        <a:cs typeface="Century Gothic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7A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976</Words>
  <Application>Microsoft Office PowerPoint</Application>
  <PresentationFormat>On-screen Show (16:9)</PresentationFormat>
  <Paragraphs>135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MS PGothic</vt:lpstr>
      <vt:lpstr>Arial</vt:lpstr>
      <vt:lpstr>Calibri</vt:lpstr>
      <vt:lpstr>Century Gothic</vt:lpstr>
      <vt:lpstr>Comic Sans MS</vt:lpstr>
      <vt:lpstr>Times New Roman</vt:lpstr>
      <vt:lpstr>Verdana</vt:lpstr>
      <vt:lpstr>Office Theme</vt:lpstr>
      <vt:lpstr>What’s Mass got to do with it?</vt:lpstr>
      <vt:lpstr>PowerPoint Presentation</vt:lpstr>
      <vt:lpstr>PHENOMENON</vt:lpstr>
      <vt:lpstr>PowerPoint Presentation</vt:lpstr>
      <vt:lpstr>What is Kinetic Energy? </vt:lpstr>
      <vt:lpstr>PowerPoint Presentation</vt:lpstr>
      <vt:lpstr>Learning Objective:</vt:lpstr>
      <vt:lpstr>Does Mass Matter?: Mass vs. Kinetic Energy</vt:lpstr>
      <vt:lpstr>PowerPoint Presentation</vt:lpstr>
      <vt:lpstr>PowerPoint Presentation</vt:lpstr>
      <vt:lpstr>STOP!!! You cannot ﬁll out the remaining sections until you have run the experiment!</vt:lpstr>
      <vt:lpstr>Title: </vt:lpstr>
      <vt:lpstr>PowerPoint Presentation</vt:lpstr>
      <vt:lpstr>PowerPoint Presentation</vt:lpstr>
      <vt:lpstr>PowerPoint Presentation</vt:lpstr>
      <vt:lpstr>Circle Back to Phenomenon.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8.2.1 Mass Lesson Revised</dc:title>
  <cp:lastModifiedBy>Michelle Hudson</cp:lastModifiedBy>
  <cp:revision>1</cp:revision>
  <dcterms:created xsi:type="dcterms:W3CDTF">2025-03-04T22:15:37Z</dcterms:created>
  <dcterms:modified xsi:type="dcterms:W3CDTF">2025-03-04T23:18:43Z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2025-03-04T00:00:00Z</vt:filetime>
  </property>
  <property fmtid="{D5CDD505-2E9C-101B-9397-08002B2CF9AE}" pid="3" name="Creator">
    <vt:lpwstr>Google</vt:lpwstr>
  </property>
  <property fmtid="{D5CDD505-2E9C-101B-9397-08002B2CF9AE}" pid="4" name="LastSaved">
    <vt:filetime>2025-03-04T00:00:00Z</vt:filetime>
  </property>
</Properties>
</file>