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embeddedFontLst>
    <p:embeddedFont>
      <p:font typeface="Roboto" panose="02000000000000000000" pitchFamily="2"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0" roundtripDataSignature="AMtx7mjk99Dbt+etfIny+Zbid+FvCgJfz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C483E2-BE68-4CED-B350-9D1B681888B8}" v="1" dt="2024-12-20T21:32:33.3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1" d="100"/>
          <a:sy n="91" d="100"/>
        </p:scale>
        <p:origin x="183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customschemas.google.com/relationships/presentationmetadata" Target="metadata"/><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elle Hudson" userId="20193871399_tp_box_2" providerId="OAuth2" clId="{92C483E2-BE68-4CED-B350-9D1B681888B8}"/>
    <pc:docChg chg="custSel addSld modSld">
      <pc:chgData name="Michelle Hudson" userId="20193871399_tp_box_2" providerId="OAuth2" clId="{92C483E2-BE68-4CED-B350-9D1B681888B8}" dt="2024-12-20T21:32:34.199" v="1" actId="27636"/>
      <pc:docMkLst>
        <pc:docMk/>
      </pc:docMkLst>
      <pc:sldChg chg="modNotes">
        <pc:chgData name="Michelle Hudson" userId="20193871399_tp_box_2" providerId="OAuth2" clId="{92C483E2-BE68-4CED-B350-9D1B681888B8}" dt="2024-12-20T21:32:34.199" v="1" actId="27636"/>
        <pc:sldMkLst>
          <pc:docMk/>
          <pc:sldMk cId="0" sldId="263"/>
        </pc:sldMkLst>
      </pc:sldChg>
      <pc:sldChg chg="add">
        <pc:chgData name="Michelle Hudson" userId="20193871399_tp_box_2" providerId="OAuth2" clId="{92C483E2-BE68-4CED-B350-9D1B681888B8}" dt="2024-12-20T21:32:33.363" v="0"/>
        <pc:sldMkLst>
          <pc:docMk/>
          <pc:sldMk cId="3116038533" sldId="27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latimes.com/world/global-development/la-fg-global-trash-20160422-20160421-snap-htmlstory.html" TargetMode="External"/><Relationship Id="rId7" Type="http://schemas.openxmlformats.org/officeDocument/2006/relationships/hyperlink" Target="https://www.statista.com/topics/4983/waste-generation-worldwide/"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globenewswire.com/news-release/2018/10/18/1623261/0/en/Municipal-Solid-Waste-Management-Market-in-the-U-S-to-hit-25bn-by-2024-Global-Market-Insights-Inc.html" TargetMode="External"/><Relationship Id="rId5" Type="http://schemas.openxmlformats.org/officeDocument/2006/relationships/hyperlink" Target="https://frontiergroup.org/reports/fg/trash-america-0" TargetMode="External"/><Relationship Id="rId4" Type="http://schemas.openxmlformats.org/officeDocument/2006/relationships/hyperlink" Target="https://www.saveonenergy.com/land-of-waste/"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400"/>
              <a:buNone/>
            </a:pPr>
            <a:r>
              <a:rPr lang="en-US"/>
              <a:t>Teacher notes: This slide is here just to get students thinking about the problem. NOTE: Even though they cannot necessarily see the problem, it is there in our landfills, on the sides of roads, in our oceans and water sources. Consider asking students where they have seen garbage in their everyday life.</a:t>
            </a: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notes: The picture above explains it all!! Really emphasize that is just from ONE year!! </a:t>
            </a:r>
            <a:endParaRPr/>
          </a:p>
        </p:txBody>
      </p:sp>
      <p:sp>
        <p:nvSpPr>
          <p:cNvPr id="152" name="Google Shape;152;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notes: Suggestion: Have students silently read through this slide then ask for a short summarization of what this means. Ultimately, the technosphere is simply a new potential layer of Earth formed by human trash! </a:t>
            </a:r>
            <a:endParaRPr/>
          </a:p>
        </p:txBody>
      </p:sp>
      <p:sp>
        <p:nvSpPr>
          <p:cNvPr id="158" name="Google Shape;158;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notes: Have student tell you what the problem is in each section of this image (bottom right  corner counter clockwise to bottom left corner)</a:t>
            </a:r>
            <a:endParaRPr/>
          </a:p>
          <a:p>
            <a:pPr marL="0" lvl="0" indent="0" algn="l" rtl="0">
              <a:lnSpc>
                <a:spcPct val="100000"/>
              </a:lnSpc>
              <a:spcBef>
                <a:spcPts val="0"/>
              </a:spcBef>
              <a:spcAft>
                <a:spcPts val="0"/>
              </a:spcAft>
              <a:buSzPts val="1400"/>
              <a:buNone/>
            </a:pPr>
            <a:r>
              <a:rPr lang="en-US"/>
              <a:t>Bottom right: air pollution- abiotic/biotic? what things might this affect in an ecosystem?</a:t>
            </a:r>
            <a:endParaRPr/>
          </a:p>
          <a:p>
            <a:pPr marL="0" lvl="0" indent="0" algn="l" rtl="0">
              <a:lnSpc>
                <a:spcPct val="100000"/>
              </a:lnSpc>
              <a:spcBef>
                <a:spcPts val="0"/>
              </a:spcBef>
              <a:spcAft>
                <a:spcPts val="0"/>
              </a:spcAft>
              <a:buSzPts val="1400"/>
              <a:buNone/>
            </a:pPr>
            <a:r>
              <a:rPr lang="en-US"/>
              <a:t>Top right: water pollution- abiotic/biotic? Same question as above</a:t>
            </a:r>
            <a:endParaRPr/>
          </a:p>
          <a:p>
            <a:pPr marL="0" lvl="0" indent="0" algn="l" rtl="0">
              <a:lnSpc>
                <a:spcPct val="100000"/>
              </a:lnSpc>
              <a:spcBef>
                <a:spcPts val="0"/>
              </a:spcBef>
              <a:spcAft>
                <a:spcPts val="0"/>
              </a:spcAft>
              <a:buSzPts val="1400"/>
              <a:buNone/>
            </a:pPr>
            <a:r>
              <a:rPr lang="en-US"/>
              <a:t>Top left: waste products- Have them describe what they see, are these things abiotic/biotic, what might this affect?</a:t>
            </a:r>
            <a:endParaRPr/>
          </a:p>
          <a:p>
            <a:pPr marL="0" lvl="0" indent="0" algn="l" rtl="0">
              <a:lnSpc>
                <a:spcPct val="100000"/>
              </a:lnSpc>
              <a:spcBef>
                <a:spcPts val="0"/>
              </a:spcBef>
              <a:spcAft>
                <a:spcPts val="0"/>
              </a:spcAft>
              <a:buSzPts val="1400"/>
              <a:buNone/>
            </a:pPr>
            <a:r>
              <a:rPr lang="en-US"/>
              <a:t>Bottom left- soil contamination- what do you see? What is it covering? How might this stuff affect the area below and surrounding it?</a:t>
            </a:r>
            <a:endParaRPr/>
          </a:p>
        </p:txBody>
      </p:sp>
      <p:sp>
        <p:nvSpPr>
          <p:cNvPr id="165" name="Google Shape;165;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1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notes: As students watch this video they need to document what they SEE, THINK, FEEL, WONDER and be prepared to discuss their findings. It is suggested that you pause the video to discuss parts of the video rather than watching it in its entirety.</a:t>
            </a:r>
            <a:endParaRPr/>
          </a:p>
        </p:txBody>
      </p:sp>
      <p:sp>
        <p:nvSpPr>
          <p:cNvPr id="176" name="Google Shape;176;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notes: Optional- use the QR code to gather students thoughts to display and share as a class OR simply discuss each part (SEE-THINK-FEEL-WONDER)</a:t>
            </a:r>
            <a:endParaRPr/>
          </a:p>
        </p:txBody>
      </p:sp>
      <p:sp>
        <p:nvSpPr>
          <p:cNvPr id="182" name="Google Shape;182;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notes: Take this ONE step at a time: INDIVIDUALLY then small group then whole class with a class vote</a:t>
            </a:r>
            <a:endParaRPr/>
          </a:p>
        </p:txBody>
      </p:sp>
      <p:sp>
        <p:nvSpPr>
          <p:cNvPr id="188" name="Google Shape;188;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notes: Have students write down THESE definitions ONE at a time while you give an example of a solution that does/does not meet the constraint.</a:t>
            </a:r>
            <a:endParaRPr/>
          </a:p>
          <a:p>
            <a:pPr marL="0" lvl="0" indent="0" algn="l" rtl="0">
              <a:lnSpc>
                <a:spcPct val="100000"/>
              </a:lnSpc>
              <a:spcBef>
                <a:spcPts val="0"/>
              </a:spcBef>
              <a:spcAft>
                <a:spcPts val="0"/>
              </a:spcAft>
              <a:buSzPts val="1400"/>
              <a:buNone/>
            </a:pPr>
            <a:r>
              <a:rPr lang="en-US"/>
              <a:t>For example: Launching our trash to outer space/the SUN</a:t>
            </a:r>
            <a:endParaRPr/>
          </a:p>
          <a:p>
            <a:pPr marL="0" lvl="0" indent="0" algn="l" rtl="0">
              <a:lnSpc>
                <a:spcPct val="100000"/>
              </a:lnSpc>
              <a:spcBef>
                <a:spcPts val="0"/>
              </a:spcBef>
              <a:spcAft>
                <a:spcPts val="0"/>
              </a:spcAft>
              <a:buSzPts val="1400"/>
              <a:buNone/>
            </a:pPr>
            <a:r>
              <a:rPr lang="en-US"/>
              <a:t>Environmental- carbon dioxide emissions from launch and rocket construction; no trash on Earth; how might trash burning in the Sun affect us here on Earth (temps, etc?)</a:t>
            </a:r>
            <a:endParaRPr/>
          </a:p>
          <a:p>
            <a:pPr marL="0" lvl="0" indent="0" algn="l" rtl="0">
              <a:lnSpc>
                <a:spcPct val="100000"/>
              </a:lnSpc>
              <a:spcBef>
                <a:spcPts val="0"/>
              </a:spcBef>
              <a:spcAft>
                <a:spcPts val="0"/>
              </a:spcAft>
              <a:buSzPts val="1400"/>
              <a:buNone/>
            </a:pPr>
            <a:r>
              <a:rPr lang="en-US"/>
              <a:t>Aesthetic- no garbage on Earth but may create more space trash (if it doesn't reach the Sun)</a:t>
            </a:r>
            <a:endParaRPr/>
          </a:p>
          <a:p>
            <a:pPr marL="0" lvl="0" indent="0" algn="l" rtl="0">
              <a:lnSpc>
                <a:spcPct val="100000"/>
              </a:lnSpc>
              <a:spcBef>
                <a:spcPts val="0"/>
              </a:spcBef>
              <a:spcAft>
                <a:spcPts val="0"/>
              </a:spcAft>
              <a:buSzPts val="1400"/>
              <a:buNone/>
            </a:pPr>
            <a:r>
              <a:rPr lang="en-US"/>
              <a:t>Economic- very costly to construct and launch; who will pay for this</a:t>
            </a:r>
            <a:endParaRPr/>
          </a:p>
          <a:p>
            <a:pPr marL="0" lvl="0" indent="0" algn="l" rtl="0">
              <a:lnSpc>
                <a:spcPct val="100000"/>
              </a:lnSpc>
              <a:spcBef>
                <a:spcPts val="0"/>
              </a:spcBef>
              <a:spcAft>
                <a:spcPts val="0"/>
              </a:spcAft>
              <a:buSzPts val="1400"/>
              <a:buNone/>
            </a:pPr>
            <a:r>
              <a:rPr lang="en-US"/>
              <a:t>Ethical- is it ethical to just send our trash to the Sun?</a:t>
            </a:r>
            <a:endParaRPr/>
          </a:p>
          <a:p>
            <a:pPr marL="0" lvl="0" indent="0" algn="l" rtl="0">
              <a:lnSpc>
                <a:spcPct val="100000"/>
              </a:lnSpc>
              <a:spcBef>
                <a:spcPts val="0"/>
              </a:spcBef>
              <a:spcAft>
                <a:spcPts val="0"/>
              </a:spcAft>
              <a:buSzPts val="1400"/>
              <a:buNone/>
            </a:pPr>
            <a:r>
              <a:rPr lang="en-US"/>
              <a:t>Geographical- where would places like NY or LA launch their trash; would all countries be able to do this?</a:t>
            </a:r>
            <a:endParaRPr/>
          </a:p>
          <a:p>
            <a:pPr marL="0" lvl="0" indent="0" algn="l" rtl="0">
              <a:lnSpc>
                <a:spcPct val="100000"/>
              </a:lnSpc>
              <a:spcBef>
                <a:spcPts val="0"/>
              </a:spcBef>
              <a:spcAft>
                <a:spcPts val="0"/>
              </a:spcAft>
              <a:buSzPts val="1400"/>
              <a:buNone/>
            </a:pPr>
            <a:r>
              <a:rPr lang="en-US"/>
              <a:t>Legal- is it against the law to send our trash to space? If there are no laws, should there be laws?</a:t>
            </a:r>
            <a:endParaRPr/>
          </a:p>
          <a:p>
            <a:pPr marL="0" lvl="0" indent="0" algn="l" rtl="0">
              <a:lnSpc>
                <a:spcPct val="100000"/>
              </a:lnSpc>
              <a:spcBef>
                <a:spcPts val="0"/>
              </a:spcBef>
              <a:spcAft>
                <a:spcPts val="0"/>
              </a:spcAft>
              <a:buSzPts val="1400"/>
              <a:buNone/>
            </a:pPr>
            <a:r>
              <a:rPr lang="en-US"/>
              <a:t>Time- How much time would it take to build, gather trash, and launch it to the Sun? How much time for the rocket to return to repeat the process?</a:t>
            </a:r>
            <a:endParaRPr/>
          </a:p>
        </p:txBody>
      </p:sp>
      <p:sp>
        <p:nvSpPr>
          <p:cNvPr id="194" name="Google Shape;194;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1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notes: Print out these last few pages for students to use as they consider the selected constraints for their solution.</a:t>
            </a:r>
            <a:endParaRPr/>
          </a:p>
        </p:txBody>
      </p:sp>
      <p:sp>
        <p:nvSpPr>
          <p:cNvPr id="200" name="Google Shape;200;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3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notes: Print out these last few pages for students to use as they consider the selected constraints for their solution.</a:t>
            </a:r>
            <a:endParaRPr/>
          </a:p>
        </p:txBody>
      </p:sp>
      <p:sp>
        <p:nvSpPr>
          <p:cNvPr id="206" name="Google Shape;206;p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3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notes: Print out these last few pages for students to use as they consider the selected constraints for their solution.</a:t>
            </a:r>
            <a:endParaRPr/>
          </a:p>
        </p:txBody>
      </p:sp>
      <p:sp>
        <p:nvSpPr>
          <p:cNvPr id="212" name="Google Shape;212;p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 Emphasize that this is the lesson objective students need to begin thinking about as we proceed through the lesson. SEP- blue highlight; CCC- orange highlight; DCI- green highlight</a:t>
            </a:r>
            <a:endParaRPr/>
          </a:p>
        </p:txBody>
      </p:sp>
      <p:sp>
        <p:nvSpPr>
          <p:cNvPr id="94" name="Google Shape;94;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3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notes: Print out these last few pages for students to use as they consider the selected constraints for their solution.</a:t>
            </a:r>
            <a:endParaRPr/>
          </a:p>
        </p:txBody>
      </p:sp>
      <p:sp>
        <p:nvSpPr>
          <p:cNvPr id="218" name="Google Shape;218;p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notes: Students simply need to listen and participate as you, the teacher, facilitate a review discussion that can incorporate whole class involved responses (thumbs up, thumbs down, etc...) For example, what would happen to a fish population if the water quality is poor (increase in #= thumbs up; decrease in #= thumbs down; etc)</a:t>
            </a:r>
            <a:endParaRPr/>
          </a:p>
        </p:txBody>
      </p:sp>
      <p:sp>
        <p:nvSpPr>
          <p:cNvPr id="100" name="Google Shape;100;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notes: THINK-PAIR-SHARE: Prompt students to discuss with a partner how any one of these biotic or abiotic factors would affect the stability and change of a population or an ecosystem. Discuss this as a class with several student responses followed by teacher clarification and student acknowledgement of comprehension.</a:t>
            </a:r>
            <a:endParaRPr/>
          </a:p>
        </p:txBody>
      </p:sp>
      <p:sp>
        <p:nvSpPr>
          <p:cNvPr id="106" name="Google Shape;106;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None/>
            </a:pPr>
            <a:r>
              <a:rPr lang="en-US"/>
              <a:t>Teacher notes: THINK-PAIR-SHARE: Have students answer questions like: What do the arrows in a food web represent? Where is there the most energy (in what type of organism)? How much energy goes from one level to the next? Approximately, how much energy is lost to the environment as heat? What happens to the food web if one organism is eliminated or increases drastically in number?</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notes: Discuss this image with the questions above to help students SEE and the explain the connections between all of these spheres? How does a change in one sphere affect the others?</a:t>
            </a:r>
            <a:endParaRPr/>
          </a:p>
        </p:txBody>
      </p:sp>
      <p:sp>
        <p:nvSpPr>
          <p:cNvPr id="122" name="Google Shape;122;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notes: Suggestion...select an image to discuss with your class in reference to the title above. For example: According to the graph above, what cause the deer population to increase from 1905 5o the 1920's? Why did the population decrease drastically? How do these changes relate to the abiotic and biotic factors in the ecosystem?</a:t>
            </a:r>
            <a:endParaRPr/>
          </a:p>
        </p:txBody>
      </p:sp>
      <p:sp>
        <p:nvSpPr>
          <p:cNvPr id="128" name="Google Shape;128;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 name="Google Shape;136;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lnSpcReduction="10000"/>
          </a:bodyPr>
          <a:lstStyle/>
          <a:p>
            <a:pPr marL="0" marR="0" lvl="0" indent="0" algn="l" rtl="0">
              <a:lnSpc>
                <a:spcPct val="87000"/>
              </a:lnSpc>
              <a:spcBef>
                <a:spcPts val="0"/>
              </a:spcBef>
              <a:spcAft>
                <a:spcPts val="0"/>
              </a:spcAft>
              <a:buSzPts val="1400"/>
              <a:buNone/>
            </a:pPr>
            <a:r>
              <a:rPr lang="en-US" sz="1350">
                <a:latin typeface="Calibri"/>
                <a:ea typeface="Calibri"/>
                <a:cs typeface="Calibri"/>
                <a:sym typeface="Calibri"/>
              </a:rPr>
              <a:t>Municipal Waste Fun Facts:</a:t>
            </a:r>
            <a:endParaRPr sz="1350"/>
          </a:p>
          <a:p>
            <a:pPr marL="342900" marR="0" lvl="0" indent="-342900" algn="l" rtl="0">
              <a:lnSpc>
                <a:spcPct val="87000"/>
              </a:lnSpc>
              <a:spcBef>
                <a:spcPts val="800"/>
              </a:spcBef>
              <a:spcAft>
                <a:spcPts val="0"/>
              </a:spcAft>
              <a:buClr>
                <a:schemeClr val="dk1"/>
              </a:buClr>
              <a:buSzPts val="1000"/>
              <a:buFont typeface="Noto Sans Symbols"/>
              <a:buChar char="∙"/>
            </a:pPr>
            <a:r>
              <a:rPr lang="en-US" sz="1350">
                <a:latin typeface="Calibri"/>
                <a:ea typeface="Calibri"/>
                <a:cs typeface="Calibri"/>
                <a:sym typeface="Calibri"/>
              </a:rPr>
              <a:t>More than half the world’s population does not have access to regular trash collection. (</a:t>
            </a:r>
            <a:r>
              <a:rPr lang="en-US" sz="1350" u="sng">
                <a:solidFill>
                  <a:srgbClr val="0563C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source</a:t>
            </a:r>
            <a:r>
              <a:rPr lang="en-US" sz="1350">
                <a:latin typeface="Calibri"/>
                <a:ea typeface="Calibri"/>
                <a:cs typeface="Calibri"/>
                <a:sym typeface="Calibri"/>
              </a:rPr>
              <a:t>)</a:t>
            </a:r>
            <a:endParaRPr sz="1350"/>
          </a:p>
          <a:p>
            <a:pPr marL="342900" marR="0" lvl="0" indent="-342900" algn="l" rtl="0">
              <a:lnSpc>
                <a:spcPct val="87000"/>
              </a:lnSpc>
              <a:spcBef>
                <a:spcPts val="0"/>
              </a:spcBef>
              <a:spcAft>
                <a:spcPts val="0"/>
              </a:spcAft>
              <a:buClr>
                <a:schemeClr val="dk1"/>
              </a:buClr>
              <a:buSzPts val="1000"/>
              <a:buFont typeface="Noto Sans Symbols"/>
              <a:buChar char="∙"/>
            </a:pPr>
            <a:r>
              <a:rPr lang="en-US" sz="1350">
                <a:latin typeface="Calibri"/>
                <a:ea typeface="Calibri"/>
                <a:cs typeface="Calibri"/>
                <a:sym typeface="Calibri"/>
              </a:rPr>
              <a:t>The US creates over 624,000 metric tons of waste per day. (</a:t>
            </a:r>
            <a:r>
              <a:rPr lang="en-US" sz="1350" u="sng">
                <a:solidFill>
                  <a:srgbClr val="0563C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source</a:t>
            </a:r>
            <a:r>
              <a:rPr lang="en-US" sz="1350">
                <a:latin typeface="Calibri"/>
                <a:ea typeface="Calibri"/>
                <a:cs typeface="Calibri"/>
                <a:sym typeface="Calibri"/>
              </a:rPr>
              <a:t>)</a:t>
            </a:r>
            <a:endParaRPr sz="1350"/>
          </a:p>
          <a:p>
            <a:pPr marL="342900" marR="0" lvl="0" indent="-342900" algn="l" rtl="0">
              <a:lnSpc>
                <a:spcPct val="87000"/>
              </a:lnSpc>
              <a:spcBef>
                <a:spcPts val="0"/>
              </a:spcBef>
              <a:spcAft>
                <a:spcPts val="0"/>
              </a:spcAft>
              <a:buClr>
                <a:schemeClr val="dk1"/>
              </a:buClr>
              <a:buSzPts val="1000"/>
              <a:buFont typeface="Noto Sans Symbols"/>
              <a:buChar char="∙"/>
            </a:pPr>
            <a:r>
              <a:rPr lang="en-US" sz="1350">
                <a:latin typeface="Calibri"/>
                <a:ea typeface="Calibri"/>
                <a:cs typeface="Calibri"/>
                <a:sym typeface="Calibri"/>
              </a:rPr>
              <a:t>Nevada generates the highest amount of waste per person: 38.4 tons. (</a:t>
            </a:r>
            <a:r>
              <a:rPr lang="en-US" sz="1350" u="sng">
                <a:solidFill>
                  <a:srgbClr val="0563C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source</a:t>
            </a:r>
            <a:r>
              <a:rPr lang="en-US" sz="1350">
                <a:latin typeface="Calibri"/>
                <a:ea typeface="Calibri"/>
                <a:cs typeface="Calibri"/>
                <a:sym typeface="Calibri"/>
              </a:rPr>
              <a:t>)</a:t>
            </a:r>
            <a:endParaRPr sz="1350"/>
          </a:p>
          <a:p>
            <a:pPr marL="342900" marR="0" lvl="0" indent="-342900" algn="l" rtl="0">
              <a:lnSpc>
                <a:spcPct val="87000"/>
              </a:lnSpc>
              <a:spcBef>
                <a:spcPts val="0"/>
              </a:spcBef>
              <a:spcAft>
                <a:spcPts val="0"/>
              </a:spcAft>
              <a:buClr>
                <a:schemeClr val="dk1"/>
              </a:buClr>
              <a:buSzPts val="1000"/>
              <a:buFont typeface="Noto Sans Symbols"/>
              <a:buChar char="∙"/>
            </a:pPr>
            <a:r>
              <a:rPr lang="en-US" sz="1350">
                <a:latin typeface="Calibri"/>
                <a:ea typeface="Calibri"/>
                <a:cs typeface="Calibri"/>
                <a:sym typeface="Calibri"/>
              </a:rPr>
              <a:t>The US threw out over 292 million tons of trash in 2018. (</a:t>
            </a:r>
            <a:r>
              <a:rPr lang="en-US" sz="1350" u="sng">
                <a:solidFill>
                  <a:srgbClr val="0563C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source</a:t>
            </a:r>
            <a:r>
              <a:rPr lang="en-US" sz="1350">
                <a:latin typeface="Calibri"/>
                <a:ea typeface="Calibri"/>
                <a:cs typeface="Calibri"/>
                <a:sym typeface="Calibri"/>
              </a:rPr>
              <a:t>)</a:t>
            </a:r>
            <a:endParaRPr sz="1350"/>
          </a:p>
          <a:p>
            <a:pPr marL="342900" marR="0" lvl="0" indent="-342900" algn="l" rtl="0">
              <a:lnSpc>
                <a:spcPct val="87000"/>
              </a:lnSpc>
              <a:spcBef>
                <a:spcPts val="0"/>
              </a:spcBef>
              <a:spcAft>
                <a:spcPts val="0"/>
              </a:spcAft>
              <a:buClr>
                <a:schemeClr val="dk1"/>
              </a:buClr>
              <a:buSzPts val="1000"/>
              <a:buFont typeface="Noto Sans Symbols"/>
              <a:buChar char="∙"/>
            </a:pPr>
            <a:r>
              <a:rPr lang="en-US" sz="1350">
                <a:latin typeface="Calibri"/>
                <a:ea typeface="Calibri"/>
                <a:cs typeface="Calibri"/>
                <a:sym typeface="Calibri"/>
              </a:rPr>
              <a:t>The US spends about $200 billion a year on solid waste management and lost energy resources from trash disposal. (</a:t>
            </a:r>
            <a:r>
              <a:rPr lang="en-US" sz="1350" u="sng">
                <a:solidFill>
                  <a:srgbClr val="0563C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source</a:t>
            </a:r>
            <a:r>
              <a:rPr lang="en-US" sz="1350">
                <a:latin typeface="Calibri"/>
                <a:ea typeface="Calibri"/>
                <a:cs typeface="Calibri"/>
                <a:sym typeface="Calibri"/>
              </a:rPr>
              <a:t>)</a:t>
            </a:r>
            <a:endParaRPr sz="1350"/>
          </a:p>
          <a:p>
            <a:pPr marL="342900" marR="0" lvl="0" indent="-342900" algn="l" rtl="0">
              <a:lnSpc>
                <a:spcPct val="87000"/>
              </a:lnSpc>
              <a:spcBef>
                <a:spcPts val="0"/>
              </a:spcBef>
              <a:spcAft>
                <a:spcPts val="0"/>
              </a:spcAft>
              <a:buClr>
                <a:schemeClr val="dk1"/>
              </a:buClr>
              <a:buSzPts val="1000"/>
              <a:buFont typeface="Noto Sans Symbols"/>
              <a:buChar char="∙"/>
            </a:pPr>
            <a:r>
              <a:rPr lang="en-US" sz="1350">
                <a:latin typeface="Calibri"/>
                <a:ea typeface="Calibri"/>
                <a:cs typeface="Calibri"/>
                <a:sym typeface="Calibri"/>
              </a:rPr>
              <a:t>The United States Municipal Solid Waste Management Market is expected to surpass $25 billion by 2024. (</a:t>
            </a:r>
            <a:r>
              <a:rPr lang="en-US" sz="1350" u="sng">
                <a:solidFill>
                  <a:srgbClr val="0563C1"/>
                </a:solidFill>
                <a:latin typeface="Calibri"/>
                <a:ea typeface="Calibri"/>
                <a:cs typeface="Calibri"/>
                <a:sym typeface="Calibri"/>
                <a:hlinkClick r:id="rId6">
                  <a:extLst>
                    <a:ext uri="{A12FA001-AC4F-418D-AE19-62706E023703}">
                      <ahyp:hlinkClr xmlns:ahyp="http://schemas.microsoft.com/office/drawing/2018/hyperlinkcolor" val="tx"/>
                    </a:ext>
                  </a:extLst>
                </a:hlinkClick>
              </a:rPr>
              <a:t>source</a:t>
            </a:r>
            <a:r>
              <a:rPr lang="en-US" sz="1350">
                <a:latin typeface="Calibri"/>
                <a:ea typeface="Calibri"/>
                <a:cs typeface="Calibri"/>
                <a:sym typeface="Calibri"/>
              </a:rPr>
              <a:t>)</a:t>
            </a:r>
            <a:endParaRPr sz="1350"/>
          </a:p>
          <a:p>
            <a:pPr marL="342900" marR="0" lvl="0" indent="-342900" algn="l" rtl="0">
              <a:lnSpc>
                <a:spcPct val="87000"/>
              </a:lnSpc>
              <a:spcBef>
                <a:spcPts val="0"/>
              </a:spcBef>
              <a:spcAft>
                <a:spcPts val="0"/>
              </a:spcAft>
              <a:buClr>
                <a:schemeClr val="dk1"/>
              </a:buClr>
              <a:buSzPts val="1000"/>
              <a:buFont typeface="Noto Sans Symbols"/>
              <a:buChar char="∙"/>
            </a:pPr>
            <a:r>
              <a:rPr lang="en-US" sz="1350">
                <a:latin typeface="Calibri"/>
                <a:ea typeface="Calibri"/>
                <a:cs typeface="Calibri"/>
                <a:sym typeface="Calibri"/>
              </a:rPr>
              <a:t>Annual waste generation is expected to increase to 3.4 billion metric tons by 2050. (</a:t>
            </a:r>
            <a:r>
              <a:rPr lang="en-US" sz="1350" u="sng">
                <a:solidFill>
                  <a:srgbClr val="0563C1"/>
                </a:solidFill>
                <a:latin typeface="Calibri"/>
                <a:ea typeface="Calibri"/>
                <a:cs typeface="Calibri"/>
                <a:sym typeface="Calibri"/>
                <a:hlinkClick r:id="rId7">
                  <a:extLst>
                    <a:ext uri="{A12FA001-AC4F-418D-AE19-62706E023703}">
                      <ahyp:hlinkClr xmlns:ahyp="http://schemas.microsoft.com/office/drawing/2018/hyperlinkcolor" val="tx"/>
                    </a:ext>
                  </a:extLst>
                </a:hlinkClick>
              </a:rPr>
              <a:t>source</a:t>
            </a:r>
            <a:r>
              <a:rPr lang="en-US" sz="1350">
                <a:latin typeface="Calibri"/>
                <a:ea typeface="Calibri"/>
                <a:cs typeface="Calibri"/>
                <a:sym typeface="Calibri"/>
              </a:rPr>
              <a:t>)</a:t>
            </a:r>
            <a:endParaRPr sz="1350"/>
          </a:p>
          <a:p>
            <a:pPr marL="342900" marR="0" lvl="0" indent="-342900" algn="l" rtl="0">
              <a:lnSpc>
                <a:spcPct val="87000"/>
              </a:lnSpc>
              <a:spcBef>
                <a:spcPts val="0"/>
              </a:spcBef>
              <a:spcAft>
                <a:spcPts val="0"/>
              </a:spcAft>
              <a:buClr>
                <a:schemeClr val="dk1"/>
              </a:buClr>
              <a:buSzPts val="1000"/>
              <a:buFont typeface="Noto Sans Symbols"/>
              <a:buChar char="∙"/>
            </a:pPr>
            <a:r>
              <a:rPr lang="en-US" sz="1850" b="1">
                <a:latin typeface="Calibri"/>
                <a:ea typeface="Calibri"/>
                <a:cs typeface="Calibri"/>
                <a:sym typeface="Calibri"/>
              </a:rPr>
              <a:t>The average American produces on average 4.9lbs of garbage a day, that equates to approximately a 13-22 gallon garbage can everyday (depending on type of waste). (</a:t>
            </a:r>
            <a:r>
              <a:rPr lang="en-US" sz="1850" b="1" u="sng">
                <a:solidFill>
                  <a:srgbClr val="0563C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source</a:t>
            </a:r>
            <a:r>
              <a:rPr lang="en-US" sz="1850" b="1">
                <a:latin typeface="Calibri"/>
                <a:ea typeface="Calibri"/>
                <a:cs typeface="Calibri"/>
                <a:sym typeface="Calibri"/>
              </a:rPr>
              <a:t>) </a:t>
            </a:r>
            <a:endParaRPr sz="1850"/>
          </a:p>
          <a:p>
            <a:pPr marL="342900" lvl="0" indent="-279400" algn="l" rtl="0">
              <a:lnSpc>
                <a:spcPct val="87000"/>
              </a:lnSpc>
              <a:spcBef>
                <a:spcPts val="0"/>
              </a:spcBef>
              <a:spcAft>
                <a:spcPts val="0"/>
              </a:spcAft>
              <a:buSzPts val="1000"/>
              <a:buFont typeface="Noto Sans Symbols"/>
              <a:buNone/>
            </a:pPr>
            <a:endParaRPr sz="1850" b="1"/>
          </a:p>
          <a:p>
            <a:pPr marL="0" lvl="0" indent="0" algn="l" rtl="0">
              <a:lnSpc>
                <a:spcPct val="87000"/>
              </a:lnSpc>
              <a:spcBef>
                <a:spcPts val="0"/>
              </a:spcBef>
              <a:spcAft>
                <a:spcPts val="0"/>
              </a:spcAft>
              <a:buSzPts val="1000"/>
              <a:buNone/>
            </a:pPr>
            <a:r>
              <a:rPr lang="en-US" sz="1850" b="1"/>
              <a:t>Teacher note: Have students select the size can they think that they fill (personal garbage not family); CIRCLE their choice on student handout</a:t>
            </a:r>
            <a:endParaRPr/>
          </a:p>
          <a:p>
            <a:pPr marL="0" lvl="0" indent="0" algn="l" rtl="0">
              <a:lnSpc>
                <a:spcPct val="80000"/>
              </a:lnSpc>
              <a:spcBef>
                <a:spcPts val="0"/>
              </a:spcBef>
              <a:spcAft>
                <a:spcPts val="0"/>
              </a:spcAft>
              <a:buSzPts val="1400"/>
              <a:buNone/>
            </a:pPr>
            <a:endParaRPr sz="930"/>
          </a:p>
        </p:txBody>
      </p:sp>
      <p:sp>
        <p:nvSpPr>
          <p:cNvPr id="137" name="Google Shape;137;p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Teacher notes: Discuss other places in our community where we come across garbage (fast food restaurants, grocery stores, etc) </a:t>
            </a:r>
            <a:endParaRPr/>
          </a:p>
          <a:p>
            <a:pPr marL="0" lvl="0" indent="0" algn="l" rtl="0">
              <a:lnSpc>
                <a:spcPct val="100000"/>
              </a:lnSpc>
              <a:spcBef>
                <a:spcPts val="0"/>
              </a:spcBef>
              <a:spcAft>
                <a:spcPts val="0"/>
              </a:spcAft>
              <a:buSzPts val="1400"/>
              <a:buNone/>
            </a:pPr>
            <a:r>
              <a:rPr lang="en-US" b="1"/>
              <a:t>Las Vegas produces more than 5 billion pounds of waste per year</a:t>
            </a:r>
            <a:endParaRPr/>
          </a:p>
          <a:p>
            <a:pPr marL="0" lvl="0" indent="0" algn="l" rtl="0">
              <a:lnSpc>
                <a:spcPct val="100000"/>
              </a:lnSpc>
              <a:spcBef>
                <a:spcPts val="0"/>
              </a:spcBef>
              <a:spcAft>
                <a:spcPts val="0"/>
              </a:spcAft>
              <a:buSzPts val="1400"/>
              <a:buNone/>
            </a:pPr>
            <a:r>
              <a:rPr lang="en-US"/>
              <a:t>5 billion pounds of waste would roughly equate to a massive pile of garbage, potentially filling up several large football stadiums, </a:t>
            </a:r>
            <a:endParaRPr/>
          </a:p>
        </p:txBody>
      </p:sp>
      <p:sp>
        <p:nvSpPr>
          <p:cNvPr id="145" name="Google Shape;145;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9"/>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9"/>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18" name="Google Shape;18;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2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28"/>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5" name="Google Shape;75;p2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29"/>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9"/>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1" name="Google Shape;81;p2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2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2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4" name="Google Shape;24;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21"/>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1"/>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30" name="Google Shape;30;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2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2"/>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6" name="Google Shape;36;p22"/>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7" name="Google Shape;37;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2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23"/>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3" name="Google Shape;43;p23"/>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4" name="Google Shape;44;p23"/>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5" name="Google Shape;45;p23"/>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6" name="Google Shape;46;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2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2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2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2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26"/>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26"/>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61" name="Google Shape;61;p26"/>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2" name="Google Shape;62;p2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2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27"/>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7"/>
          <p:cNvSpPr>
            <a:spLocks noGrp="1"/>
          </p:cNvSpPr>
          <p:nvPr>
            <p:ph type="pic" idx="2"/>
          </p:nvPr>
        </p:nvSpPr>
        <p:spPr>
          <a:xfrm>
            <a:off x="1792288" y="612775"/>
            <a:ext cx="5486400" cy="4114800"/>
          </a:xfrm>
          <a:prstGeom prst="rect">
            <a:avLst/>
          </a:prstGeom>
          <a:noFill/>
          <a:ln>
            <a:noFill/>
          </a:ln>
        </p:spPr>
      </p:sp>
      <p:sp>
        <p:nvSpPr>
          <p:cNvPr id="68" name="Google Shape;68;p27"/>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9" name="Google Shape;69;p2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2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snexplores.org/article/meet-our-trashy-technosphere"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hyperlink" Target="https://youtu.be/Cti5HQZnTrQ"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hyperlink" Target="https://3drst.byu.ed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image" Target="../media/image6.pn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ctrTitle"/>
          </p:nvPr>
        </p:nvSpPr>
        <p:spPr>
          <a:xfrm>
            <a:off x="685799" y="0"/>
            <a:ext cx="7772400" cy="1470025"/>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4400"/>
              <a:buFont typeface="Calibri"/>
              <a:buNone/>
            </a:pPr>
            <a:r>
              <a:rPr lang="en-US" b="1" i="1"/>
              <a:t>“Managing the Waste!”</a:t>
            </a:r>
            <a:endParaRPr/>
          </a:p>
        </p:txBody>
      </p:sp>
      <p:sp>
        <p:nvSpPr>
          <p:cNvPr id="90" name="Google Shape;90;p1"/>
          <p:cNvSpPr txBox="1">
            <a:spLocks noGrp="1"/>
          </p:cNvSpPr>
          <p:nvPr>
            <p:ph type="subTitle" idx="1"/>
          </p:nvPr>
        </p:nvSpPr>
        <p:spPr>
          <a:xfrm>
            <a:off x="2130131" y="4859866"/>
            <a:ext cx="3791243" cy="778933"/>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rgbClr val="888888"/>
              </a:buClr>
              <a:buSzPts val="3200"/>
              <a:buNone/>
            </a:pPr>
            <a:endParaRPr/>
          </a:p>
        </p:txBody>
      </p:sp>
      <p:pic>
        <p:nvPicPr>
          <p:cNvPr id="91" name="Google Shape;91;p1"/>
          <p:cNvPicPr preferRelativeResize="0"/>
          <p:nvPr/>
        </p:nvPicPr>
        <p:blipFill rotWithShape="1">
          <a:blip r:embed="rId3">
            <a:alphaModFix/>
          </a:blip>
          <a:srcRect/>
          <a:stretch/>
        </p:blipFill>
        <p:spPr>
          <a:xfrm>
            <a:off x="554371" y="1392061"/>
            <a:ext cx="8035257" cy="546593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pic>
        <p:nvPicPr>
          <p:cNvPr id="154" name="Google Shape;154;p10"/>
          <p:cNvPicPr preferRelativeResize="0">
            <a:picLocks noGrp="1"/>
          </p:cNvPicPr>
          <p:nvPr>
            <p:ph type="body" idx="1"/>
          </p:nvPr>
        </p:nvPicPr>
        <p:blipFill rotWithShape="1">
          <a:blip r:embed="rId3">
            <a:alphaModFix/>
          </a:blip>
          <a:srcRect/>
          <a:stretch/>
        </p:blipFill>
        <p:spPr>
          <a:xfrm>
            <a:off x="1" y="1524000"/>
            <a:ext cx="9144000" cy="5334000"/>
          </a:xfrm>
          <a:prstGeom prst="rect">
            <a:avLst/>
          </a:prstGeom>
          <a:noFill/>
          <a:ln>
            <a:noFill/>
          </a:ln>
        </p:spPr>
      </p:pic>
      <p:sp>
        <p:nvSpPr>
          <p:cNvPr id="155" name="Google Shape;155;p10"/>
          <p:cNvSpPr txBox="1"/>
          <p:nvPr/>
        </p:nvSpPr>
        <p:spPr>
          <a:xfrm>
            <a:off x="-1" y="0"/>
            <a:ext cx="9144000" cy="161582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700"/>
              <a:buFont typeface="Arial"/>
              <a:buNone/>
            </a:pPr>
            <a:r>
              <a:rPr lang="en-US" sz="2700" b="0" i="0" u="none" strike="noStrike" cap="none">
                <a:solidFill>
                  <a:schemeClr val="dk1"/>
                </a:solidFill>
                <a:latin typeface="Calibri"/>
                <a:ea typeface="Calibri"/>
                <a:cs typeface="Calibri"/>
                <a:sym typeface="Calibri"/>
              </a:rPr>
              <a:t>If we were to accumulate the garbage that all the nations generate in just one year, we would have a garbage dump extending over </a:t>
            </a:r>
            <a:r>
              <a:rPr lang="en-US" sz="2700" b="1" i="0" u="none" strike="noStrike" cap="none">
                <a:solidFill>
                  <a:schemeClr val="dk1"/>
                </a:solidFill>
                <a:latin typeface="Calibri"/>
                <a:ea typeface="Calibri"/>
                <a:cs typeface="Calibri"/>
                <a:sym typeface="Calibri"/>
              </a:rPr>
              <a:t>748 football fields</a:t>
            </a:r>
            <a:r>
              <a:rPr lang="en-US" sz="2700" b="0" i="0" u="none" strike="noStrike" cap="none">
                <a:solidFill>
                  <a:schemeClr val="dk1"/>
                </a:solidFill>
                <a:latin typeface="Calibri"/>
                <a:ea typeface="Calibri"/>
                <a:cs typeface="Calibri"/>
                <a:sym typeface="Calibri"/>
              </a:rPr>
              <a:t> and </a:t>
            </a:r>
            <a:r>
              <a:rPr lang="en-US" sz="2700" b="1" i="0" u="none" strike="noStrike" cap="none">
                <a:solidFill>
                  <a:schemeClr val="dk1"/>
                </a:solidFill>
                <a:latin typeface="Calibri"/>
                <a:ea typeface="Calibri"/>
                <a:cs typeface="Calibri"/>
                <a:sym typeface="Calibri"/>
              </a:rPr>
              <a:t>120 (394ft) meters deep</a:t>
            </a:r>
            <a:r>
              <a:rPr lang="en-US" sz="27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4400"/>
              <a:buFont typeface="Calibri"/>
              <a:buNone/>
            </a:pPr>
            <a:r>
              <a:rPr lang="en-US"/>
              <a:t>“Technosphere”</a:t>
            </a:r>
            <a:endParaRPr/>
          </a:p>
        </p:txBody>
      </p:sp>
      <p:sp>
        <p:nvSpPr>
          <p:cNvPr id="161" name="Google Shape;161;p11"/>
          <p:cNvSpPr txBox="1">
            <a:spLocks noGrp="1"/>
          </p:cNvSpPr>
          <p:nvPr>
            <p:ph type="body" idx="1"/>
          </p:nvPr>
        </p:nvSpPr>
        <p:spPr>
          <a:xfrm>
            <a:off x="457200" y="1066800"/>
            <a:ext cx="8229600" cy="5059363"/>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0"/>
              </a:spcBef>
              <a:spcAft>
                <a:spcPts val="0"/>
              </a:spcAft>
              <a:buSzPts val="2000"/>
              <a:buChar char="•"/>
            </a:pPr>
            <a:r>
              <a:rPr lang="en-US" sz="2000"/>
              <a:t>The "technosphere" is a conceptual geologic layer that encompasses all human-made structures, systems, and their interactions with the Earth's natural systems. It includes urban areas, infrastructure, agricultural lands, waste deposits, and the vast array of technological artifacts created by human activity. This layer signifies the extensive impact humans have on the planet-altering natural processes and cycles. The "technosphere" interacts with the biosphere, atmosphere, hydrosphere, and lithosphere, often leading to significant environmental changes and challenges.</a:t>
            </a:r>
            <a:endParaRPr sz="2000" u="sng">
              <a:solidFill>
                <a:schemeClr val="hlink"/>
              </a:solidFill>
              <a:hlinkClick r:id="rId3"/>
            </a:endParaRPr>
          </a:p>
          <a:p>
            <a:pPr marL="342900" lvl="0" indent="-279400" algn="l" rtl="0">
              <a:lnSpc>
                <a:spcPct val="100000"/>
              </a:lnSpc>
              <a:spcBef>
                <a:spcPts val="200"/>
              </a:spcBef>
              <a:spcAft>
                <a:spcPts val="0"/>
              </a:spcAft>
              <a:buClr>
                <a:schemeClr val="dk1"/>
              </a:buClr>
              <a:buSzPts val="1000"/>
              <a:buNone/>
            </a:pPr>
            <a:endParaRPr sz="1000" u="sng">
              <a:solidFill>
                <a:schemeClr val="hlink"/>
              </a:solidFill>
              <a:hlinkClick r:id="rId3"/>
            </a:endParaRPr>
          </a:p>
          <a:p>
            <a:pPr marL="342900" lvl="0" indent="-342900" algn="l" rtl="0">
              <a:lnSpc>
                <a:spcPct val="100000"/>
              </a:lnSpc>
              <a:spcBef>
                <a:spcPts val="200"/>
              </a:spcBef>
              <a:spcAft>
                <a:spcPts val="0"/>
              </a:spcAft>
              <a:buClr>
                <a:schemeClr val="dk1"/>
              </a:buClr>
              <a:buSzPts val="1000"/>
              <a:buChar char="•"/>
            </a:pPr>
            <a:r>
              <a:rPr lang="en-US" sz="1000" u="sng">
                <a:solidFill>
                  <a:schemeClr val="hlink"/>
                </a:solidFill>
                <a:hlinkClick r:id="rId3"/>
              </a:rPr>
              <a:t>https://www.snexplores.org/article/meet-our-trashy-technosphere</a:t>
            </a:r>
            <a:r>
              <a:rPr lang="en-US" sz="1000"/>
              <a:t> </a:t>
            </a:r>
            <a:endParaRPr/>
          </a:p>
          <a:p>
            <a:pPr marL="0" lvl="0" indent="0" algn="l" rtl="0">
              <a:lnSpc>
                <a:spcPct val="100000"/>
              </a:lnSpc>
              <a:spcBef>
                <a:spcPts val="640"/>
              </a:spcBef>
              <a:spcAft>
                <a:spcPts val="0"/>
              </a:spcAft>
              <a:buClr>
                <a:schemeClr val="dk1"/>
              </a:buClr>
              <a:buSzPts val="3200"/>
              <a:buNone/>
            </a:pPr>
            <a:endParaRPr/>
          </a:p>
        </p:txBody>
      </p:sp>
      <p:pic>
        <p:nvPicPr>
          <p:cNvPr id="162" name="Google Shape;162;p11" descr="trash garbage"/>
          <p:cNvPicPr preferRelativeResize="0"/>
          <p:nvPr/>
        </p:nvPicPr>
        <p:blipFill rotWithShape="1">
          <a:blip r:embed="rId4">
            <a:alphaModFix/>
          </a:blip>
          <a:srcRect/>
          <a:stretch/>
        </p:blipFill>
        <p:spPr>
          <a:xfrm>
            <a:off x="3048000" y="3984550"/>
            <a:ext cx="5372100" cy="287344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5400"/>
              <a:buFont typeface="Calibri"/>
              <a:buNone/>
            </a:pPr>
            <a:r>
              <a:rPr lang="en-US" sz="5400"/>
              <a:t>So What?</a:t>
            </a:r>
            <a:endParaRPr/>
          </a:p>
        </p:txBody>
      </p:sp>
      <p:sp>
        <p:nvSpPr>
          <p:cNvPr id="168" name="Google Shape;168;p12"/>
          <p:cNvSpPr txBox="1">
            <a:spLocks noGrp="1"/>
          </p:cNvSpPr>
          <p:nvPr>
            <p:ph type="body" idx="1"/>
          </p:nvPr>
        </p:nvSpPr>
        <p:spPr>
          <a:xfrm>
            <a:off x="1072215" y="1224038"/>
            <a:ext cx="6825509" cy="4467943"/>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1"/>
              </a:buClr>
              <a:buSzPts val="3600"/>
              <a:buNone/>
            </a:pPr>
            <a:endParaRPr sz="3600"/>
          </a:p>
          <a:p>
            <a:pPr marL="0" lvl="0" indent="0" algn="ctr" rtl="0">
              <a:lnSpc>
                <a:spcPct val="100000"/>
              </a:lnSpc>
              <a:spcBef>
                <a:spcPts val="720"/>
              </a:spcBef>
              <a:spcAft>
                <a:spcPts val="0"/>
              </a:spcAft>
              <a:buClr>
                <a:schemeClr val="dk1"/>
              </a:buClr>
              <a:buSzPts val="3600"/>
              <a:buNone/>
            </a:pPr>
            <a:endParaRPr sz="3600"/>
          </a:p>
          <a:p>
            <a:pPr marL="0" lvl="0" indent="0" algn="ctr" rtl="0">
              <a:lnSpc>
                <a:spcPct val="100000"/>
              </a:lnSpc>
              <a:spcBef>
                <a:spcPts val="720"/>
              </a:spcBef>
              <a:spcAft>
                <a:spcPts val="0"/>
              </a:spcAft>
              <a:buClr>
                <a:schemeClr val="dk1"/>
              </a:buClr>
              <a:buSzPts val="3600"/>
              <a:buNone/>
            </a:pPr>
            <a:r>
              <a:rPr lang="en-US" sz="3600"/>
              <a:t>In what ways does human garbage negatively affect the environment? (Provide examples.)</a:t>
            </a:r>
            <a:endParaRPr sz="3600"/>
          </a:p>
          <a:p>
            <a:pPr marL="0" lvl="0" indent="0" algn="ctr" rtl="0">
              <a:lnSpc>
                <a:spcPct val="100000"/>
              </a:lnSpc>
              <a:spcBef>
                <a:spcPts val="640"/>
              </a:spcBef>
              <a:spcAft>
                <a:spcPts val="0"/>
              </a:spcAft>
              <a:buClr>
                <a:schemeClr val="dk1"/>
              </a:buClr>
              <a:buSzPts val="3200"/>
              <a:buNone/>
            </a:pPr>
            <a:endParaRPr/>
          </a:p>
        </p:txBody>
      </p:sp>
      <p:pic>
        <p:nvPicPr>
          <p:cNvPr id="169" name="Google Shape;169;p12"/>
          <p:cNvPicPr preferRelativeResize="0"/>
          <p:nvPr/>
        </p:nvPicPr>
        <p:blipFill rotWithShape="1">
          <a:blip r:embed="rId3">
            <a:alphaModFix/>
          </a:blip>
          <a:srcRect/>
          <a:stretch/>
        </p:blipFill>
        <p:spPr>
          <a:xfrm>
            <a:off x="-2998" y="1416076"/>
            <a:ext cx="4316711" cy="2707663"/>
          </a:xfrm>
          <a:prstGeom prst="rect">
            <a:avLst/>
          </a:prstGeom>
          <a:noFill/>
          <a:ln>
            <a:noFill/>
          </a:ln>
        </p:spPr>
      </p:pic>
      <p:pic>
        <p:nvPicPr>
          <p:cNvPr id="170" name="Google Shape;170;p12"/>
          <p:cNvPicPr preferRelativeResize="0"/>
          <p:nvPr/>
        </p:nvPicPr>
        <p:blipFill rotWithShape="1">
          <a:blip r:embed="rId4">
            <a:alphaModFix/>
          </a:blip>
          <a:srcRect/>
          <a:stretch/>
        </p:blipFill>
        <p:spPr>
          <a:xfrm>
            <a:off x="8606" y="4120210"/>
            <a:ext cx="4305107" cy="2508482"/>
          </a:xfrm>
          <a:prstGeom prst="rect">
            <a:avLst/>
          </a:prstGeom>
          <a:noFill/>
          <a:ln>
            <a:noFill/>
          </a:ln>
        </p:spPr>
      </p:pic>
      <p:pic>
        <p:nvPicPr>
          <p:cNvPr id="171" name="Google Shape;171;p12"/>
          <p:cNvPicPr preferRelativeResize="0"/>
          <p:nvPr/>
        </p:nvPicPr>
        <p:blipFill rotWithShape="1">
          <a:blip r:embed="rId5">
            <a:alphaModFix/>
          </a:blip>
          <a:srcRect/>
          <a:stretch/>
        </p:blipFill>
        <p:spPr>
          <a:xfrm>
            <a:off x="4314728" y="1446249"/>
            <a:ext cx="4827289" cy="2693109"/>
          </a:xfrm>
          <a:prstGeom prst="rect">
            <a:avLst/>
          </a:prstGeom>
          <a:noFill/>
          <a:ln>
            <a:noFill/>
          </a:ln>
        </p:spPr>
      </p:pic>
      <p:pic>
        <p:nvPicPr>
          <p:cNvPr id="172" name="Google Shape;172;p12"/>
          <p:cNvPicPr preferRelativeResize="0"/>
          <p:nvPr/>
        </p:nvPicPr>
        <p:blipFill rotWithShape="1">
          <a:blip r:embed="rId6">
            <a:alphaModFix/>
          </a:blip>
          <a:srcRect/>
          <a:stretch/>
        </p:blipFill>
        <p:spPr>
          <a:xfrm>
            <a:off x="4318693" y="4131813"/>
            <a:ext cx="4838893" cy="2485274"/>
          </a:xfrm>
          <a:prstGeom prst="rect">
            <a:avLst/>
          </a:prstGeom>
          <a:noFill/>
          <a:ln>
            <a:noFill/>
          </a:ln>
        </p:spPr>
      </p:pic>
      <p:pic>
        <p:nvPicPr>
          <p:cNvPr id="173" name="Google Shape;173;p12"/>
          <p:cNvPicPr preferRelativeResize="0"/>
          <p:nvPr/>
        </p:nvPicPr>
        <p:blipFill rotWithShape="1">
          <a:blip r:embed="rId7">
            <a:alphaModFix/>
          </a:blip>
          <a:srcRect/>
          <a:stretch/>
        </p:blipFill>
        <p:spPr>
          <a:xfrm>
            <a:off x="2030709" y="1828577"/>
            <a:ext cx="4572000" cy="45720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2"/>
                                        </p:tgtEl>
                                        <p:attrNameLst>
                                          <p:attrName>style.visibility</p:attrName>
                                        </p:attrNameLst>
                                      </p:cBhvr>
                                      <p:to>
                                        <p:strVal val="visible"/>
                                      </p:to>
                                    </p:set>
                                    <p:animEffect transition="in" filter="fade">
                                      <p:cBhvr>
                                        <p:cTn id="7" dur="500"/>
                                        <p:tgtEl>
                                          <p:spTgt spid="17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1"/>
                                        </p:tgtEl>
                                        <p:attrNameLst>
                                          <p:attrName>style.visibility</p:attrName>
                                        </p:attrNameLst>
                                      </p:cBhvr>
                                      <p:to>
                                        <p:strVal val="visible"/>
                                      </p:to>
                                    </p:set>
                                    <p:animEffect transition="in" filter="fade">
                                      <p:cBhvr>
                                        <p:cTn id="12" dur="500"/>
                                        <p:tgtEl>
                                          <p:spTgt spid="17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9"/>
                                        </p:tgtEl>
                                        <p:attrNameLst>
                                          <p:attrName>style.visibility</p:attrName>
                                        </p:attrNameLst>
                                      </p:cBhvr>
                                      <p:to>
                                        <p:strVal val="visible"/>
                                      </p:to>
                                    </p:set>
                                    <p:animEffect transition="in" filter="fade">
                                      <p:cBhvr>
                                        <p:cTn id="17" dur="500"/>
                                        <p:tgtEl>
                                          <p:spTgt spid="16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0"/>
                                        </p:tgtEl>
                                        <p:attrNameLst>
                                          <p:attrName>style.visibility</p:attrName>
                                        </p:attrNameLst>
                                      </p:cBhvr>
                                      <p:to>
                                        <p:strVal val="visible"/>
                                      </p:to>
                                    </p:set>
                                    <p:animEffect transition="in" filter="fade">
                                      <p:cBhvr>
                                        <p:cTn id="22" dur="500"/>
                                        <p:tgtEl>
                                          <p:spTgt spid="17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3"/>
                                        </p:tgtEl>
                                        <p:attrNameLst>
                                          <p:attrName>style.visibility</p:attrName>
                                        </p:attrNameLst>
                                      </p:cBhvr>
                                      <p:to>
                                        <p:strVal val="visible"/>
                                      </p:to>
                                    </p:set>
                                    <p:animEffect transition="in" filter="fade">
                                      <p:cBhvr>
                                        <p:cTn id="27" dur="500"/>
                                        <p:tgtEl>
                                          <p:spTgt spid="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13"/>
          <p:cNvSpPr txBox="1">
            <a:spLocks noGrp="1"/>
          </p:cNvSpPr>
          <p:nvPr>
            <p:ph type="title"/>
          </p:nvPr>
        </p:nvSpPr>
        <p:spPr>
          <a:xfrm>
            <a:off x="457200" y="762000"/>
            <a:ext cx="8229600" cy="11430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100000"/>
              </a:lnSpc>
              <a:spcBef>
                <a:spcPts val="0"/>
              </a:spcBef>
              <a:spcAft>
                <a:spcPts val="0"/>
              </a:spcAft>
              <a:buClr>
                <a:srgbClr val="0F0F0F"/>
              </a:buClr>
              <a:buSzPct val="100000"/>
              <a:buFont typeface="Roboto"/>
              <a:buNone/>
            </a:pPr>
            <a:r>
              <a:rPr lang="en-US" sz="3600" b="1" i="0" u="sng">
                <a:solidFill>
                  <a:srgbClr val="0F0F0F"/>
                </a:solidFill>
                <a:latin typeface="Roboto"/>
                <a:ea typeface="Roboto"/>
                <a:cs typeface="Roboto"/>
                <a:sym typeface="Roboto"/>
                <a:hlinkClick r:id="rId3">
                  <a:extLst>
                    <a:ext uri="{A12FA001-AC4F-418D-AE19-62706E023703}">
                      <ahyp:hlinkClr xmlns:ahyp="http://schemas.microsoft.com/office/drawing/2018/hyperlinkcolor" val="tx"/>
                    </a:ext>
                  </a:extLst>
                </a:hlinkClick>
              </a:rPr>
              <a:t>Landfills and their impact on the Environment</a:t>
            </a:r>
            <a:br>
              <a:rPr lang="en-US" b="1" i="0">
                <a:solidFill>
                  <a:srgbClr val="0F0F0F"/>
                </a:solidFill>
                <a:latin typeface="Roboto"/>
                <a:ea typeface="Roboto"/>
                <a:cs typeface="Roboto"/>
                <a:sym typeface="Roboto"/>
              </a:rPr>
            </a:br>
            <a:endParaRPr/>
          </a:p>
        </p:txBody>
      </p:sp>
      <p:pic>
        <p:nvPicPr>
          <p:cNvPr id="179" name="Google Shape;179;p13">
            <a:hlinkClick r:id="rId3"/>
          </p:cNvPr>
          <p:cNvPicPr preferRelativeResize="0">
            <a:picLocks noGrp="1"/>
          </p:cNvPicPr>
          <p:nvPr>
            <p:ph type="body" idx="1"/>
          </p:nvPr>
        </p:nvPicPr>
        <p:blipFill rotWithShape="1">
          <a:blip r:embed="rId4">
            <a:alphaModFix/>
          </a:blip>
          <a:srcRect/>
          <a:stretch/>
        </p:blipFill>
        <p:spPr>
          <a:xfrm>
            <a:off x="0" y="2286000"/>
            <a:ext cx="9144000" cy="50292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100000"/>
              </a:lnSpc>
              <a:spcBef>
                <a:spcPts val="0"/>
              </a:spcBef>
              <a:spcAft>
                <a:spcPts val="0"/>
              </a:spcAft>
              <a:buClr>
                <a:schemeClr val="dk1"/>
              </a:buClr>
              <a:buSzPct val="100000"/>
              <a:buFont typeface="Calibri"/>
              <a:buNone/>
            </a:pPr>
            <a:r>
              <a:rPr lang="en-US"/>
              <a:t>What did I SEE-THINK-FEEL-WONDER</a:t>
            </a:r>
            <a:endParaRPr/>
          </a:p>
        </p:txBody>
      </p:sp>
      <p:pic>
        <p:nvPicPr>
          <p:cNvPr id="185" name="Google Shape;185;p14"/>
          <p:cNvPicPr preferRelativeResize="0">
            <a:picLocks noGrp="1"/>
          </p:cNvPicPr>
          <p:nvPr>
            <p:ph type="body" idx="1"/>
          </p:nvPr>
        </p:nvPicPr>
        <p:blipFill rotWithShape="1">
          <a:blip r:embed="rId3">
            <a:alphaModFix/>
          </a:blip>
          <a:srcRect/>
          <a:stretch/>
        </p:blipFill>
        <p:spPr>
          <a:xfrm>
            <a:off x="2309018" y="1600200"/>
            <a:ext cx="4525963" cy="452596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4400"/>
              <a:buFont typeface="Calibri"/>
              <a:buNone/>
            </a:pPr>
            <a:r>
              <a:rPr lang="en-US"/>
              <a:t>What is the problem?</a:t>
            </a:r>
            <a:endParaRPr/>
          </a:p>
        </p:txBody>
      </p:sp>
      <p:sp>
        <p:nvSpPr>
          <p:cNvPr id="191" name="Google Shape;191;p15"/>
          <p:cNvSpPr txBox="1">
            <a:spLocks noGrp="1"/>
          </p:cNvSpPr>
          <p:nvPr>
            <p:ph type="body" idx="1"/>
          </p:nvPr>
        </p:nvSpPr>
        <p:spPr>
          <a:xfrm>
            <a:off x="457200" y="1299411"/>
            <a:ext cx="8229600" cy="5414210"/>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0"/>
              </a:spcBef>
              <a:spcAft>
                <a:spcPts val="0"/>
              </a:spcAft>
              <a:buClr>
                <a:schemeClr val="dk1"/>
              </a:buClr>
              <a:buSzPts val="3200"/>
              <a:buChar char="•"/>
            </a:pPr>
            <a:r>
              <a:rPr lang="en-US"/>
              <a:t>Write down 2 problems associated with human garbage disposal you would like to see addressed. </a:t>
            </a:r>
            <a:r>
              <a:rPr lang="en-US" b="1" i="1"/>
              <a:t>(Your problems should be focused on Environmental impacts.)</a:t>
            </a:r>
            <a:endParaRPr/>
          </a:p>
          <a:p>
            <a:pPr marL="342900" lvl="0" indent="-342900" algn="l" rtl="0">
              <a:lnSpc>
                <a:spcPct val="100000"/>
              </a:lnSpc>
              <a:spcBef>
                <a:spcPts val="640"/>
              </a:spcBef>
              <a:spcAft>
                <a:spcPts val="0"/>
              </a:spcAft>
              <a:buClr>
                <a:schemeClr val="dk1"/>
              </a:buClr>
              <a:buSzPts val="3200"/>
              <a:buChar char="•"/>
            </a:pPr>
            <a:r>
              <a:rPr lang="en-US"/>
              <a:t>In your table groups, share your two problems.</a:t>
            </a:r>
            <a:endParaRPr/>
          </a:p>
          <a:p>
            <a:pPr marL="342900" lvl="0" indent="-342900" algn="l" rtl="0">
              <a:lnSpc>
                <a:spcPct val="100000"/>
              </a:lnSpc>
              <a:spcBef>
                <a:spcPts val="640"/>
              </a:spcBef>
              <a:spcAft>
                <a:spcPts val="0"/>
              </a:spcAft>
              <a:buClr>
                <a:schemeClr val="dk1"/>
              </a:buClr>
              <a:buSzPts val="3200"/>
              <a:buChar char="•"/>
            </a:pPr>
            <a:r>
              <a:rPr lang="en-US"/>
              <a:t>As a group, choose 2 from those discussed to share with the class. </a:t>
            </a:r>
            <a:endParaRPr/>
          </a:p>
          <a:p>
            <a:pPr marL="342900" lvl="0" indent="-342900" algn="l" rtl="0">
              <a:lnSpc>
                <a:spcPct val="100000"/>
              </a:lnSpc>
              <a:spcBef>
                <a:spcPts val="640"/>
              </a:spcBef>
              <a:spcAft>
                <a:spcPts val="0"/>
              </a:spcAft>
              <a:buClr>
                <a:schemeClr val="dk1"/>
              </a:buClr>
              <a:buSzPts val="3200"/>
              <a:buChar char="•"/>
            </a:pPr>
            <a:r>
              <a:rPr lang="en-US"/>
              <a:t>As a class, pick one problem to address as a class from all those shared. </a:t>
            </a:r>
            <a:endParaRPr/>
          </a:p>
          <a:p>
            <a:pPr marL="342900" lvl="0" indent="-139700" algn="l" rtl="0">
              <a:lnSpc>
                <a:spcPct val="100000"/>
              </a:lnSpc>
              <a:spcBef>
                <a:spcPts val="640"/>
              </a:spcBef>
              <a:spcAft>
                <a:spcPts val="0"/>
              </a:spcAft>
              <a:buClr>
                <a:schemeClr val="dk1"/>
              </a:buClr>
              <a:buSzPts val="3200"/>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1">
                                            <p:txEl>
                                              <p:pRg st="0" end="0"/>
                                            </p:txEl>
                                          </p:spTgt>
                                        </p:tgtEl>
                                        <p:attrNameLst>
                                          <p:attrName>style.visibility</p:attrName>
                                        </p:attrNameLst>
                                      </p:cBhvr>
                                      <p:to>
                                        <p:strVal val="visible"/>
                                      </p:to>
                                    </p:set>
                                    <p:anim calcmode="lin" valueType="num">
                                      <p:cBhvr additive="base">
                                        <p:cTn id="7" dur="500"/>
                                        <p:tgtEl>
                                          <p:spTgt spid="19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91">
                                            <p:txEl>
                                              <p:pRg st="1" end="1"/>
                                            </p:txEl>
                                          </p:spTgt>
                                        </p:tgtEl>
                                        <p:attrNameLst>
                                          <p:attrName>style.visibility</p:attrName>
                                        </p:attrNameLst>
                                      </p:cBhvr>
                                      <p:to>
                                        <p:strVal val="visible"/>
                                      </p:to>
                                    </p:set>
                                    <p:anim calcmode="lin" valueType="num">
                                      <p:cBhvr additive="base">
                                        <p:cTn id="12" dur="500"/>
                                        <p:tgtEl>
                                          <p:spTgt spid="19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91">
                                            <p:txEl>
                                              <p:pRg st="2" end="2"/>
                                            </p:txEl>
                                          </p:spTgt>
                                        </p:tgtEl>
                                        <p:attrNameLst>
                                          <p:attrName>style.visibility</p:attrName>
                                        </p:attrNameLst>
                                      </p:cBhvr>
                                      <p:to>
                                        <p:strVal val="visible"/>
                                      </p:to>
                                    </p:set>
                                    <p:anim calcmode="lin" valueType="num">
                                      <p:cBhvr additive="base">
                                        <p:cTn id="17" dur="500"/>
                                        <p:tgtEl>
                                          <p:spTgt spid="19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91">
                                            <p:txEl>
                                              <p:pRg st="3" end="3"/>
                                            </p:txEl>
                                          </p:spTgt>
                                        </p:tgtEl>
                                        <p:attrNameLst>
                                          <p:attrName>style.visibility</p:attrName>
                                        </p:attrNameLst>
                                      </p:cBhvr>
                                      <p:to>
                                        <p:strVal val="visible"/>
                                      </p:to>
                                    </p:set>
                                    <p:anim calcmode="lin" valueType="num">
                                      <p:cBhvr additive="base">
                                        <p:cTn id="22" dur="500"/>
                                        <p:tgtEl>
                                          <p:spTgt spid="19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91">
                                            <p:txEl>
                                              <p:pRg st="4" end="4"/>
                                            </p:txEl>
                                          </p:spTgt>
                                        </p:tgtEl>
                                        <p:attrNameLst>
                                          <p:attrName>style.visibility</p:attrName>
                                        </p:attrNameLst>
                                      </p:cBhvr>
                                      <p:to>
                                        <p:strVal val="visible"/>
                                      </p:to>
                                    </p:set>
                                    <p:anim calcmode="lin" valueType="num">
                                      <p:cBhvr additive="base">
                                        <p:cTn id="27" dur="500"/>
                                        <p:tgtEl>
                                          <p:spTgt spid="19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4400"/>
              <a:buFont typeface="Calibri"/>
              <a:buNone/>
            </a:pPr>
            <a:r>
              <a:rPr lang="en-US"/>
              <a:t>Constraints</a:t>
            </a:r>
            <a:endParaRPr/>
          </a:p>
        </p:txBody>
      </p:sp>
      <p:sp>
        <p:nvSpPr>
          <p:cNvPr id="197" name="Google Shape;197;p16"/>
          <p:cNvSpPr txBox="1">
            <a:spLocks noGrp="1"/>
          </p:cNvSpPr>
          <p:nvPr>
            <p:ph type="body" idx="1"/>
          </p:nvPr>
        </p:nvSpPr>
        <p:spPr>
          <a:xfrm>
            <a:off x="457200" y="1115291"/>
            <a:ext cx="8229600" cy="5010872"/>
          </a:xfrm>
          <a:prstGeom prst="rect">
            <a:avLst/>
          </a:prstGeom>
          <a:noFill/>
          <a:ln>
            <a:noFill/>
          </a:ln>
        </p:spPr>
        <p:txBody>
          <a:bodyPr spcFirstLastPara="1" wrap="square" lIns="91425" tIns="45700" rIns="91425" bIns="45700" anchor="t" anchorCtr="0">
            <a:noAutofit/>
          </a:bodyPr>
          <a:lstStyle/>
          <a:p>
            <a:pPr marL="342900" lvl="0" indent="-241300" algn="l" rtl="0">
              <a:lnSpc>
                <a:spcPct val="100000"/>
              </a:lnSpc>
              <a:spcBef>
                <a:spcPts val="0"/>
              </a:spcBef>
              <a:spcAft>
                <a:spcPts val="0"/>
              </a:spcAft>
              <a:buClr>
                <a:schemeClr val="dk1"/>
              </a:buClr>
              <a:buSzPts val="1600"/>
              <a:buNone/>
            </a:pPr>
            <a:endParaRPr sz="1600"/>
          </a:p>
          <a:p>
            <a:pPr marL="342900" lvl="0" indent="-342900" algn="l" rtl="0">
              <a:lnSpc>
                <a:spcPct val="100000"/>
              </a:lnSpc>
              <a:spcBef>
                <a:spcPts val="320"/>
              </a:spcBef>
              <a:spcAft>
                <a:spcPts val="0"/>
              </a:spcAft>
              <a:buSzPts val="1600"/>
              <a:buFont typeface="Arial"/>
              <a:buChar char="•"/>
            </a:pPr>
            <a:r>
              <a:rPr lang="en-US" sz="1600" b="1"/>
              <a:t>Environmental Constraint</a:t>
            </a:r>
            <a:r>
              <a:rPr lang="en-US" sz="1600"/>
              <a:t>:</a:t>
            </a:r>
            <a:endParaRPr/>
          </a:p>
          <a:p>
            <a:pPr marL="742950" lvl="1" indent="-285750" algn="l" rtl="0">
              <a:lnSpc>
                <a:spcPct val="100000"/>
              </a:lnSpc>
              <a:spcBef>
                <a:spcPts val="320"/>
              </a:spcBef>
              <a:spcAft>
                <a:spcPts val="0"/>
              </a:spcAft>
              <a:buSzPts val="1600"/>
              <a:buFont typeface="Arial"/>
              <a:buChar char="–"/>
            </a:pPr>
            <a:r>
              <a:rPr lang="en-US" sz="1600"/>
              <a:t>Definition: Limitations imposed by considerations of environmental impact, sustainability, and conservation.</a:t>
            </a:r>
            <a:endParaRPr/>
          </a:p>
          <a:p>
            <a:pPr marL="457200" lvl="1" indent="0" algn="l" rtl="0">
              <a:lnSpc>
                <a:spcPct val="100000"/>
              </a:lnSpc>
              <a:spcBef>
                <a:spcPts val="320"/>
              </a:spcBef>
              <a:spcAft>
                <a:spcPts val="0"/>
              </a:spcAft>
              <a:buSzPts val="1600"/>
              <a:buNone/>
            </a:pPr>
            <a:r>
              <a:rPr lang="en-US" sz="1600" b="1"/>
              <a:t>Aesthetic Constraint</a:t>
            </a:r>
            <a:r>
              <a:rPr lang="en-US" sz="1600"/>
              <a:t>:</a:t>
            </a:r>
            <a:endParaRPr/>
          </a:p>
          <a:p>
            <a:pPr marL="742950" lvl="1" indent="-285750" algn="l" rtl="0">
              <a:lnSpc>
                <a:spcPct val="100000"/>
              </a:lnSpc>
              <a:spcBef>
                <a:spcPts val="320"/>
              </a:spcBef>
              <a:spcAft>
                <a:spcPts val="0"/>
              </a:spcAft>
              <a:buSzPts val="1600"/>
              <a:buFont typeface="Arial"/>
              <a:buChar char="–"/>
            </a:pPr>
            <a:r>
              <a:rPr lang="en-US" sz="1600"/>
              <a:t>Definition: Criteria related to beauty, design, or artistic appeal.</a:t>
            </a:r>
            <a:endParaRPr/>
          </a:p>
          <a:p>
            <a:pPr marL="342900" lvl="0" indent="-342900" algn="l" rtl="0">
              <a:lnSpc>
                <a:spcPct val="100000"/>
              </a:lnSpc>
              <a:spcBef>
                <a:spcPts val="320"/>
              </a:spcBef>
              <a:spcAft>
                <a:spcPts val="0"/>
              </a:spcAft>
              <a:buClr>
                <a:schemeClr val="dk1"/>
              </a:buClr>
              <a:buSzPts val="1600"/>
              <a:buChar char="•"/>
            </a:pPr>
            <a:r>
              <a:rPr lang="en-US" sz="1600" b="1"/>
              <a:t>Economic Constraint</a:t>
            </a:r>
            <a:r>
              <a:rPr lang="en-US" sz="1600"/>
              <a:t>:</a:t>
            </a:r>
            <a:endParaRPr/>
          </a:p>
          <a:p>
            <a:pPr marL="742950" lvl="1" indent="-285750" algn="l" rtl="0">
              <a:lnSpc>
                <a:spcPct val="100000"/>
              </a:lnSpc>
              <a:spcBef>
                <a:spcPts val="320"/>
              </a:spcBef>
              <a:spcAft>
                <a:spcPts val="0"/>
              </a:spcAft>
              <a:buClr>
                <a:schemeClr val="dk1"/>
              </a:buClr>
              <a:buSzPts val="1600"/>
              <a:buChar char="–"/>
            </a:pPr>
            <a:r>
              <a:rPr lang="en-US" sz="1600"/>
              <a:t>Definition: Limitations imposed by financial resources or costs associated with a solution.</a:t>
            </a:r>
            <a:endParaRPr/>
          </a:p>
          <a:p>
            <a:pPr marL="342900" lvl="0" indent="-342900" algn="l" rtl="0">
              <a:lnSpc>
                <a:spcPct val="100000"/>
              </a:lnSpc>
              <a:spcBef>
                <a:spcPts val="320"/>
              </a:spcBef>
              <a:spcAft>
                <a:spcPts val="0"/>
              </a:spcAft>
              <a:buClr>
                <a:schemeClr val="dk1"/>
              </a:buClr>
              <a:buSzPts val="1600"/>
              <a:buChar char="•"/>
            </a:pPr>
            <a:r>
              <a:rPr lang="en-US" sz="1600" b="1"/>
              <a:t>Ethical Constraint</a:t>
            </a:r>
            <a:r>
              <a:rPr lang="en-US" sz="1600"/>
              <a:t>:</a:t>
            </a:r>
            <a:endParaRPr/>
          </a:p>
          <a:p>
            <a:pPr marL="742950" lvl="1" indent="-285750" algn="l" rtl="0">
              <a:lnSpc>
                <a:spcPct val="100000"/>
              </a:lnSpc>
              <a:spcBef>
                <a:spcPts val="320"/>
              </a:spcBef>
              <a:spcAft>
                <a:spcPts val="0"/>
              </a:spcAft>
              <a:buClr>
                <a:schemeClr val="dk1"/>
              </a:buClr>
              <a:buSzPts val="1600"/>
              <a:buChar char="–"/>
            </a:pPr>
            <a:r>
              <a:rPr lang="en-US" sz="1600"/>
              <a:t>Definition: Boundaries set by moral principles or societal norms.</a:t>
            </a:r>
            <a:endParaRPr/>
          </a:p>
          <a:p>
            <a:pPr marL="342900" lvl="0" indent="-342900" algn="l" rtl="0">
              <a:lnSpc>
                <a:spcPct val="100000"/>
              </a:lnSpc>
              <a:spcBef>
                <a:spcPts val="320"/>
              </a:spcBef>
              <a:spcAft>
                <a:spcPts val="0"/>
              </a:spcAft>
              <a:buClr>
                <a:schemeClr val="dk1"/>
              </a:buClr>
              <a:buSzPts val="1600"/>
              <a:buChar char="•"/>
            </a:pPr>
            <a:r>
              <a:rPr lang="en-US" sz="1600" b="1"/>
              <a:t>Geographical Constraint</a:t>
            </a:r>
            <a:r>
              <a:rPr lang="en-US" sz="1600"/>
              <a:t>:</a:t>
            </a:r>
            <a:endParaRPr/>
          </a:p>
          <a:p>
            <a:pPr marL="742950" lvl="1" indent="-285750" algn="l" rtl="0">
              <a:lnSpc>
                <a:spcPct val="100000"/>
              </a:lnSpc>
              <a:spcBef>
                <a:spcPts val="320"/>
              </a:spcBef>
              <a:spcAft>
                <a:spcPts val="0"/>
              </a:spcAft>
              <a:buClr>
                <a:schemeClr val="dk1"/>
              </a:buClr>
              <a:buSzPts val="1600"/>
              <a:buChar char="–"/>
            </a:pPr>
            <a:r>
              <a:rPr lang="en-US" sz="1600"/>
              <a:t>Definition: Restrictions imposed by physical location or spatial considerations.</a:t>
            </a:r>
            <a:endParaRPr/>
          </a:p>
          <a:p>
            <a:pPr marL="342900" lvl="0" indent="-342900" algn="l" rtl="0">
              <a:lnSpc>
                <a:spcPct val="100000"/>
              </a:lnSpc>
              <a:spcBef>
                <a:spcPts val="320"/>
              </a:spcBef>
              <a:spcAft>
                <a:spcPts val="0"/>
              </a:spcAft>
              <a:buClr>
                <a:schemeClr val="dk1"/>
              </a:buClr>
              <a:buSzPts val="1600"/>
              <a:buChar char="•"/>
            </a:pPr>
            <a:r>
              <a:rPr lang="en-US" sz="1600" b="1"/>
              <a:t>Legal Constraint</a:t>
            </a:r>
            <a:r>
              <a:rPr lang="en-US" sz="1600"/>
              <a:t>:</a:t>
            </a:r>
            <a:endParaRPr/>
          </a:p>
          <a:p>
            <a:pPr marL="742950" lvl="1" indent="-285750" algn="l" rtl="0">
              <a:lnSpc>
                <a:spcPct val="100000"/>
              </a:lnSpc>
              <a:spcBef>
                <a:spcPts val="320"/>
              </a:spcBef>
              <a:spcAft>
                <a:spcPts val="0"/>
              </a:spcAft>
              <a:buClr>
                <a:schemeClr val="dk1"/>
              </a:buClr>
              <a:buSzPts val="1600"/>
              <a:buChar char="–"/>
            </a:pPr>
            <a:r>
              <a:rPr lang="en-US" sz="1600"/>
              <a:t>Definition: Requirements or limitations imposed by laws, regulations, or legal standards.</a:t>
            </a:r>
            <a:endParaRPr/>
          </a:p>
          <a:p>
            <a:pPr marL="285750" lvl="0" indent="-285750" algn="l" rtl="0">
              <a:lnSpc>
                <a:spcPct val="100000"/>
              </a:lnSpc>
              <a:spcBef>
                <a:spcPts val="320"/>
              </a:spcBef>
              <a:spcAft>
                <a:spcPts val="0"/>
              </a:spcAft>
              <a:buSzPts val="1600"/>
              <a:buChar char="•"/>
            </a:pPr>
            <a:r>
              <a:rPr lang="en-US" sz="1600" b="1"/>
              <a:t>Time Constraint: </a:t>
            </a:r>
            <a:endParaRPr sz="1600" b="1"/>
          </a:p>
          <a:p>
            <a:pPr marL="914400" lvl="1" indent="-342900" algn="l" rtl="0">
              <a:lnSpc>
                <a:spcPct val="100000"/>
              </a:lnSpc>
              <a:spcBef>
                <a:spcPts val="320"/>
              </a:spcBef>
              <a:spcAft>
                <a:spcPts val="0"/>
              </a:spcAft>
              <a:buSzPts val="1600"/>
              <a:buChar char="–"/>
            </a:pPr>
            <a:r>
              <a:rPr lang="en-US" sz="1600"/>
              <a:t>Definition: A limit on the amount of time available to complete a task or activity. </a:t>
            </a:r>
            <a:endParaRPr/>
          </a:p>
          <a:p>
            <a:pPr marL="457200" lvl="1" indent="0" algn="l" rtl="0">
              <a:lnSpc>
                <a:spcPct val="100000"/>
              </a:lnSpc>
              <a:spcBef>
                <a:spcPts val="240"/>
              </a:spcBef>
              <a:spcAft>
                <a:spcPts val="0"/>
              </a:spcAft>
              <a:buSzPts val="1200"/>
              <a:buNone/>
            </a:pPr>
            <a:endParaRPr sz="1200"/>
          </a:p>
          <a:p>
            <a:pPr marL="342900" lvl="0" indent="-139700" algn="l" rtl="0">
              <a:lnSpc>
                <a:spcPct val="100000"/>
              </a:lnSpc>
              <a:spcBef>
                <a:spcPts val="640"/>
              </a:spcBef>
              <a:spcAft>
                <a:spcPts val="0"/>
              </a:spcAft>
              <a:buSzPts val="3200"/>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1800"/>
              <a:buNone/>
            </a:pPr>
            <a:r>
              <a:rPr lang="en-US"/>
              <a:t>Questions to Keep in Mind</a:t>
            </a:r>
            <a:endParaRPr/>
          </a:p>
        </p:txBody>
      </p:sp>
      <p:sp>
        <p:nvSpPr>
          <p:cNvPr id="203" name="Google Shape;203;p17"/>
          <p:cNvSpPr txBox="1">
            <a:spLocks noGrp="1"/>
          </p:cNvSpPr>
          <p:nvPr>
            <p:ph type="body" idx="1"/>
          </p:nvPr>
        </p:nvSpPr>
        <p:spPr>
          <a:xfrm>
            <a:off x="457200" y="1162050"/>
            <a:ext cx="8229600" cy="5326063"/>
          </a:xfrm>
          <a:prstGeom prst="rect">
            <a:avLst/>
          </a:prstGeom>
          <a:noFill/>
          <a:ln>
            <a:noFill/>
          </a:ln>
        </p:spPr>
        <p:txBody>
          <a:bodyPr spcFirstLastPara="1" wrap="square" lIns="91425" tIns="45700" rIns="91425" bIns="45700" anchor="t" anchorCtr="0">
            <a:normAutofit/>
          </a:bodyPr>
          <a:lstStyle/>
          <a:p>
            <a:pPr marL="457200" lvl="0" indent="-342900" algn="l" rtl="0">
              <a:lnSpc>
                <a:spcPct val="100000"/>
              </a:lnSpc>
              <a:spcBef>
                <a:spcPts val="360"/>
              </a:spcBef>
              <a:spcAft>
                <a:spcPts val="0"/>
              </a:spcAft>
              <a:buClr>
                <a:schemeClr val="dk1"/>
              </a:buClr>
              <a:buSzPts val="1800"/>
              <a:buChar char="•"/>
            </a:pPr>
            <a:r>
              <a:rPr lang="en-US"/>
              <a:t>Time Constraint: </a:t>
            </a:r>
            <a:endParaRPr/>
          </a:p>
          <a:p>
            <a:pPr marL="914400" lvl="1" indent="-342900" algn="l" rtl="0">
              <a:lnSpc>
                <a:spcPct val="100000"/>
              </a:lnSpc>
              <a:spcBef>
                <a:spcPts val="360"/>
              </a:spcBef>
              <a:spcAft>
                <a:spcPts val="0"/>
              </a:spcAft>
              <a:buSzPts val="1800"/>
              <a:buChar char="–"/>
            </a:pPr>
            <a:r>
              <a:rPr lang="en-US" sz="2200"/>
              <a:t>What resources and materials are readily available in our community that can be utilized to create a sustainable waste management solution within a 3-month to 1-year timeframe?</a:t>
            </a:r>
            <a:endParaRPr/>
          </a:p>
          <a:p>
            <a:pPr marL="571500" lvl="1" indent="0" algn="l" rtl="0">
              <a:lnSpc>
                <a:spcPct val="100000"/>
              </a:lnSpc>
              <a:spcBef>
                <a:spcPts val="360"/>
              </a:spcBef>
              <a:spcAft>
                <a:spcPts val="0"/>
              </a:spcAft>
              <a:buSzPts val="1800"/>
              <a:buNone/>
            </a:pPr>
            <a:endParaRPr sz="2200"/>
          </a:p>
          <a:p>
            <a:pPr marL="914400" lvl="1" indent="-342900" algn="l" rtl="0">
              <a:lnSpc>
                <a:spcPct val="100000"/>
              </a:lnSpc>
              <a:spcBef>
                <a:spcPts val="360"/>
              </a:spcBef>
              <a:spcAft>
                <a:spcPts val="0"/>
              </a:spcAft>
              <a:buSzPts val="1800"/>
              <a:buChar char="–"/>
            </a:pPr>
            <a:r>
              <a:rPr lang="en-US" sz="2200"/>
              <a:t>What specific steps can be taken to ensure the solution can be implemented quickly and effectively, including timelines for each phase of the project?</a:t>
            </a:r>
            <a:endParaRPr/>
          </a:p>
          <a:p>
            <a:pPr marL="571500" lvl="1" indent="0" algn="l" rtl="0">
              <a:lnSpc>
                <a:spcPct val="100000"/>
              </a:lnSpc>
              <a:spcBef>
                <a:spcPts val="360"/>
              </a:spcBef>
              <a:spcAft>
                <a:spcPts val="0"/>
              </a:spcAft>
              <a:buSzPts val="1800"/>
              <a:buNone/>
            </a:pPr>
            <a:endParaRPr sz="2200"/>
          </a:p>
          <a:p>
            <a:pPr marL="914400" lvl="1" indent="-342900" algn="l" rtl="0">
              <a:lnSpc>
                <a:spcPct val="100000"/>
              </a:lnSpc>
              <a:spcBef>
                <a:spcPts val="360"/>
              </a:spcBef>
              <a:spcAft>
                <a:spcPts val="0"/>
              </a:spcAft>
              <a:buSzPts val="1800"/>
              <a:buChar char="–"/>
            </a:pPr>
            <a:r>
              <a:rPr lang="en-US" sz="2200"/>
              <a:t>How will you measure the effectiveness and impact of your solution within the first year, and what adjustments might be necessary based on initial outcomes?</a:t>
            </a:r>
            <a:endParaRPr/>
          </a:p>
          <a:p>
            <a:pPr marL="914400" lvl="1" indent="-228600" algn="l" rtl="0">
              <a:lnSpc>
                <a:spcPct val="100000"/>
              </a:lnSpc>
              <a:spcBef>
                <a:spcPts val="360"/>
              </a:spcBef>
              <a:spcAft>
                <a:spcPts val="0"/>
              </a:spcAft>
              <a:buSzPts val="1800"/>
              <a:buNone/>
            </a:pPr>
            <a:endParaRPr sz="22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1800"/>
              <a:buNone/>
            </a:pPr>
            <a:r>
              <a:rPr lang="en-US"/>
              <a:t>Questions to Keep in Mind</a:t>
            </a:r>
            <a:endParaRPr/>
          </a:p>
        </p:txBody>
      </p:sp>
      <p:sp>
        <p:nvSpPr>
          <p:cNvPr id="209" name="Google Shape;209;p30"/>
          <p:cNvSpPr txBox="1">
            <a:spLocks noGrp="1"/>
          </p:cNvSpPr>
          <p:nvPr>
            <p:ph type="body" idx="1"/>
          </p:nvPr>
        </p:nvSpPr>
        <p:spPr>
          <a:xfrm>
            <a:off x="457200" y="1162050"/>
            <a:ext cx="8229600" cy="5326063"/>
          </a:xfrm>
          <a:prstGeom prst="rect">
            <a:avLst/>
          </a:prstGeom>
          <a:noFill/>
          <a:ln>
            <a:noFill/>
          </a:ln>
        </p:spPr>
        <p:txBody>
          <a:bodyPr spcFirstLastPara="1" wrap="square" lIns="91425" tIns="45700" rIns="91425" bIns="45700" anchor="t" anchorCtr="0">
            <a:normAutofit lnSpcReduction="10000"/>
          </a:bodyPr>
          <a:lstStyle/>
          <a:p>
            <a:pPr marL="457200" lvl="0" indent="-342900" algn="l" rtl="0">
              <a:lnSpc>
                <a:spcPct val="100000"/>
              </a:lnSpc>
              <a:spcBef>
                <a:spcPts val="360"/>
              </a:spcBef>
              <a:spcAft>
                <a:spcPts val="0"/>
              </a:spcAft>
              <a:buClr>
                <a:schemeClr val="dk1"/>
              </a:buClr>
              <a:buSzPts val="1800"/>
              <a:buChar char="•"/>
            </a:pPr>
            <a:r>
              <a:rPr lang="en-US"/>
              <a:t>Environmental Constraint: </a:t>
            </a:r>
            <a:endParaRPr/>
          </a:p>
          <a:p>
            <a:pPr marL="914400" lvl="1" indent="-342900" algn="l" rtl="0">
              <a:lnSpc>
                <a:spcPct val="100000"/>
              </a:lnSpc>
              <a:spcBef>
                <a:spcPts val="360"/>
              </a:spcBef>
              <a:spcAft>
                <a:spcPts val="0"/>
              </a:spcAft>
              <a:buSzPts val="1800"/>
              <a:buChar char="–"/>
            </a:pPr>
            <a:r>
              <a:rPr lang="en-US" sz="2200"/>
              <a:t>"Does your solution minimize carbon emissions or environmental footprint?"</a:t>
            </a:r>
            <a:endParaRPr/>
          </a:p>
          <a:p>
            <a:pPr marL="914400" lvl="1" indent="-342900" algn="l" rtl="0">
              <a:lnSpc>
                <a:spcPct val="100000"/>
              </a:lnSpc>
              <a:spcBef>
                <a:spcPts val="360"/>
              </a:spcBef>
              <a:spcAft>
                <a:spcPts val="0"/>
              </a:spcAft>
              <a:buSzPts val="1800"/>
              <a:buChar char="–"/>
            </a:pPr>
            <a:r>
              <a:rPr lang="en-US" sz="2200"/>
              <a:t>"Have you assessed potential impacts on local ecosystems or biodiversity?"</a:t>
            </a:r>
            <a:endParaRPr/>
          </a:p>
          <a:p>
            <a:pPr marL="914400" lvl="1" indent="-342900" algn="l" rtl="0">
              <a:lnSpc>
                <a:spcPct val="100000"/>
              </a:lnSpc>
              <a:spcBef>
                <a:spcPts val="360"/>
              </a:spcBef>
              <a:spcAft>
                <a:spcPts val="0"/>
              </a:spcAft>
              <a:buSzPts val="1800"/>
              <a:buChar char="–"/>
            </a:pPr>
            <a:r>
              <a:rPr lang="en-US" sz="2200"/>
              <a:t>"How does your solution contribute to long-term environmental sustainability?"</a:t>
            </a:r>
            <a:endParaRPr/>
          </a:p>
          <a:p>
            <a:pPr marL="114300" lvl="0" indent="0" algn="l" rtl="0">
              <a:lnSpc>
                <a:spcPct val="100000"/>
              </a:lnSpc>
              <a:spcBef>
                <a:spcPts val="360"/>
              </a:spcBef>
              <a:spcAft>
                <a:spcPts val="0"/>
              </a:spcAft>
              <a:buSzPts val="1800"/>
              <a:buNone/>
            </a:pPr>
            <a:endParaRPr sz="2600"/>
          </a:p>
          <a:p>
            <a:pPr marL="457200" lvl="0" indent="-342900" algn="l" rtl="0">
              <a:lnSpc>
                <a:spcPct val="100000"/>
              </a:lnSpc>
              <a:spcBef>
                <a:spcPts val="360"/>
              </a:spcBef>
              <a:spcAft>
                <a:spcPts val="0"/>
              </a:spcAft>
              <a:buClr>
                <a:schemeClr val="dk1"/>
              </a:buClr>
              <a:buSzPts val="1800"/>
              <a:buChar char="•"/>
            </a:pPr>
            <a:r>
              <a:rPr lang="en-US"/>
              <a:t>Economic Constraint: </a:t>
            </a:r>
            <a:endParaRPr/>
          </a:p>
          <a:p>
            <a:pPr marL="914400" lvl="1" indent="-342900" algn="l" rtl="0">
              <a:lnSpc>
                <a:spcPct val="100000"/>
              </a:lnSpc>
              <a:spcBef>
                <a:spcPts val="360"/>
              </a:spcBef>
              <a:spcAft>
                <a:spcPts val="0"/>
              </a:spcAft>
              <a:buSzPts val="1800"/>
              <a:buChar char="–"/>
            </a:pPr>
            <a:r>
              <a:rPr lang="en-US" sz="2200"/>
              <a:t>"Does your proposed solution fit within the allocated budget?"</a:t>
            </a:r>
            <a:endParaRPr/>
          </a:p>
          <a:p>
            <a:pPr marL="914400" lvl="1" indent="-342900" algn="l" rtl="0">
              <a:lnSpc>
                <a:spcPct val="100000"/>
              </a:lnSpc>
              <a:spcBef>
                <a:spcPts val="360"/>
              </a:spcBef>
              <a:spcAft>
                <a:spcPts val="0"/>
              </a:spcAft>
              <a:buSzPts val="1800"/>
              <a:buChar char="–"/>
            </a:pPr>
            <a:r>
              <a:rPr lang="en-US" sz="2200"/>
              <a:t>"Have you considered the economic feasibility and cost-effectiveness of your solution?"</a:t>
            </a:r>
            <a:endParaRPr/>
          </a:p>
          <a:p>
            <a:pPr marL="914400" lvl="1" indent="-342900" algn="l" rtl="0">
              <a:lnSpc>
                <a:spcPct val="100000"/>
              </a:lnSpc>
              <a:spcBef>
                <a:spcPts val="360"/>
              </a:spcBef>
              <a:spcAft>
                <a:spcPts val="0"/>
              </a:spcAft>
              <a:buSzPts val="1800"/>
              <a:buChar char="–"/>
            </a:pPr>
            <a:r>
              <a:rPr lang="en-US" sz="1800"/>
              <a:t>"What are the projected financial implications or benefits of implementing your solution?"</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3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1800"/>
              <a:buNone/>
            </a:pPr>
            <a:r>
              <a:rPr lang="en-US"/>
              <a:t>Questions to Keep in Mind</a:t>
            </a:r>
            <a:endParaRPr/>
          </a:p>
        </p:txBody>
      </p:sp>
      <p:sp>
        <p:nvSpPr>
          <p:cNvPr id="215" name="Google Shape;215;p31"/>
          <p:cNvSpPr txBox="1">
            <a:spLocks noGrp="1"/>
          </p:cNvSpPr>
          <p:nvPr>
            <p:ph type="body" idx="1"/>
          </p:nvPr>
        </p:nvSpPr>
        <p:spPr>
          <a:xfrm>
            <a:off x="457200" y="1162050"/>
            <a:ext cx="8229600" cy="5326063"/>
          </a:xfrm>
          <a:prstGeom prst="rect">
            <a:avLst/>
          </a:prstGeom>
          <a:noFill/>
          <a:ln>
            <a:noFill/>
          </a:ln>
        </p:spPr>
        <p:txBody>
          <a:bodyPr spcFirstLastPara="1" wrap="square" lIns="91425" tIns="45700" rIns="91425" bIns="45700" anchor="t" anchorCtr="0">
            <a:normAutofit fontScale="92500" lnSpcReduction="10000"/>
          </a:bodyPr>
          <a:lstStyle/>
          <a:p>
            <a:pPr marL="457200" lvl="0" indent="-342900" algn="l" rtl="0">
              <a:lnSpc>
                <a:spcPct val="100000"/>
              </a:lnSpc>
              <a:spcBef>
                <a:spcPts val="360"/>
              </a:spcBef>
              <a:spcAft>
                <a:spcPts val="0"/>
              </a:spcAft>
              <a:buClr>
                <a:schemeClr val="dk1"/>
              </a:buClr>
              <a:buSzPct val="60810"/>
              <a:buChar char="•"/>
            </a:pPr>
            <a:r>
              <a:rPr lang="en-US"/>
              <a:t>Aesthetic Constraint: </a:t>
            </a:r>
            <a:endParaRPr/>
          </a:p>
          <a:p>
            <a:pPr marL="914400" lvl="1" indent="-342900" algn="l" rtl="0">
              <a:lnSpc>
                <a:spcPct val="100000"/>
              </a:lnSpc>
              <a:spcBef>
                <a:spcPts val="360"/>
              </a:spcBef>
              <a:spcAft>
                <a:spcPts val="0"/>
              </a:spcAft>
              <a:buSzPct val="88452"/>
              <a:buChar char="–"/>
            </a:pPr>
            <a:r>
              <a:rPr lang="en-US" sz="2200"/>
              <a:t>"Is your design visually appealing and harmonious with its surroundings?"</a:t>
            </a:r>
            <a:endParaRPr/>
          </a:p>
          <a:p>
            <a:pPr marL="914400" lvl="1" indent="-342900" algn="l" rtl="0">
              <a:lnSpc>
                <a:spcPct val="100000"/>
              </a:lnSpc>
              <a:spcBef>
                <a:spcPts val="360"/>
              </a:spcBef>
              <a:spcAft>
                <a:spcPts val="0"/>
              </a:spcAft>
              <a:buSzPct val="88452"/>
              <a:buChar char="–"/>
            </a:pPr>
            <a:r>
              <a:rPr lang="en-US" sz="2200"/>
              <a:t>"Have you considered the cultural or historical context of your solution's aesthetics?"</a:t>
            </a:r>
            <a:endParaRPr/>
          </a:p>
          <a:p>
            <a:pPr marL="914400" lvl="1" indent="-342900" algn="l" rtl="0">
              <a:lnSpc>
                <a:spcPct val="100000"/>
              </a:lnSpc>
              <a:spcBef>
                <a:spcPts val="360"/>
              </a:spcBef>
              <a:spcAft>
                <a:spcPts val="0"/>
              </a:spcAft>
              <a:buSzPct val="88452"/>
              <a:buChar char="–"/>
            </a:pPr>
            <a:r>
              <a:rPr lang="en-US" sz="2200"/>
              <a:t>"How does your solution contribute to enhancing the aesthetic quality of its environment?"</a:t>
            </a:r>
            <a:endParaRPr/>
          </a:p>
          <a:p>
            <a:pPr marL="914400" lvl="1" indent="-228600" algn="l" rtl="0">
              <a:lnSpc>
                <a:spcPct val="100000"/>
              </a:lnSpc>
              <a:spcBef>
                <a:spcPts val="360"/>
              </a:spcBef>
              <a:spcAft>
                <a:spcPts val="0"/>
              </a:spcAft>
              <a:buSzPct val="88452"/>
              <a:buNone/>
            </a:pPr>
            <a:endParaRPr sz="2200"/>
          </a:p>
          <a:p>
            <a:pPr marL="457200" lvl="0" indent="-342900" algn="l" rtl="0">
              <a:lnSpc>
                <a:spcPct val="100000"/>
              </a:lnSpc>
              <a:spcBef>
                <a:spcPts val="360"/>
              </a:spcBef>
              <a:spcAft>
                <a:spcPts val="0"/>
              </a:spcAft>
              <a:buClr>
                <a:schemeClr val="dk1"/>
              </a:buClr>
              <a:buSzPct val="60810"/>
              <a:buChar char="•"/>
            </a:pPr>
            <a:r>
              <a:rPr lang="en-US"/>
              <a:t>Legal Constraint: </a:t>
            </a:r>
            <a:endParaRPr/>
          </a:p>
          <a:p>
            <a:pPr marL="914400" lvl="1" indent="-342900" algn="l" rtl="0">
              <a:lnSpc>
                <a:spcPct val="100000"/>
              </a:lnSpc>
              <a:spcBef>
                <a:spcPts val="360"/>
              </a:spcBef>
              <a:spcAft>
                <a:spcPts val="0"/>
              </a:spcAft>
              <a:buSzPct val="88452"/>
              <a:buChar char="–"/>
            </a:pPr>
            <a:r>
              <a:rPr lang="en-US" sz="2200"/>
              <a:t>"Does your solution comply with relevant local, national, and international laws?"</a:t>
            </a:r>
            <a:endParaRPr/>
          </a:p>
          <a:p>
            <a:pPr marL="914400" lvl="1" indent="-342900" algn="l" rtl="0">
              <a:lnSpc>
                <a:spcPct val="100000"/>
              </a:lnSpc>
              <a:spcBef>
                <a:spcPts val="360"/>
              </a:spcBef>
              <a:spcAft>
                <a:spcPts val="0"/>
              </a:spcAft>
              <a:buSzPct val="88452"/>
              <a:buChar char="–"/>
            </a:pPr>
            <a:r>
              <a:rPr lang="en-US" sz="2200"/>
              <a:t>"Have you identified any legal risks or liabilities associated with your solution?"</a:t>
            </a:r>
            <a:endParaRPr/>
          </a:p>
          <a:p>
            <a:pPr marL="914400" lvl="1" indent="-342900" algn="l" rtl="0">
              <a:lnSpc>
                <a:spcPct val="100000"/>
              </a:lnSpc>
              <a:spcBef>
                <a:spcPts val="360"/>
              </a:spcBef>
              <a:spcAft>
                <a:spcPts val="0"/>
              </a:spcAft>
              <a:buSzPct val="88452"/>
              <a:buChar char="–"/>
            </a:pPr>
            <a:r>
              <a:rPr lang="en-US" sz="2200"/>
              <a:t>"Are there any permits, licenses, or legal approvals required for implementing your solution, and have you obtained them?"</a:t>
            </a:r>
            <a:endParaRPr/>
          </a:p>
          <a:p>
            <a:pPr marL="914400" lvl="1" indent="-228600" algn="l" rtl="0">
              <a:lnSpc>
                <a:spcPct val="100000"/>
              </a:lnSpc>
              <a:spcBef>
                <a:spcPts val="360"/>
              </a:spcBef>
              <a:spcAft>
                <a:spcPts val="0"/>
              </a:spcAft>
              <a:buSzPct val="88452"/>
              <a:buNone/>
            </a:pPr>
            <a:endParaRPr sz="22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4400"/>
              <a:buFont typeface="Calibri"/>
              <a:buNone/>
            </a:pPr>
            <a:r>
              <a:rPr lang="en-US" b="1">
                <a:latin typeface="Calibri"/>
                <a:ea typeface="Calibri"/>
                <a:cs typeface="Calibri"/>
                <a:sym typeface="Calibri"/>
              </a:rPr>
              <a:t>LESSON OBJECTIVE:</a:t>
            </a:r>
            <a:endParaRPr/>
          </a:p>
        </p:txBody>
      </p:sp>
      <p:sp>
        <p:nvSpPr>
          <p:cNvPr id="97" name="Google Shape;97;p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accent1"/>
              </a:buClr>
              <a:buSzPts val="3200"/>
              <a:buNone/>
            </a:pPr>
            <a:r>
              <a:rPr lang="en-US">
                <a:solidFill>
                  <a:schemeClr val="accent1"/>
                </a:solidFill>
              </a:rPr>
              <a:t>Students will design a solution</a:t>
            </a:r>
            <a:r>
              <a:rPr lang="en-US"/>
              <a:t> to address the </a:t>
            </a:r>
            <a:r>
              <a:rPr lang="en-US">
                <a:solidFill>
                  <a:srgbClr val="00B050"/>
                </a:solidFill>
              </a:rPr>
              <a:t>cause and effect of waste </a:t>
            </a:r>
            <a:r>
              <a:rPr lang="en-US">
                <a:solidFill>
                  <a:schemeClr val="accent6"/>
                </a:solidFill>
              </a:rPr>
              <a:t>on the environment </a:t>
            </a:r>
            <a:r>
              <a:rPr lang="en-US"/>
              <a:t>while considering various constraints and criteria.</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1800"/>
              <a:buNone/>
            </a:pPr>
            <a:r>
              <a:rPr lang="en-US"/>
              <a:t>Questions to Keep in Mind</a:t>
            </a:r>
            <a:endParaRPr/>
          </a:p>
        </p:txBody>
      </p:sp>
      <p:sp>
        <p:nvSpPr>
          <p:cNvPr id="221" name="Google Shape;221;p32"/>
          <p:cNvSpPr txBox="1">
            <a:spLocks noGrp="1"/>
          </p:cNvSpPr>
          <p:nvPr>
            <p:ph type="body" idx="1"/>
          </p:nvPr>
        </p:nvSpPr>
        <p:spPr>
          <a:xfrm>
            <a:off x="457200" y="1162050"/>
            <a:ext cx="8229600" cy="5326063"/>
          </a:xfrm>
          <a:prstGeom prst="rect">
            <a:avLst/>
          </a:prstGeom>
          <a:noFill/>
          <a:ln>
            <a:noFill/>
          </a:ln>
        </p:spPr>
        <p:txBody>
          <a:bodyPr spcFirstLastPara="1" wrap="square" lIns="91425" tIns="45700" rIns="91425" bIns="45700" anchor="t" anchorCtr="0">
            <a:normAutofit fontScale="92500"/>
          </a:bodyPr>
          <a:lstStyle/>
          <a:p>
            <a:pPr marL="457200" lvl="0" indent="-342900" algn="l" rtl="0">
              <a:lnSpc>
                <a:spcPct val="100000"/>
              </a:lnSpc>
              <a:spcBef>
                <a:spcPts val="360"/>
              </a:spcBef>
              <a:spcAft>
                <a:spcPts val="0"/>
              </a:spcAft>
              <a:buClr>
                <a:schemeClr val="dk1"/>
              </a:buClr>
              <a:buSzPct val="60810"/>
              <a:buChar char="•"/>
            </a:pPr>
            <a:r>
              <a:rPr lang="en-US"/>
              <a:t>Geographical Constraint: </a:t>
            </a:r>
            <a:endParaRPr/>
          </a:p>
          <a:p>
            <a:pPr marL="914400" lvl="1" indent="-342926" algn="l" rtl="0">
              <a:lnSpc>
                <a:spcPct val="100000"/>
              </a:lnSpc>
              <a:spcBef>
                <a:spcPts val="360"/>
              </a:spcBef>
              <a:spcAft>
                <a:spcPts val="0"/>
              </a:spcAft>
              <a:buSzPct val="84606"/>
              <a:buChar char="–"/>
            </a:pPr>
            <a:r>
              <a:rPr lang="en-US" sz="2300"/>
              <a:t>"Does your solution account for the local terrain and climate?"</a:t>
            </a:r>
            <a:endParaRPr/>
          </a:p>
          <a:p>
            <a:pPr marL="914400" lvl="1" indent="-342926" algn="l" rtl="0">
              <a:lnSpc>
                <a:spcPct val="100000"/>
              </a:lnSpc>
              <a:spcBef>
                <a:spcPts val="360"/>
              </a:spcBef>
              <a:spcAft>
                <a:spcPts val="0"/>
              </a:spcAft>
              <a:buSzPct val="84606"/>
              <a:buChar char="–"/>
            </a:pPr>
            <a:r>
              <a:rPr lang="en-US" sz="2300"/>
              <a:t>"Have you considered the accessibility and logistics of implementing your solution in this specific location?"</a:t>
            </a:r>
            <a:endParaRPr/>
          </a:p>
          <a:p>
            <a:pPr marL="914400" lvl="1" indent="-342926" algn="l" rtl="0">
              <a:lnSpc>
                <a:spcPct val="100000"/>
              </a:lnSpc>
              <a:spcBef>
                <a:spcPts val="360"/>
              </a:spcBef>
              <a:spcAft>
                <a:spcPts val="0"/>
              </a:spcAft>
              <a:buSzPct val="84606"/>
              <a:buChar char="–"/>
            </a:pPr>
            <a:r>
              <a:rPr lang="en-US" sz="2300"/>
              <a:t>"How does the geography of the area influence the design or implementation of your solution?"</a:t>
            </a:r>
            <a:endParaRPr/>
          </a:p>
          <a:p>
            <a:pPr marL="571500" lvl="1" indent="0" algn="l" rtl="0">
              <a:lnSpc>
                <a:spcPct val="100000"/>
              </a:lnSpc>
              <a:spcBef>
                <a:spcPts val="360"/>
              </a:spcBef>
              <a:spcAft>
                <a:spcPts val="0"/>
              </a:spcAft>
              <a:buSzPct val="88452"/>
              <a:buNone/>
            </a:pPr>
            <a:endParaRPr sz="2200"/>
          </a:p>
          <a:p>
            <a:pPr marL="457200" lvl="0" indent="-342900" algn="l" rtl="0">
              <a:lnSpc>
                <a:spcPct val="100000"/>
              </a:lnSpc>
              <a:spcBef>
                <a:spcPts val="360"/>
              </a:spcBef>
              <a:spcAft>
                <a:spcPts val="0"/>
              </a:spcAft>
              <a:buClr>
                <a:schemeClr val="dk1"/>
              </a:buClr>
              <a:buSzPct val="60810"/>
              <a:buChar char="•"/>
            </a:pPr>
            <a:r>
              <a:rPr lang="en-US"/>
              <a:t>Ethical Constraint: </a:t>
            </a:r>
            <a:endParaRPr/>
          </a:p>
          <a:p>
            <a:pPr marL="914400" lvl="1" indent="-342926" algn="l" rtl="0">
              <a:lnSpc>
                <a:spcPct val="100000"/>
              </a:lnSpc>
              <a:spcBef>
                <a:spcPts val="360"/>
              </a:spcBef>
              <a:spcAft>
                <a:spcPts val="0"/>
              </a:spcAft>
              <a:buSzPct val="84606"/>
              <a:buChar char="–"/>
            </a:pPr>
            <a:r>
              <a:rPr lang="en-US" sz="2300"/>
              <a:t>"Does your solution respect the rights and dignity of all stakeholders involved?"</a:t>
            </a:r>
            <a:endParaRPr/>
          </a:p>
          <a:p>
            <a:pPr marL="914400" lvl="1" indent="-342926" algn="l" rtl="0">
              <a:lnSpc>
                <a:spcPct val="100000"/>
              </a:lnSpc>
              <a:spcBef>
                <a:spcPts val="360"/>
              </a:spcBef>
              <a:spcAft>
                <a:spcPts val="0"/>
              </a:spcAft>
              <a:buSzPct val="84606"/>
              <a:buChar char="–"/>
            </a:pPr>
            <a:r>
              <a:rPr lang="en-US" sz="2300"/>
              <a:t>"Have you considered the potential ethical implications or conflicts of interest associated with your solution?"</a:t>
            </a:r>
            <a:endParaRPr/>
          </a:p>
          <a:p>
            <a:pPr marL="914400" lvl="1" indent="-342926" algn="l" rtl="0">
              <a:lnSpc>
                <a:spcPct val="100000"/>
              </a:lnSpc>
              <a:spcBef>
                <a:spcPts val="360"/>
              </a:spcBef>
              <a:spcAft>
                <a:spcPts val="0"/>
              </a:spcAft>
              <a:buSzPct val="84606"/>
              <a:buChar char="–"/>
            </a:pPr>
            <a:r>
              <a:rPr lang="en-US" sz="2300"/>
              <a:t>"Is your solution aligned with ethical standards and principles applicable to the situation?"</a:t>
            </a:r>
            <a:endParaRPr/>
          </a:p>
          <a:p>
            <a:pPr marL="914400" lvl="1" indent="-228600" algn="l" rtl="0">
              <a:lnSpc>
                <a:spcPct val="100000"/>
              </a:lnSpc>
              <a:spcBef>
                <a:spcPts val="360"/>
              </a:spcBef>
              <a:spcAft>
                <a:spcPts val="0"/>
              </a:spcAft>
              <a:buSzPct val="88452"/>
              <a:buNone/>
            </a:pPr>
            <a:endParaRPr sz="2200"/>
          </a:p>
          <a:p>
            <a:pPr marL="914400" lvl="1" indent="-228600" algn="l" rtl="0">
              <a:lnSpc>
                <a:spcPct val="100000"/>
              </a:lnSpc>
              <a:spcBef>
                <a:spcPts val="360"/>
              </a:spcBef>
              <a:spcAft>
                <a:spcPts val="0"/>
              </a:spcAft>
              <a:buSzPct val="88452"/>
              <a:buNone/>
            </a:pPr>
            <a:endParaRPr sz="22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466555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178951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3"/>
          <p:cNvSpPr txBox="1">
            <a:spLocks noGrp="1"/>
          </p:cNvSpPr>
          <p:nvPr>
            <p:ph type="title"/>
          </p:nvPr>
        </p:nvSpPr>
        <p:spPr>
          <a:xfrm>
            <a:off x="457200" y="-132347"/>
            <a:ext cx="82296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4400"/>
              <a:buFont typeface="Calibri"/>
              <a:buNone/>
            </a:pPr>
            <a:r>
              <a:rPr lang="en-US"/>
              <a:t>But First…</a:t>
            </a:r>
            <a:endParaRPr/>
          </a:p>
        </p:txBody>
      </p:sp>
      <p:pic>
        <p:nvPicPr>
          <p:cNvPr id="103" name="Google Shape;103;p3"/>
          <p:cNvPicPr preferRelativeResize="0">
            <a:picLocks noGrp="1"/>
          </p:cNvPicPr>
          <p:nvPr>
            <p:ph type="body" idx="1"/>
          </p:nvPr>
        </p:nvPicPr>
        <p:blipFill rotWithShape="1">
          <a:blip r:embed="rId3">
            <a:alphaModFix/>
          </a:blip>
          <a:srcRect/>
          <a:stretch/>
        </p:blipFill>
        <p:spPr>
          <a:xfrm>
            <a:off x="0" y="762000"/>
            <a:ext cx="9144000" cy="60960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3"/>
                                        </p:tgtEl>
                                        <p:attrNameLst>
                                          <p:attrName>style.visibility</p:attrName>
                                        </p:attrNameLst>
                                      </p:cBhvr>
                                      <p:to>
                                        <p:strVal val="visible"/>
                                      </p:to>
                                    </p:set>
                                    <p:anim calcmode="lin" valueType="num">
                                      <p:cBhvr additive="base">
                                        <p:cTn id="7" dur="500"/>
                                        <p:tgtEl>
                                          <p:spTgt spid="1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chemeClr val="dk1"/>
              </a:buClr>
              <a:buSzPts val="2800"/>
              <a:buFont typeface="Calibri"/>
              <a:buNone/>
            </a:pPr>
            <a:r>
              <a:rPr lang="en-US" sz="2800"/>
              <a:t>Bio 1.1 - How do abiotic and biotic factors affect the stability and change of a population? </a:t>
            </a:r>
            <a:endParaRPr/>
          </a:p>
        </p:txBody>
      </p:sp>
      <p:pic>
        <p:nvPicPr>
          <p:cNvPr id="109" name="Google Shape;109;p4" descr="Biotic and Abiotic Factors As Biological Elements Division Outline Diagram  Stock Vector - Illustration of nature, graphic: 217284856"/>
          <p:cNvPicPr preferRelativeResize="0"/>
          <p:nvPr/>
        </p:nvPicPr>
        <p:blipFill rotWithShape="1">
          <a:blip r:embed="rId3">
            <a:alphaModFix/>
          </a:blip>
          <a:srcRect/>
          <a:stretch/>
        </p:blipFill>
        <p:spPr>
          <a:xfrm>
            <a:off x="1190625" y="1417320"/>
            <a:ext cx="6362700" cy="506158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5"/>
          <p:cNvSpPr txBox="1">
            <a:spLocks noGrp="1"/>
          </p:cNvSpPr>
          <p:nvPr>
            <p:ph type="ctrTitle"/>
          </p:nvPr>
        </p:nvSpPr>
        <p:spPr>
          <a:xfrm>
            <a:off x="311700" y="923225"/>
            <a:ext cx="8520600" cy="792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chemeClr val="dk1"/>
              </a:buClr>
              <a:buSzPts val="990"/>
              <a:buFont typeface="Calibri"/>
              <a:buNone/>
            </a:pPr>
            <a:r>
              <a:rPr lang="en-US" sz="1400"/>
              <a:t>Bio 1.2                                            </a:t>
            </a:r>
            <a:r>
              <a:rPr lang="en-US" sz="5088"/>
              <a:t>Ecosystem Dynamics</a:t>
            </a:r>
            <a:endParaRPr sz="4580"/>
          </a:p>
        </p:txBody>
      </p:sp>
      <p:sp>
        <p:nvSpPr>
          <p:cNvPr id="115" name="Google Shape;115;p5"/>
          <p:cNvSpPr txBox="1">
            <a:spLocks noGrp="1"/>
          </p:cNvSpPr>
          <p:nvPr>
            <p:ph type="subTitle" idx="1"/>
          </p:nvPr>
        </p:nvSpPr>
        <p:spPr>
          <a:xfrm>
            <a:off x="476600" y="5633800"/>
            <a:ext cx="8520600" cy="324300"/>
          </a:xfrm>
          <a:prstGeom prst="rect">
            <a:avLst/>
          </a:prstGeom>
          <a:noFill/>
          <a:ln>
            <a:noFill/>
          </a:ln>
        </p:spPr>
        <p:txBody>
          <a:bodyPr spcFirstLastPara="1" wrap="square" lIns="91425" tIns="91425" rIns="91425" bIns="91425" anchor="t" anchorCtr="0">
            <a:normAutofit fontScale="32500" lnSpcReduction="20000"/>
          </a:bodyPr>
          <a:lstStyle/>
          <a:p>
            <a:pPr marL="0" lvl="0" indent="0" algn="ctr" rtl="0">
              <a:lnSpc>
                <a:spcPct val="100000"/>
              </a:lnSpc>
              <a:spcBef>
                <a:spcPts val="0"/>
              </a:spcBef>
              <a:spcAft>
                <a:spcPts val="0"/>
              </a:spcAft>
              <a:buClr>
                <a:srgbClr val="0000FF"/>
              </a:buClr>
              <a:buSzPct val="100000"/>
              <a:buNone/>
            </a:pPr>
            <a:r>
              <a:rPr lang="en-US" b="1">
                <a:solidFill>
                  <a:srgbClr val="0000FF"/>
                </a:solidFill>
              </a:rPr>
              <a:t>Do you remember learning about how matter cycles and energy flows through ecosystems?</a:t>
            </a:r>
            <a:endParaRPr b="1">
              <a:solidFill>
                <a:srgbClr val="0000FF"/>
              </a:solidFill>
            </a:endParaRPr>
          </a:p>
        </p:txBody>
      </p:sp>
      <p:pic>
        <p:nvPicPr>
          <p:cNvPr id="116" name="Google Shape;116;p5" title="File:Aquatic food web.jpg - Wikimedia Commons"/>
          <p:cNvPicPr preferRelativeResize="0"/>
          <p:nvPr/>
        </p:nvPicPr>
        <p:blipFill rotWithShape="1">
          <a:blip r:embed="rId3">
            <a:alphaModFix/>
          </a:blip>
          <a:srcRect/>
          <a:stretch/>
        </p:blipFill>
        <p:spPr>
          <a:xfrm>
            <a:off x="264626" y="1817926"/>
            <a:ext cx="2716325" cy="3569125"/>
          </a:xfrm>
          <a:prstGeom prst="rect">
            <a:avLst/>
          </a:prstGeom>
          <a:noFill/>
          <a:ln>
            <a:noFill/>
          </a:ln>
        </p:spPr>
      </p:pic>
      <p:pic>
        <p:nvPicPr>
          <p:cNvPr id="117" name="Google Shape;117;p5" title="File:Trophiclevels.jpg - Wikimedia Commons"/>
          <p:cNvPicPr preferRelativeResize="0"/>
          <p:nvPr/>
        </p:nvPicPr>
        <p:blipFill rotWithShape="1">
          <a:blip r:embed="rId4">
            <a:alphaModFix/>
          </a:blip>
          <a:srcRect/>
          <a:stretch/>
        </p:blipFill>
        <p:spPr>
          <a:xfrm>
            <a:off x="6248151" y="1523126"/>
            <a:ext cx="2522451" cy="2008949"/>
          </a:xfrm>
          <a:prstGeom prst="rect">
            <a:avLst/>
          </a:prstGeom>
          <a:noFill/>
          <a:ln>
            <a:noFill/>
          </a:ln>
        </p:spPr>
      </p:pic>
      <p:pic>
        <p:nvPicPr>
          <p:cNvPr id="118" name="Google Shape;118;p5" title="File:Biomass Pyramid.svg - Wikimedia Commons"/>
          <p:cNvPicPr preferRelativeResize="0"/>
          <p:nvPr/>
        </p:nvPicPr>
        <p:blipFill rotWithShape="1">
          <a:blip r:embed="rId5">
            <a:alphaModFix/>
          </a:blip>
          <a:srcRect/>
          <a:stretch/>
        </p:blipFill>
        <p:spPr>
          <a:xfrm>
            <a:off x="3131901" y="3773725"/>
            <a:ext cx="5293501" cy="1860075"/>
          </a:xfrm>
          <a:prstGeom prst="rect">
            <a:avLst/>
          </a:prstGeom>
          <a:noFill/>
          <a:ln>
            <a:noFill/>
          </a:ln>
        </p:spPr>
      </p:pic>
      <p:pic>
        <p:nvPicPr>
          <p:cNvPr id="119" name="Google Shape;119;p5" title="File:Energy flow through various levels of ecosystem.jpg ..."/>
          <p:cNvPicPr preferRelativeResize="0"/>
          <p:nvPr/>
        </p:nvPicPr>
        <p:blipFill rotWithShape="1">
          <a:blip r:embed="rId6">
            <a:alphaModFix/>
          </a:blip>
          <a:srcRect l="1110" r="2288" b="30608"/>
          <a:stretch/>
        </p:blipFill>
        <p:spPr>
          <a:xfrm>
            <a:off x="3131901" y="1672000"/>
            <a:ext cx="2965299" cy="18600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6"/>
          <p:cNvSpPr txBox="1">
            <a:spLocks noGrp="1"/>
          </p:cNvSpPr>
          <p:nvPr>
            <p:ph type="title"/>
          </p:nvPr>
        </p:nvSpPr>
        <p:spPr>
          <a:xfrm>
            <a:off x="495300" y="274638"/>
            <a:ext cx="8191500" cy="847725"/>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1600"/>
              <a:buFont typeface="Calibri"/>
              <a:buNone/>
            </a:pPr>
            <a:r>
              <a:rPr lang="en-US" sz="1600"/>
              <a:t>Bio 1.3- How can changes like deforestation, fossil fuel use, and ocean CO₂ uptake affect ecosystem balance and carbon distribution? How are all of these spheres connected?</a:t>
            </a:r>
            <a:endParaRPr sz="1600"/>
          </a:p>
        </p:txBody>
      </p:sp>
      <p:pic>
        <p:nvPicPr>
          <p:cNvPr id="125" name="Google Shape;125;p6" descr="LS2-5] The Carbon Cycle, Photosynthesis and Respiration | Biology Dictionary"/>
          <p:cNvPicPr preferRelativeResize="0">
            <a:picLocks noGrp="1"/>
          </p:cNvPicPr>
          <p:nvPr>
            <p:ph type="body" idx="1"/>
          </p:nvPr>
        </p:nvPicPr>
        <p:blipFill rotWithShape="1">
          <a:blip r:embed="rId3">
            <a:alphaModFix/>
          </a:blip>
          <a:srcRect/>
          <a:stretch/>
        </p:blipFill>
        <p:spPr>
          <a:xfrm>
            <a:off x="1614297" y="1115790"/>
            <a:ext cx="5839206" cy="556145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1600"/>
              <a:buFont typeface="Calibri"/>
              <a:buNone/>
            </a:pPr>
            <a:r>
              <a:rPr lang="en-US" sz="1600"/>
              <a:t>Bio 1.4</a:t>
            </a:r>
            <a:r>
              <a:rPr lang="en-US"/>
              <a:t> Ecosystem Stability and Change</a:t>
            </a:r>
            <a:endParaRPr/>
          </a:p>
        </p:txBody>
      </p:sp>
      <p:pic>
        <p:nvPicPr>
          <p:cNvPr id="131" name="Google Shape;131;p7"/>
          <p:cNvPicPr preferRelativeResize="0"/>
          <p:nvPr/>
        </p:nvPicPr>
        <p:blipFill rotWithShape="1">
          <a:blip r:embed="rId3">
            <a:alphaModFix/>
          </a:blip>
          <a:srcRect/>
          <a:stretch/>
        </p:blipFill>
        <p:spPr>
          <a:xfrm>
            <a:off x="0" y="3943470"/>
            <a:ext cx="4226205" cy="2914530"/>
          </a:xfrm>
          <a:prstGeom prst="rect">
            <a:avLst/>
          </a:prstGeom>
          <a:noFill/>
          <a:ln>
            <a:noFill/>
          </a:ln>
        </p:spPr>
      </p:pic>
      <p:pic>
        <p:nvPicPr>
          <p:cNvPr id="132" name="Google Shape;132;p7"/>
          <p:cNvPicPr preferRelativeResize="0">
            <a:picLocks noGrp="1"/>
          </p:cNvPicPr>
          <p:nvPr>
            <p:ph type="body" idx="1"/>
          </p:nvPr>
        </p:nvPicPr>
        <p:blipFill rotWithShape="1">
          <a:blip r:embed="rId4">
            <a:alphaModFix/>
          </a:blip>
          <a:srcRect/>
          <a:stretch/>
        </p:blipFill>
        <p:spPr>
          <a:xfrm>
            <a:off x="2076627" y="1202691"/>
            <a:ext cx="5512894" cy="2652493"/>
          </a:xfrm>
          <a:prstGeom prst="rect">
            <a:avLst/>
          </a:prstGeom>
          <a:noFill/>
          <a:ln>
            <a:noFill/>
          </a:ln>
        </p:spPr>
      </p:pic>
      <p:pic>
        <p:nvPicPr>
          <p:cNvPr id="133" name="Google Shape;133;p7" descr="graph shows the number of Kaibab deer ..."/>
          <p:cNvPicPr preferRelativeResize="0"/>
          <p:nvPr/>
        </p:nvPicPr>
        <p:blipFill rotWithShape="1">
          <a:blip r:embed="rId5">
            <a:alphaModFix/>
          </a:blip>
          <a:srcRect/>
          <a:stretch/>
        </p:blipFill>
        <p:spPr>
          <a:xfrm>
            <a:off x="4575493" y="3942715"/>
            <a:ext cx="4219575" cy="264033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1"/>
                                        </p:tgtEl>
                                        <p:attrNameLst>
                                          <p:attrName>style.visibility</p:attrName>
                                        </p:attrNameLst>
                                      </p:cBhvr>
                                      <p:to>
                                        <p:strVal val="visible"/>
                                      </p:to>
                                    </p:set>
                                    <p:animEffect transition="in" filter="fade">
                                      <p:cBhvr>
                                        <p:cTn id="7" dur="500"/>
                                        <p:tgtEl>
                                          <p:spTgt spid="1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2"/>
                                        </p:tgtEl>
                                        <p:attrNameLst>
                                          <p:attrName>style.visibility</p:attrName>
                                        </p:attrNameLst>
                                      </p:cBhvr>
                                      <p:to>
                                        <p:strVal val="visible"/>
                                      </p:to>
                                    </p:set>
                                    <p:animEffect transition="in" filter="fade">
                                      <p:cBhvr>
                                        <p:cTn id="12"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4400"/>
              <a:buFont typeface="Calibri"/>
              <a:buNone/>
            </a:pPr>
            <a:r>
              <a:rPr lang="en-US"/>
              <a:t>One Day of Garbage</a:t>
            </a:r>
            <a:endParaRPr/>
          </a:p>
        </p:txBody>
      </p:sp>
      <p:sp>
        <p:nvSpPr>
          <p:cNvPr id="140" name="Google Shape;140;p8"/>
          <p:cNvSpPr txBox="1"/>
          <p:nvPr/>
        </p:nvSpPr>
        <p:spPr>
          <a:xfrm>
            <a:off x="609600" y="1279029"/>
            <a:ext cx="4800600" cy="35394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Calibri"/>
                <a:ea typeface="Calibri"/>
                <a:cs typeface="Calibri"/>
                <a:sym typeface="Calibri"/>
              </a:rPr>
              <a:t>Mental Exercise: </a:t>
            </a:r>
            <a:r>
              <a:rPr lang="en-US" sz="2800" b="0" i="1" u="none" strike="noStrike" cap="none">
                <a:solidFill>
                  <a:schemeClr val="dk1"/>
                </a:solidFill>
                <a:latin typeface="Calibri"/>
                <a:ea typeface="Calibri"/>
                <a:cs typeface="Calibri"/>
                <a:sym typeface="Calibri"/>
              </a:rPr>
              <a:t>Run through what a normal day looks like for you in your head. Think about the garbage you encounter. If you were to compile all of your personal garbage from a day, what size garbage can would you need to contain it?</a:t>
            </a:r>
            <a:endParaRPr sz="1400" b="0" i="0" u="none" strike="noStrike" cap="none">
              <a:solidFill>
                <a:srgbClr val="000000"/>
              </a:solidFill>
              <a:latin typeface="Arial"/>
              <a:ea typeface="Arial"/>
              <a:cs typeface="Arial"/>
              <a:sym typeface="Arial"/>
            </a:endParaRPr>
          </a:p>
        </p:txBody>
      </p:sp>
      <p:pic>
        <p:nvPicPr>
          <p:cNvPr id="141" name="Google Shape;141;p8"/>
          <p:cNvPicPr preferRelativeResize="0">
            <a:picLocks noGrp="1"/>
          </p:cNvPicPr>
          <p:nvPr>
            <p:ph type="body" idx="1"/>
          </p:nvPr>
        </p:nvPicPr>
        <p:blipFill rotWithShape="1">
          <a:blip r:embed="rId3">
            <a:alphaModFix/>
          </a:blip>
          <a:srcRect/>
          <a:stretch/>
        </p:blipFill>
        <p:spPr>
          <a:xfrm>
            <a:off x="1382725" y="4954150"/>
            <a:ext cx="5659500" cy="1613700"/>
          </a:xfrm>
          <a:prstGeom prst="rect">
            <a:avLst/>
          </a:prstGeom>
          <a:noFill/>
          <a:ln>
            <a:noFill/>
          </a:ln>
        </p:spPr>
      </p:pic>
      <p:pic>
        <p:nvPicPr>
          <p:cNvPr id="142" name="Google Shape;142;p8" descr="A qr code on a white background&#10;&#10;Description automatically generated"/>
          <p:cNvPicPr preferRelativeResize="0"/>
          <p:nvPr/>
        </p:nvPicPr>
        <p:blipFill rotWithShape="1">
          <a:blip r:embed="rId4">
            <a:alphaModFix/>
          </a:blip>
          <a:srcRect/>
          <a:stretch/>
        </p:blipFill>
        <p:spPr>
          <a:xfrm>
            <a:off x="5720938" y="1599210"/>
            <a:ext cx="2481943" cy="245225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4400"/>
              <a:buFont typeface="Calibri"/>
              <a:buNone/>
            </a:pPr>
            <a:endParaRPr/>
          </a:p>
        </p:txBody>
      </p:sp>
      <p:sp>
        <p:nvSpPr>
          <p:cNvPr id="148" name="Google Shape;148;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1"/>
              </a:buClr>
              <a:buSzPts val="6000"/>
              <a:buNone/>
            </a:pPr>
            <a:endParaRPr sz="6000"/>
          </a:p>
          <a:p>
            <a:pPr marL="0" lvl="0" indent="0" algn="ctr" rtl="0">
              <a:lnSpc>
                <a:spcPct val="100000"/>
              </a:lnSpc>
              <a:spcBef>
                <a:spcPts val="1200"/>
              </a:spcBef>
              <a:spcAft>
                <a:spcPts val="0"/>
              </a:spcAft>
              <a:buClr>
                <a:schemeClr val="dk1"/>
              </a:buClr>
              <a:buSzPts val="6000"/>
              <a:buNone/>
            </a:pPr>
            <a:r>
              <a:rPr lang="en-US" sz="6000"/>
              <a:t>My Garbage!</a:t>
            </a:r>
            <a:endParaRPr/>
          </a:p>
          <a:p>
            <a:pPr marL="0" lvl="0" indent="0" algn="ctr" rtl="0">
              <a:lnSpc>
                <a:spcPct val="100000"/>
              </a:lnSpc>
              <a:spcBef>
                <a:spcPts val="400"/>
              </a:spcBef>
              <a:spcAft>
                <a:spcPts val="0"/>
              </a:spcAft>
              <a:buClr>
                <a:schemeClr val="dk1"/>
              </a:buClr>
              <a:buSzPts val="2000"/>
              <a:buNone/>
            </a:pPr>
            <a:r>
              <a:rPr lang="en-US" sz="2000"/>
              <a:t>(Represents 1 day of garbage.)</a:t>
            </a:r>
            <a:endParaRPr/>
          </a:p>
        </p:txBody>
      </p:sp>
      <p:pic>
        <p:nvPicPr>
          <p:cNvPr id="149" name="Google Shape;149;p9"/>
          <p:cNvPicPr preferRelativeResize="0"/>
          <p:nvPr/>
        </p:nvPicPr>
        <p:blipFill rotWithShape="1">
          <a:blip r:embed="rId3">
            <a:alphaModFix/>
          </a:blip>
          <a:srcRect/>
          <a:stretch/>
        </p:blipFill>
        <p:spPr>
          <a:xfrm>
            <a:off x="2383058" y="4269775"/>
            <a:ext cx="4908925" cy="2431375"/>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2122</Words>
  <Application>Microsoft Office PowerPoint</Application>
  <PresentationFormat>On-screen Show (4:3)</PresentationFormat>
  <Paragraphs>130</Paragraphs>
  <Slides>21</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Roboto</vt:lpstr>
      <vt:lpstr>Noto Sans Symbols</vt:lpstr>
      <vt:lpstr>Calibri</vt:lpstr>
      <vt:lpstr>Arial</vt:lpstr>
      <vt:lpstr>Office Theme</vt:lpstr>
      <vt:lpstr>“Managing the Waste!”</vt:lpstr>
      <vt:lpstr>LESSON OBJECTIVE:</vt:lpstr>
      <vt:lpstr>But First…</vt:lpstr>
      <vt:lpstr>Bio 1.1 - How do abiotic and biotic factors affect the stability and change of a population? </vt:lpstr>
      <vt:lpstr>Bio 1.2                                            Ecosystem Dynamics</vt:lpstr>
      <vt:lpstr>Bio 1.3- How can changes like deforestation, fossil fuel use, and ocean CO₂ uptake affect ecosystem balance and carbon distribution? How are all of these spheres connected?</vt:lpstr>
      <vt:lpstr>Bio 1.4 Ecosystem Stability and Change</vt:lpstr>
      <vt:lpstr>One Day of Garbage</vt:lpstr>
      <vt:lpstr>PowerPoint Presentation</vt:lpstr>
      <vt:lpstr>PowerPoint Presentation</vt:lpstr>
      <vt:lpstr>“Technosphere”</vt:lpstr>
      <vt:lpstr>So What?</vt:lpstr>
      <vt:lpstr>Landfills and their impact on the Environment </vt:lpstr>
      <vt:lpstr>What did I SEE-THINK-FEEL-WONDER</vt:lpstr>
      <vt:lpstr>What is the problem?</vt:lpstr>
      <vt:lpstr>Constraints</vt:lpstr>
      <vt:lpstr>Questions to Keep in Mind</vt:lpstr>
      <vt:lpstr>Questions to Keep in Mind</vt:lpstr>
      <vt:lpstr>Questions to Keep in Mind</vt:lpstr>
      <vt:lpstr>Questions to Keep in Mind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Michelle Hudson</cp:lastModifiedBy>
  <cp:revision>1</cp:revision>
  <dcterms:created xsi:type="dcterms:W3CDTF">2012-08-24T00:53:15Z</dcterms:created>
  <dcterms:modified xsi:type="dcterms:W3CDTF">2024-12-20T21:32:38Z</dcterms:modified>
</cp:coreProperties>
</file>