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5143500" type="screen16x9"/>
  <p:notesSz cx="6858000" cy="9144000"/>
  <p:embeddedFontLst>
    <p:embeddedFont>
      <p:font typeface="Candara" panose="020E0502030303020204" pitchFamily="34" charset="0"/>
      <p:regular r:id="rId34"/>
      <p:bold r:id="rId35"/>
      <p:italic r:id="rId36"/>
      <p:boldItalic r:id="rId37"/>
    </p:embeddedFont>
    <p:embeddedFont>
      <p:font typeface="Century Gothic" panose="020B050202020202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2" roundtripDataSignature="AMtx7minKRb9qF7NiZUuiiLdoE/u/EKwz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DF0421-BC3D-452C-9513-F7DA8D5E90AB}" v="9" dt="2024-10-25T17:01:41.360"/>
  </p1510:revLst>
</p1510:revInfo>
</file>

<file path=ppt/tableStyles.xml><?xml version="1.0" encoding="utf-8"?>
<a:tblStyleLst xmlns:a="http://schemas.openxmlformats.org/drawingml/2006/main" def="{732EA0A8-F010-4E57-AFF8-14A740357B4E}">
  <a:tblStyle styleId="{732EA0A8-F010-4E57-AFF8-14A740357B4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832A01B-5FF9-465F-8057-9DAC56C5C0A9}" styleName="Table_1">
    <a:wholeTbl>
      <a:tcTxStyle>
        <a:font>
          <a:latin typeface="Arial"/>
          <a:ea typeface="Arial"/>
          <a:cs typeface="Arial"/>
        </a:font>
        <a:srgbClr val="000000"/>
      </a:tcTxStyle>
      <a:tcStyle>
        <a:tcBdr>
          <a:left>
            <a:ln w="6350" cap="flat" cmpd="sng">
              <a:solidFill>
                <a:srgbClr val="000000"/>
              </a:solidFill>
              <a:prstDash val="solid"/>
              <a:round/>
              <a:headEnd type="none" w="sm" len="sm"/>
              <a:tailEnd type="none" w="sm" len="sm"/>
            </a:ln>
          </a:left>
          <a:right>
            <a:ln w="6350" cap="flat" cmpd="sng">
              <a:solidFill>
                <a:srgbClr val="000000"/>
              </a:solidFill>
              <a:prstDash val="solid"/>
              <a:round/>
              <a:headEnd type="none" w="sm" len="sm"/>
              <a:tailEnd type="none" w="sm" len="sm"/>
            </a:ln>
          </a:right>
          <a:top>
            <a:ln w="6350" cap="flat" cmpd="sng">
              <a:solidFill>
                <a:srgbClr val="000000"/>
              </a:solidFill>
              <a:prstDash val="solid"/>
              <a:round/>
              <a:headEnd type="none" w="sm" len="sm"/>
              <a:tailEnd type="none" w="sm" len="sm"/>
            </a:ln>
          </a:top>
          <a:bottom>
            <a:ln w="6350" cap="flat" cmpd="sng">
              <a:solidFill>
                <a:srgbClr val="000000"/>
              </a:solidFill>
              <a:prstDash val="solid"/>
              <a:round/>
              <a:headEnd type="none" w="sm" len="sm"/>
              <a:tailEnd type="none" w="sm" len="sm"/>
            </a:ln>
          </a:bottom>
          <a:insideH>
            <a:ln w="6350" cap="flat" cmpd="sng">
              <a:solidFill>
                <a:srgbClr val="000000"/>
              </a:solidFill>
              <a:prstDash val="solid"/>
              <a:round/>
              <a:headEnd type="none" w="sm" len="sm"/>
              <a:tailEnd type="none" w="sm" len="sm"/>
            </a:ln>
          </a:insideH>
          <a:insideV>
            <a:ln w="635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94" d="100"/>
          <a:sy n="194" d="100"/>
        </p:scale>
        <p:origin x="756" y="13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customschemas.google.com/relationships/presentationmetadata" Target="metadata"/><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8.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0193871399_tp_box_2" providerId="OAuth2" clId="{2E0AACE4-5569-42B0-A348-5F06EA4259D9}"/>
    <pc:docChg chg="custSel addSld modSld">
      <pc:chgData name="" userId="20193871399_tp_box_2" providerId="OAuth2" clId="{2E0AACE4-5569-42B0-A348-5F06EA4259D9}" dt="2024-10-14T23:06:31.715" v="37" actId="20577"/>
      <pc:docMkLst>
        <pc:docMk/>
      </pc:docMkLst>
      <pc:sldChg chg="modSp mod">
        <pc:chgData name="" userId="20193871399_tp_box_2" providerId="OAuth2" clId="{2E0AACE4-5569-42B0-A348-5F06EA4259D9}" dt="2024-10-14T23:04:08.667" v="3" actId="20577"/>
        <pc:sldMkLst>
          <pc:docMk/>
          <pc:sldMk cId="0" sldId="256"/>
        </pc:sldMkLst>
        <pc:spChg chg="mod">
          <ac:chgData name="" userId="20193871399_tp_box_2" providerId="OAuth2" clId="{2E0AACE4-5569-42B0-A348-5F06EA4259D9}" dt="2024-10-14T23:04:08.667" v="3" actId="20577"/>
          <ac:spMkLst>
            <pc:docMk/>
            <pc:sldMk cId="0" sldId="256"/>
            <ac:spMk id="61" creationId="{00000000-0000-0000-0000-000000000000}"/>
          </ac:spMkLst>
        </pc:spChg>
      </pc:sldChg>
      <pc:sldChg chg="delSp mod modClrScheme chgLayout">
        <pc:chgData name="" userId="20193871399_tp_box_2" providerId="OAuth2" clId="{2E0AACE4-5569-42B0-A348-5F06EA4259D9}" dt="2024-10-14T23:04:31.236" v="4" actId="700"/>
        <pc:sldMkLst>
          <pc:docMk/>
          <pc:sldMk cId="0" sldId="260"/>
        </pc:sldMkLst>
        <pc:spChg chg="del">
          <ac:chgData name="" userId="20193871399_tp_box_2" providerId="OAuth2" clId="{2E0AACE4-5569-42B0-A348-5F06EA4259D9}" dt="2024-10-14T23:04:31.236" v="4" actId="700"/>
          <ac:spMkLst>
            <pc:docMk/>
            <pc:sldMk cId="0" sldId="260"/>
            <ac:spMk id="86" creationId="{00000000-0000-0000-0000-000000000000}"/>
          </ac:spMkLst>
        </pc:spChg>
        <pc:spChg chg="del">
          <ac:chgData name="" userId="20193871399_tp_box_2" providerId="OAuth2" clId="{2E0AACE4-5569-42B0-A348-5F06EA4259D9}" dt="2024-10-14T23:04:31.236" v="4" actId="700"/>
          <ac:spMkLst>
            <pc:docMk/>
            <pc:sldMk cId="0" sldId="260"/>
            <ac:spMk id="87" creationId="{00000000-0000-0000-0000-000000000000}"/>
          </ac:spMkLst>
        </pc:spChg>
      </pc:sldChg>
      <pc:sldChg chg="modSp mod">
        <pc:chgData name="" userId="20193871399_tp_box_2" providerId="OAuth2" clId="{2E0AACE4-5569-42B0-A348-5F06EA4259D9}" dt="2024-10-14T23:04:47.559" v="5" actId="12"/>
        <pc:sldMkLst>
          <pc:docMk/>
          <pc:sldMk cId="0" sldId="264"/>
        </pc:sldMkLst>
        <pc:spChg chg="mod">
          <ac:chgData name="" userId="20193871399_tp_box_2" providerId="OAuth2" clId="{2E0AACE4-5569-42B0-A348-5F06EA4259D9}" dt="2024-10-14T23:04:47.559" v="5" actId="12"/>
          <ac:spMkLst>
            <pc:docMk/>
            <pc:sldMk cId="0" sldId="264"/>
            <ac:spMk id="114" creationId="{00000000-0000-0000-0000-000000000000}"/>
          </ac:spMkLst>
        </pc:spChg>
      </pc:sldChg>
      <pc:sldChg chg="modSp modAnim modNotes">
        <pc:chgData name="" userId="20193871399_tp_box_2" providerId="OAuth2" clId="{2E0AACE4-5569-42B0-A348-5F06EA4259D9}" dt="2024-10-14T23:05:12.546" v="6" actId="20577"/>
        <pc:sldMkLst>
          <pc:docMk/>
          <pc:sldMk cId="0" sldId="269"/>
        </pc:sldMkLst>
        <pc:spChg chg="mod">
          <ac:chgData name="" userId="20193871399_tp_box_2" providerId="OAuth2" clId="{2E0AACE4-5569-42B0-A348-5F06EA4259D9}" dt="2024-10-14T23:05:12.546" v="6" actId="20577"/>
          <ac:spMkLst>
            <pc:docMk/>
            <pc:sldMk cId="0" sldId="269"/>
            <ac:spMk id="160" creationId="{00000000-0000-0000-0000-000000000000}"/>
          </ac:spMkLst>
        </pc:spChg>
      </pc:sldChg>
      <pc:sldChg chg="modSp mod">
        <pc:chgData name="" userId="20193871399_tp_box_2" providerId="OAuth2" clId="{2E0AACE4-5569-42B0-A348-5F06EA4259D9}" dt="2024-10-14T23:06:31.715" v="37" actId="20577"/>
        <pc:sldMkLst>
          <pc:docMk/>
          <pc:sldMk cId="0" sldId="270"/>
        </pc:sldMkLst>
        <pc:spChg chg="mod">
          <ac:chgData name="" userId="20193871399_tp_box_2" providerId="OAuth2" clId="{2E0AACE4-5569-42B0-A348-5F06EA4259D9}" dt="2024-10-14T23:06:31.715" v="37" actId="20577"/>
          <ac:spMkLst>
            <pc:docMk/>
            <pc:sldMk cId="0" sldId="270"/>
            <ac:spMk id="166" creationId="{00000000-0000-0000-0000-000000000000}"/>
          </ac:spMkLst>
        </pc:spChg>
      </pc:sldChg>
      <pc:sldChg chg="add">
        <pc:chgData name="" userId="20193871399_tp_box_2" providerId="OAuth2" clId="{2E0AACE4-5569-42B0-A348-5F06EA4259D9}" dt="2024-10-14T23:03:33.370" v="0"/>
        <pc:sldMkLst>
          <pc:docMk/>
          <pc:sldMk cId="3116038533" sldId="286"/>
        </pc:sldMkLst>
      </pc:sldChg>
    </pc:docChg>
  </pc:docChgLst>
  <pc:docChgLst>
    <pc:chgData name="Jake Morgan" userId="GMElHxe3l88WNgYdJ/k8fYKQ90IaGAiZpOjjCQqu/NI=" providerId="None" clId="Web-{49DF0421-BC3D-452C-9513-F7DA8D5E90AB}"/>
    <pc:docChg chg="modSld">
      <pc:chgData name="Jake Morgan" userId="GMElHxe3l88WNgYdJ/k8fYKQ90IaGAiZpOjjCQqu/NI=" providerId="None" clId="Web-{49DF0421-BC3D-452C-9513-F7DA8D5E90AB}" dt="2024-10-25T17:01:41.360" v="5" actId="20577"/>
      <pc:docMkLst>
        <pc:docMk/>
      </pc:docMkLst>
      <pc:sldChg chg="modSp">
        <pc:chgData name="Jake Morgan" userId="GMElHxe3l88WNgYdJ/k8fYKQ90IaGAiZpOjjCQqu/NI=" providerId="None" clId="Web-{49DF0421-BC3D-452C-9513-F7DA8D5E90AB}" dt="2024-10-25T17:01:23.890" v="2" actId="20577"/>
        <pc:sldMkLst>
          <pc:docMk/>
          <pc:sldMk cId="0" sldId="256"/>
        </pc:sldMkLst>
        <pc:spChg chg="mod">
          <ac:chgData name="Jake Morgan" userId="GMElHxe3l88WNgYdJ/k8fYKQ90IaGAiZpOjjCQqu/NI=" providerId="None" clId="Web-{49DF0421-BC3D-452C-9513-F7DA8D5E90AB}" dt="2024-10-25T17:01:23.890" v="2" actId="20577"/>
          <ac:spMkLst>
            <pc:docMk/>
            <pc:sldMk cId="0" sldId="256"/>
            <ac:spMk id="61" creationId="{00000000-0000-0000-0000-000000000000}"/>
          </ac:spMkLst>
        </pc:spChg>
      </pc:sldChg>
      <pc:sldChg chg="modSp">
        <pc:chgData name="Jake Morgan" userId="GMElHxe3l88WNgYdJ/k8fYKQ90IaGAiZpOjjCQqu/NI=" providerId="None" clId="Web-{49DF0421-BC3D-452C-9513-F7DA8D5E90AB}" dt="2024-10-25T17:01:41.360" v="5" actId="20577"/>
        <pc:sldMkLst>
          <pc:docMk/>
          <pc:sldMk cId="0" sldId="264"/>
        </pc:sldMkLst>
        <pc:spChg chg="mod">
          <ac:chgData name="Jake Morgan" userId="GMElHxe3l88WNgYdJ/k8fYKQ90IaGAiZpOjjCQqu/NI=" providerId="None" clId="Web-{49DF0421-BC3D-452C-9513-F7DA8D5E90AB}" dt="2024-10-25T17:01:41.360" v="5" actId="20577"/>
          <ac:spMkLst>
            <pc:docMk/>
            <pc:sldMk cId="0" sldId="264"/>
            <ac:spMk id="113" creationId="{00000000-0000-0000-0000-000000000000}"/>
          </ac:spMkLst>
        </pc:spChg>
        <pc:spChg chg="mod">
          <ac:chgData name="Jake Morgan" userId="GMElHxe3l88WNgYdJ/k8fYKQ90IaGAiZpOjjCQqu/NI=" providerId="None" clId="Web-{49DF0421-BC3D-452C-9513-F7DA8D5E90AB}" dt="2024-10-25T17:01:39.125" v="4" actId="20577"/>
          <ac:spMkLst>
            <pc:docMk/>
            <pc:sldMk cId="0" sldId="264"/>
            <ac:spMk id="11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76f04beb02_1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g276f04beb02_1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eb9044955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g2eb9044955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5" name="Google Shape;12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4" name="Google Shape;144;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0" name="Google Shape;17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None/>
            </a:pPr>
            <a:r>
              <a:rPr lang="en">
                <a:latin typeface="Calibri"/>
                <a:ea typeface="Calibri"/>
                <a:cs typeface="Calibri"/>
                <a:sym typeface="Calibri"/>
              </a:rPr>
              <a:t>Prompt Questions: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2" name="Google Shape;18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276f04beb02_1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7" name="Google Shape;187;g276f04beb02_1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 name="Google Shape;6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304502c9824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304502c9824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304502c9824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304502c9824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04502c9824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04502c9824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307125bc4ea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307125bc4ea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304502c9824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304502c9824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04502c9824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304502c9824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307125bc4ea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307125bc4ea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304502c98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304502c98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304502c9824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304502c9824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 name="Google Shape;7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307125bc4e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307125bc4ea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7" name="Google Shape;7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76f04beb02_1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g276f04beb02_1_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76f04beb0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g276f04beb0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76f04beb02_1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g276f04beb02_1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2eb9044955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g2eb9044955f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g304502c9824_0_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g304502c9824_0_4"/>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g304502c9824_0_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g304502c9824_0_39"/>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g304502c9824_0_39"/>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g304502c9824_0_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g304502c9824_0_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g304502c9824_0_45"/>
          <p:cNvSpPr txBox="1">
            <a:spLocks noGrp="1"/>
          </p:cNvSpPr>
          <p:nvPr>
            <p:ph type="title"/>
          </p:nvPr>
        </p:nvSpPr>
        <p:spPr>
          <a:xfrm>
            <a:off x="484584" y="339538"/>
            <a:ext cx="7053600" cy="105030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2800"/>
              <a:buNone/>
              <a:defRPr/>
            </a:lvl2pPr>
            <a:lvl3pPr lvl="2" algn="l">
              <a:spcBef>
                <a:spcPts val="0"/>
              </a:spcBef>
              <a:spcAft>
                <a:spcPts val="0"/>
              </a:spcAft>
              <a:buSzPts val="2800"/>
              <a:buNone/>
              <a:defRPr/>
            </a:lvl3pPr>
            <a:lvl4pPr lvl="3" algn="l">
              <a:spcBef>
                <a:spcPts val="0"/>
              </a:spcBef>
              <a:spcAft>
                <a:spcPts val="0"/>
              </a:spcAft>
              <a:buSzPts val="2800"/>
              <a:buNone/>
              <a:defRPr/>
            </a:lvl4pPr>
            <a:lvl5pPr lvl="4" algn="l">
              <a:spcBef>
                <a:spcPts val="0"/>
              </a:spcBef>
              <a:spcAft>
                <a:spcPts val="0"/>
              </a:spcAft>
              <a:buSzPts val="2800"/>
              <a:buNone/>
              <a:defRPr/>
            </a:lvl5pPr>
            <a:lvl6pPr lvl="5" algn="l">
              <a:spcBef>
                <a:spcPts val="0"/>
              </a:spcBef>
              <a:spcAft>
                <a:spcPts val="0"/>
              </a:spcAft>
              <a:buSzPts val="2800"/>
              <a:buNone/>
              <a:defRPr/>
            </a:lvl6pPr>
            <a:lvl7pPr lvl="6" algn="l">
              <a:spcBef>
                <a:spcPts val="0"/>
              </a:spcBef>
              <a:spcAft>
                <a:spcPts val="0"/>
              </a:spcAft>
              <a:buSzPts val="2800"/>
              <a:buNone/>
              <a:defRPr/>
            </a:lvl7pPr>
            <a:lvl8pPr lvl="7" algn="l">
              <a:spcBef>
                <a:spcPts val="0"/>
              </a:spcBef>
              <a:spcAft>
                <a:spcPts val="0"/>
              </a:spcAft>
              <a:buSzPts val="2800"/>
              <a:buNone/>
              <a:defRPr/>
            </a:lvl8pPr>
            <a:lvl9pPr lvl="8" algn="l">
              <a:spcBef>
                <a:spcPts val="0"/>
              </a:spcBef>
              <a:spcAft>
                <a:spcPts val="0"/>
              </a:spcAft>
              <a:buSzPts val="2800"/>
              <a:buNone/>
              <a:defRPr/>
            </a:lvl9pPr>
          </a:lstStyle>
          <a:p>
            <a:endParaRPr/>
          </a:p>
        </p:txBody>
      </p:sp>
      <p:sp>
        <p:nvSpPr>
          <p:cNvPr id="52" name="Google Shape;52;g304502c9824_0_45"/>
          <p:cNvSpPr txBox="1">
            <a:spLocks noGrp="1"/>
          </p:cNvSpPr>
          <p:nvPr>
            <p:ph type="body" idx="1"/>
          </p:nvPr>
        </p:nvSpPr>
        <p:spPr>
          <a:xfrm>
            <a:off x="827484" y="1539689"/>
            <a:ext cx="6709800" cy="314670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3" name="Google Shape;53;g304502c9824_0_45"/>
          <p:cNvSpPr txBox="1">
            <a:spLocks noGrp="1"/>
          </p:cNvSpPr>
          <p:nvPr>
            <p:ph type="dt" idx="10"/>
          </p:nvPr>
        </p:nvSpPr>
        <p:spPr>
          <a:xfrm rot="5400000">
            <a:off x="7616804" y="1342951"/>
            <a:ext cx="742800" cy="2286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g304502c9824_0_45"/>
          <p:cNvSpPr txBox="1">
            <a:spLocks noGrp="1"/>
          </p:cNvSpPr>
          <p:nvPr>
            <p:ph type="ftr" idx="11"/>
          </p:nvPr>
        </p:nvSpPr>
        <p:spPr>
          <a:xfrm rot="5400000">
            <a:off x="6713754" y="2418900"/>
            <a:ext cx="2894700" cy="228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g304502c9824_0_45"/>
          <p:cNvSpPr txBox="1">
            <a:spLocks noGrp="1"/>
          </p:cNvSpPr>
          <p:nvPr>
            <p:ph type="sldNum" idx="12"/>
          </p:nvPr>
        </p:nvSpPr>
        <p:spPr>
          <a:xfrm>
            <a:off x="7764406" y="221797"/>
            <a:ext cx="628500" cy="575700"/>
          </a:xfrm>
          <a:prstGeom prst="rect">
            <a:avLst/>
          </a:prstGeom>
          <a:noFill/>
          <a:ln>
            <a:noFill/>
          </a:ln>
        </p:spPr>
        <p:txBody>
          <a:bodyPr spcFirstLastPara="1" wrap="square" lIns="91425" tIns="45700" rIns="91425" bIns="45700" anchor="b" anchorCtr="0">
            <a:normAutofit/>
          </a:bodyPr>
          <a:lstStyle>
            <a:lvl1pPr marL="0" lvl="0" indent="0" algn="ctr">
              <a:lnSpc>
                <a:spcPct val="100000"/>
              </a:lnSpc>
              <a:spcBef>
                <a:spcPts val="0"/>
              </a:spcBef>
              <a:spcAft>
                <a:spcPts val="0"/>
              </a:spcAft>
              <a:buNone/>
              <a:defRPr/>
            </a:lvl1pPr>
            <a:lvl2pPr marL="0" lvl="1" indent="0" algn="ctr">
              <a:lnSpc>
                <a:spcPct val="100000"/>
              </a:lnSpc>
              <a:spcBef>
                <a:spcPts val="0"/>
              </a:spcBef>
              <a:spcAft>
                <a:spcPts val="0"/>
              </a:spcAft>
              <a:buNone/>
              <a:defRPr/>
            </a:lvl2pPr>
            <a:lvl3pPr marL="0" lvl="2" indent="0" algn="ctr">
              <a:lnSpc>
                <a:spcPct val="100000"/>
              </a:lnSpc>
              <a:spcBef>
                <a:spcPts val="0"/>
              </a:spcBef>
              <a:spcAft>
                <a:spcPts val="0"/>
              </a:spcAft>
              <a:buNone/>
              <a:defRPr/>
            </a:lvl3pPr>
            <a:lvl4pPr marL="0" lvl="3" indent="0" algn="ctr">
              <a:lnSpc>
                <a:spcPct val="100000"/>
              </a:lnSpc>
              <a:spcBef>
                <a:spcPts val="0"/>
              </a:spcBef>
              <a:spcAft>
                <a:spcPts val="0"/>
              </a:spcAft>
              <a:buNone/>
              <a:defRPr/>
            </a:lvl4pPr>
            <a:lvl5pPr marL="0" lvl="4" indent="0" algn="ctr">
              <a:lnSpc>
                <a:spcPct val="100000"/>
              </a:lnSpc>
              <a:spcBef>
                <a:spcPts val="0"/>
              </a:spcBef>
              <a:spcAft>
                <a:spcPts val="0"/>
              </a:spcAft>
              <a:buNone/>
              <a:defRPr/>
            </a:lvl5pPr>
            <a:lvl6pPr marL="0" lvl="5" indent="0" algn="ctr">
              <a:lnSpc>
                <a:spcPct val="100000"/>
              </a:lnSpc>
              <a:spcBef>
                <a:spcPts val="0"/>
              </a:spcBef>
              <a:spcAft>
                <a:spcPts val="0"/>
              </a:spcAft>
              <a:buNone/>
              <a:defRPr/>
            </a:lvl6pPr>
            <a:lvl7pPr marL="0" lvl="6" indent="0" algn="ctr">
              <a:lnSpc>
                <a:spcPct val="100000"/>
              </a:lnSpc>
              <a:spcBef>
                <a:spcPts val="0"/>
              </a:spcBef>
              <a:spcAft>
                <a:spcPts val="0"/>
              </a:spcAft>
              <a:buNone/>
              <a:defRPr/>
            </a:lvl7pPr>
            <a:lvl8pPr marL="0" lvl="7" indent="0" algn="ctr">
              <a:lnSpc>
                <a:spcPct val="100000"/>
              </a:lnSpc>
              <a:spcBef>
                <a:spcPts val="0"/>
              </a:spcBef>
              <a:spcAft>
                <a:spcPts val="0"/>
              </a:spcAft>
              <a:buNone/>
              <a:defRPr/>
            </a:lvl8pPr>
            <a:lvl9pPr marL="0" lvl="8" indent="0" algn="ctr">
              <a:lnSpc>
                <a:spcPct val="100000"/>
              </a:lnSpc>
              <a:spcBef>
                <a:spcPts val="0"/>
              </a:spcBef>
              <a:spcAft>
                <a:spcPts val="0"/>
              </a:spcAft>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g304502c9824_0_8"/>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g304502c9824_0_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g304502c9824_0_1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g304502c9824_0_1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g304502c9824_0_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g304502c9824_0_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g304502c9824_0_1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g304502c9824_0_1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g304502c9824_0_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g304502c9824_0_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g304502c9824_0_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g304502c9824_0_23"/>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g304502c9824_0_23"/>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g304502c9824_0_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g304502c9824_0_27"/>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g304502c9824_0_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g304502c9824_0_30"/>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g304502c9824_0_30"/>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g304502c9824_0_30"/>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g304502c9824_0_3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g304502c9824_0_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g304502c9824_0_36"/>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g304502c9824_0_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g304502c9824_0_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g304502c9824_0_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g304502c9824_0_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1.xml"/><Relationship Id="rId5" Type="http://schemas.openxmlformats.org/officeDocument/2006/relationships/image" Target="../media/image11.jp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11.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9.xml"/><Relationship Id="rId1" Type="http://schemas.openxmlformats.org/officeDocument/2006/relationships/slideLayout" Target="../slideLayouts/slideLayout11.xml"/><Relationship Id="rId5" Type="http://schemas.openxmlformats.org/officeDocument/2006/relationships/image" Target="../media/image38.jp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41.png"/><Relationship Id="rId4" Type="http://schemas.openxmlformats.org/officeDocument/2006/relationships/hyperlink" Target="https://3drst.byu.ed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g276f04beb02_1_2"/>
          <p:cNvSpPr txBox="1">
            <a:spLocks noGrp="1"/>
          </p:cNvSpPr>
          <p:nvPr>
            <p:ph type="ctrTitle"/>
          </p:nvPr>
        </p:nvSpPr>
        <p:spPr>
          <a:xfrm>
            <a:off x="364325" y="409956"/>
            <a:ext cx="8520600" cy="1755000"/>
          </a:xfrm>
          <a:prstGeom prst="rect">
            <a:avLst/>
          </a:prstGeom>
          <a:noFill/>
          <a:ln w="76200" cap="flat" cmpd="sng">
            <a:solidFill>
              <a:srgbClr val="FFD966"/>
            </a:solidFill>
            <a:prstDash val="solid"/>
            <a:round/>
            <a:headEnd type="none" w="sm" len="sm"/>
            <a:tailEnd type="none" w="sm" len="sm"/>
          </a:ln>
        </p:spPr>
        <p:txBody>
          <a:bodyPr spcFirstLastPara="1" wrap="square" lIns="91425" tIns="91425" rIns="91425" bIns="91425" anchor="ctr" anchorCtr="0">
            <a:normAutofit/>
          </a:bodyPr>
          <a:lstStyle/>
          <a:p>
            <a:pPr marL="0" lvl="0" indent="0" algn="ctr" rtl="0">
              <a:spcBef>
                <a:spcPts val="0"/>
              </a:spcBef>
              <a:spcAft>
                <a:spcPts val="0"/>
              </a:spcAft>
              <a:buClr>
                <a:schemeClr val="lt2"/>
              </a:buClr>
              <a:buSzPts val="2500"/>
              <a:buFont typeface="Century Gothic"/>
              <a:buNone/>
            </a:pPr>
            <a:r>
              <a:rPr lang="en" sz="2500"/>
              <a:t>ESS.1.1 </a:t>
            </a:r>
            <a:r>
              <a:rPr lang="en" sz="2500">
                <a:latin typeface="Calibri"/>
                <a:ea typeface="Calibri"/>
                <a:cs typeface="Calibri"/>
                <a:sym typeface="Calibri"/>
              </a:rPr>
              <a:t>Energy transfer mechanisms that allow energy from nuclear fusion in the sun’s core to reach Earth. </a:t>
            </a:r>
            <a:br>
              <a:rPr lang="en" sz="2500">
                <a:latin typeface="Calibri"/>
                <a:ea typeface="Calibri"/>
                <a:cs typeface="Calibri"/>
                <a:sym typeface="Calibri"/>
              </a:rPr>
            </a:br>
            <a:endParaRPr sz="2500">
              <a:latin typeface="Calibri"/>
              <a:ea typeface="Calibri"/>
              <a:cs typeface="Calibri"/>
              <a:sym typeface="Calibri"/>
            </a:endParaRPr>
          </a:p>
        </p:txBody>
      </p:sp>
      <p:sp>
        <p:nvSpPr>
          <p:cNvPr id="61" name="Google Shape;61;g276f04beb02_1_2"/>
          <p:cNvSpPr txBox="1"/>
          <p:nvPr/>
        </p:nvSpPr>
        <p:spPr>
          <a:xfrm>
            <a:off x="314325" y="1871662"/>
            <a:ext cx="8515200" cy="363172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Font typeface="Arial" panose="020B0604020202020204" pitchFamily="34" charset="0"/>
              <a:buChar char="−"/>
            </a:pPr>
            <a:r>
              <a:rPr lang="en" sz="2300" b="0" i="0" u="none" strike="noStrike" cap="none" dirty="0">
                <a:solidFill>
                  <a:schemeClr val="dk1"/>
                </a:solidFill>
                <a:latin typeface="Arial"/>
                <a:ea typeface="Arial"/>
                <a:cs typeface="Arial"/>
                <a:sym typeface="Arial"/>
              </a:rPr>
              <a:t>What parts of the electromagnetic spectrum leaves the sun and reaches the </a:t>
            </a:r>
            <a:r>
              <a:rPr lang="en" sz="2300" dirty="0">
                <a:solidFill>
                  <a:schemeClr val="dk1"/>
                </a:solidFill>
              </a:rPr>
              <a:t>Earth's</a:t>
            </a:r>
            <a:r>
              <a:rPr lang="en" sz="2300" b="0" i="0" u="none" strike="noStrike" cap="none" dirty="0">
                <a:solidFill>
                  <a:schemeClr val="dk1"/>
                </a:solidFill>
                <a:latin typeface="Arial"/>
                <a:ea typeface="Arial"/>
                <a:cs typeface="Arial"/>
                <a:sym typeface="Arial"/>
              </a:rPr>
              <a:t> surface?</a:t>
            </a:r>
            <a:endParaRPr sz="1300" b="0" i="0" u="none" strike="noStrike" cap="none" dirty="0">
              <a:solidFill>
                <a:schemeClr val="dk1"/>
              </a:solidFill>
              <a:latin typeface="Arial"/>
              <a:ea typeface="Arial"/>
              <a:cs typeface="Arial"/>
              <a:sym typeface="Arial"/>
            </a:endParaRPr>
          </a:p>
          <a:p>
            <a:pPr marL="342900" marR="0" lvl="0" indent="-342900" algn="l" rtl="0">
              <a:lnSpc>
                <a:spcPct val="100000"/>
              </a:lnSpc>
              <a:spcBef>
                <a:spcPts val="0"/>
              </a:spcBef>
              <a:spcAft>
                <a:spcPts val="0"/>
              </a:spcAft>
              <a:buFont typeface="Arial" panose="020B0604020202020204" pitchFamily="34" charset="0"/>
              <a:buChar char="−"/>
            </a:pPr>
            <a:r>
              <a:rPr lang="en" sz="2300" b="0" i="0" u="none" strike="noStrike" cap="none" dirty="0">
                <a:solidFill>
                  <a:schemeClr val="dk1"/>
                </a:solidFill>
                <a:latin typeface="Arial"/>
                <a:ea typeface="Arial"/>
                <a:cs typeface="Arial"/>
                <a:sym typeface="Arial"/>
              </a:rPr>
              <a:t>How is energy transferred from the sun to the </a:t>
            </a:r>
            <a:r>
              <a:rPr lang="en" sz="2300" dirty="0">
                <a:solidFill>
                  <a:schemeClr val="dk1"/>
                </a:solidFill>
              </a:rPr>
              <a:t>Earth's</a:t>
            </a:r>
            <a:r>
              <a:rPr lang="en" sz="2300" b="0" i="0" u="none" strike="noStrike" cap="none" dirty="0">
                <a:solidFill>
                  <a:schemeClr val="dk1"/>
                </a:solidFill>
                <a:latin typeface="Arial"/>
                <a:ea typeface="Arial"/>
                <a:cs typeface="Arial"/>
                <a:sym typeface="Arial"/>
              </a:rPr>
              <a:t> surface?</a:t>
            </a:r>
            <a:endParaRPr sz="23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endParaRPr sz="2400" dirty="0">
              <a:solidFill>
                <a:schemeClr val="dk1"/>
              </a:solidFill>
            </a:endParaRPr>
          </a:p>
          <a:p>
            <a:pPr marL="0" marR="0" lvl="0" indent="0" algn="l" rtl="0">
              <a:lnSpc>
                <a:spcPct val="100000"/>
              </a:lnSpc>
              <a:spcBef>
                <a:spcPts val="0"/>
              </a:spcBef>
              <a:spcAft>
                <a:spcPts val="0"/>
              </a:spcAft>
              <a:buNone/>
            </a:pPr>
            <a:r>
              <a:rPr lang="en" sz="2400" dirty="0">
                <a:solidFill>
                  <a:srgbClr val="1155CC"/>
                </a:solidFill>
              </a:rPr>
              <a:t>SEP:  Obtaining, evaluating, and communicating information</a:t>
            </a:r>
            <a:endParaRPr sz="2400" dirty="0">
              <a:solidFill>
                <a:srgbClr val="1155CC"/>
              </a:solidFill>
            </a:endParaRPr>
          </a:p>
          <a:p>
            <a:pPr marL="0" marR="0" lvl="0" indent="0" algn="l" rtl="0">
              <a:lnSpc>
                <a:spcPct val="100000"/>
              </a:lnSpc>
              <a:spcBef>
                <a:spcPts val="0"/>
              </a:spcBef>
              <a:spcAft>
                <a:spcPts val="0"/>
              </a:spcAft>
              <a:buNone/>
            </a:pPr>
            <a:r>
              <a:rPr lang="en" sz="2400" dirty="0">
                <a:solidFill>
                  <a:srgbClr val="38761D"/>
                </a:solidFill>
              </a:rPr>
              <a:t>CCC: Energy and Matter </a:t>
            </a:r>
            <a:endParaRPr sz="2400" dirty="0">
              <a:solidFill>
                <a:srgbClr val="38761D"/>
              </a:solidFill>
            </a:endParaRPr>
          </a:p>
          <a:p>
            <a:pPr marL="342900" marR="0" lvl="0" indent="-190500" algn="l" rtl="0">
              <a:lnSpc>
                <a:spcPct val="100000"/>
              </a:lnSpc>
              <a:spcBef>
                <a:spcPts val="0"/>
              </a:spcBef>
              <a:spcAft>
                <a:spcPts val="0"/>
              </a:spcAft>
              <a:buClr>
                <a:srgbClr val="000000"/>
              </a:buClr>
              <a:buSzPts val="2400"/>
              <a:buFont typeface="Calibri"/>
              <a:buNone/>
            </a:pPr>
            <a:endParaRPr sz="2400" b="0" i="0" u="none" strike="noStrike" cap="none" dirty="0">
              <a:solidFill>
                <a:srgbClr val="000000"/>
              </a:solidFill>
              <a:latin typeface="Arial"/>
              <a:ea typeface="Arial"/>
              <a:cs typeface="Arial"/>
              <a:sym typeface="Arial"/>
            </a:endParaRPr>
          </a:p>
        </p:txBody>
      </p:sp>
      <p:sp>
        <p:nvSpPr>
          <p:cNvPr id="2" name="Slide Number Placeholder 1">
            <a:extLst>
              <a:ext uri="{FF2B5EF4-FFF2-40B4-BE49-F238E27FC236}">
                <a16:creationId xmlns:a16="http://schemas.microsoft.com/office/drawing/2014/main" id="{18C33C7D-C23E-1472-DFBC-7E49635035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a:t>
            </a:fld>
            <a:endParaRPr lang="en"/>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19" name="Google Shape;119;g2eb9044955f_0_0"/>
          <p:cNvPicPr preferRelativeResize="0"/>
          <p:nvPr/>
        </p:nvPicPr>
        <p:blipFill rotWithShape="1">
          <a:blip r:embed="rId3">
            <a:alphaModFix/>
          </a:blip>
          <a:srcRect/>
          <a:stretch/>
        </p:blipFill>
        <p:spPr>
          <a:xfrm>
            <a:off x="152400" y="49338"/>
            <a:ext cx="8514474" cy="5044826"/>
          </a:xfrm>
          <a:prstGeom prst="rect">
            <a:avLst/>
          </a:prstGeom>
          <a:noFill/>
          <a:ln>
            <a:noFill/>
          </a:ln>
        </p:spPr>
      </p:pic>
      <p:sp>
        <p:nvSpPr>
          <p:cNvPr id="120" name="Google Shape;120;g2eb9044955f_0_0"/>
          <p:cNvSpPr/>
          <p:nvPr/>
        </p:nvSpPr>
        <p:spPr>
          <a:xfrm>
            <a:off x="6223825" y="664900"/>
            <a:ext cx="1604100" cy="1076100"/>
          </a:xfrm>
          <a:prstGeom prst="wedgeRectCallout">
            <a:avLst>
              <a:gd name="adj1" fmla="val -16662"/>
              <a:gd name="adj2" fmla="val 117526"/>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Ozone layer shields us from high energy EM waves</a:t>
            </a:r>
            <a:endParaRPr/>
          </a:p>
        </p:txBody>
      </p:sp>
      <p:sp>
        <p:nvSpPr>
          <p:cNvPr id="121" name="Google Shape;121;g2eb9044955f_0_0"/>
          <p:cNvSpPr/>
          <p:nvPr/>
        </p:nvSpPr>
        <p:spPr>
          <a:xfrm>
            <a:off x="2207200" y="2899500"/>
            <a:ext cx="1192644" cy="445500"/>
          </a:xfrm>
          <a:prstGeom prst="cloud">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2" name="Google Shape;122;g2eb9044955f_0_0"/>
          <p:cNvSpPr/>
          <p:nvPr/>
        </p:nvSpPr>
        <p:spPr>
          <a:xfrm>
            <a:off x="1715125" y="693925"/>
            <a:ext cx="1604100" cy="1076100"/>
          </a:xfrm>
          <a:prstGeom prst="wedgeRectCallout">
            <a:avLst>
              <a:gd name="adj1" fmla="val 16996"/>
              <a:gd name="adj2" fmla="val 151136"/>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Clouds absorb and reflect these EM waves</a:t>
            </a:r>
            <a:endParaRPr/>
          </a:p>
        </p:txBody>
      </p:sp>
      <p:sp>
        <p:nvSpPr>
          <p:cNvPr id="2" name="Slide Number Placeholder 1">
            <a:extLst>
              <a:ext uri="{FF2B5EF4-FFF2-40B4-BE49-F238E27FC236}">
                <a16:creationId xmlns:a16="http://schemas.microsoft.com/office/drawing/2014/main" id="{B238D8A5-9EE1-EC8C-982B-6BADFB5F92A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27" name="Google Shape;127;p16" descr="A close up of a planet&#10;&#10;Description automatically generated"/>
          <p:cNvPicPr preferRelativeResize="0"/>
          <p:nvPr/>
        </p:nvPicPr>
        <p:blipFill rotWithShape="1">
          <a:blip r:embed="rId3">
            <a:alphaModFix/>
          </a:blip>
          <a:srcRect/>
          <a:stretch/>
        </p:blipFill>
        <p:spPr>
          <a:xfrm>
            <a:off x="6548927" y="115375"/>
            <a:ext cx="2290039" cy="3086099"/>
          </a:xfrm>
          <a:prstGeom prst="rect">
            <a:avLst/>
          </a:prstGeom>
          <a:noFill/>
          <a:ln>
            <a:noFill/>
          </a:ln>
        </p:spPr>
      </p:pic>
      <p:sp>
        <p:nvSpPr>
          <p:cNvPr id="128" name="Google Shape;128;p16"/>
          <p:cNvSpPr txBox="1"/>
          <p:nvPr/>
        </p:nvSpPr>
        <p:spPr>
          <a:xfrm>
            <a:off x="1661827" y="35688"/>
            <a:ext cx="55686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3600" b="1" i="0" u="none" strike="noStrike" cap="none">
                <a:solidFill>
                  <a:schemeClr val="dk1"/>
                </a:solidFill>
                <a:latin typeface="Arial"/>
                <a:ea typeface="Arial"/>
                <a:cs typeface="Arial"/>
                <a:sym typeface="Arial"/>
              </a:rPr>
              <a:t>Infrared (IR) Light!</a:t>
            </a:r>
            <a:endParaRPr sz="1400" b="0" i="0" u="none" strike="noStrike" cap="none">
              <a:solidFill>
                <a:schemeClr val="dk1"/>
              </a:solidFill>
              <a:latin typeface="Arial"/>
              <a:ea typeface="Arial"/>
              <a:cs typeface="Arial"/>
              <a:sym typeface="Arial"/>
            </a:endParaRPr>
          </a:p>
        </p:txBody>
      </p:sp>
      <p:pic>
        <p:nvPicPr>
          <p:cNvPr id="129" name="Google Shape;129;p16" descr="Electromagnetic Spectrum - Introduction"/>
          <p:cNvPicPr preferRelativeResize="0"/>
          <p:nvPr/>
        </p:nvPicPr>
        <p:blipFill rotWithShape="1">
          <a:blip r:embed="rId4">
            <a:alphaModFix/>
          </a:blip>
          <a:srcRect t="4196" r="-260" b="58741"/>
          <a:stretch/>
        </p:blipFill>
        <p:spPr>
          <a:xfrm>
            <a:off x="74075" y="3923269"/>
            <a:ext cx="9144000" cy="1223005"/>
          </a:xfrm>
          <a:prstGeom prst="rect">
            <a:avLst/>
          </a:prstGeom>
          <a:noFill/>
          <a:ln>
            <a:noFill/>
          </a:ln>
        </p:spPr>
      </p:pic>
      <p:sp>
        <p:nvSpPr>
          <p:cNvPr id="130" name="Google Shape;130;p16"/>
          <p:cNvSpPr/>
          <p:nvPr/>
        </p:nvSpPr>
        <p:spPr>
          <a:xfrm>
            <a:off x="4703843" y="3842600"/>
            <a:ext cx="1350300" cy="721500"/>
          </a:xfrm>
          <a:prstGeom prst="ellipse">
            <a:avLst/>
          </a:prstGeom>
          <a:noFill/>
          <a:ln w="28575"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31" name="Google Shape;131;p16" descr="Thermogram of a hot coffee cup - Stock Image - H584/0151 - Science Photo  Library"/>
          <p:cNvPicPr preferRelativeResize="0"/>
          <p:nvPr/>
        </p:nvPicPr>
        <p:blipFill rotWithShape="1">
          <a:blip r:embed="rId5">
            <a:alphaModFix/>
          </a:blip>
          <a:srcRect/>
          <a:stretch/>
        </p:blipFill>
        <p:spPr>
          <a:xfrm>
            <a:off x="121348" y="682198"/>
            <a:ext cx="2058000" cy="1542200"/>
          </a:xfrm>
          <a:prstGeom prst="rect">
            <a:avLst/>
          </a:prstGeom>
          <a:noFill/>
          <a:ln>
            <a:noFill/>
          </a:ln>
        </p:spPr>
      </p:pic>
      <p:pic>
        <p:nvPicPr>
          <p:cNvPr id="132" name="Google Shape;132;p16" descr="Search and Rescue – Blue Skies Drones"/>
          <p:cNvPicPr preferRelativeResize="0"/>
          <p:nvPr/>
        </p:nvPicPr>
        <p:blipFill rotWithShape="1">
          <a:blip r:embed="rId6">
            <a:alphaModFix/>
          </a:blip>
          <a:srcRect/>
          <a:stretch/>
        </p:blipFill>
        <p:spPr>
          <a:xfrm>
            <a:off x="2021519" y="1884500"/>
            <a:ext cx="4240456" cy="1903600"/>
          </a:xfrm>
          <a:prstGeom prst="rect">
            <a:avLst/>
          </a:prstGeom>
          <a:noFill/>
          <a:ln>
            <a:noFill/>
          </a:ln>
        </p:spPr>
      </p:pic>
      <p:sp>
        <p:nvSpPr>
          <p:cNvPr id="2" name="Slide Number Placeholder 1">
            <a:extLst>
              <a:ext uri="{FF2B5EF4-FFF2-40B4-BE49-F238E27FC236}">
                <a16:creationId xmlns:a16="http://schemas.microsoft.com/office/drawing/2014/main" id="{7070313A-BD23-371F-58CD-4D50B46B9EB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pic>
        <p:nvPicPr>
          <p:cNvPr id="137" name="Google Shape;137;p17" descr="A sun shining over a landscape&#10;&#10;Description automatically generated"/>
          <p:cNvPicPr preferRelativeResize="0"/>
          <p:nvPr/>
        </p:nvPicPr>
        <p:blipFill rotWithShape="1">
          <a:blip r:embed="rId3">
            <a:alphaModFix/>
          </a:blip>
          <a:srcRect/>
          <a:stretch/>
        </p:blipFill>
        <p:spPr>
          <a:xfrm>
            <a:off x="4755401" y="1299848"/>
            <a:ext cx="3804988" cy="2429286"/>
          </a:xfrm>
          <a:prstGeom prst="rect">
            <a:avLst/>
          </a:prstGeom>
          <a:noFill/>
          <a:ln>
            <a:noFill/>
          </a:ln>
        </p:spPr>
      </p:pic>
      <p:pic>
        <p:nvPicPr>
          <p:cNvPr id="138" name="Google Shape;138;p17" descr="A collage of people smiling&#10;&#10;Description automatically generated"/>
          <p:cNvPicPr preferRelativeResize="0"/>
          <p:nvPr/>
        </p:nvPicPr>
        <p:blipFill rotWithShape="1">
          <a:blip r:embed="rId4">
            <a:alphaModFix/>
          </a:blip>
          <a:srcRect/>
          <a:stretch/>
        </p:blipFill>
        <p:spPr>
          <a:xfrm>
            <a:off x="656520" y="1299859"/>
            <a:ext cx="3720140" cy="2329688"/>
          </a:xfrm>
          <a:prstGeom prst="rect">
            <a:avLst/>
          </a:prstGeom>
          <a:noFill/>
          <a:ln>
            <a:noFill/>
          </a:ln>
        </p:spPr>
      </p:pic>
      <p:sp>
        <p:nvSpPr>
          <p:cNvPr id="139" name="Google Shape;139;p17"/>
          <p:cNvSpPr txBox="1"/>
          <p:nvPr/>
        </p:nvSpPr>
        <p:spPr>
          <a:xfrm>
            <a:off x="2719931" y="337595"/>
            <a:ext cx="3322800" cy="646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3600" b="1" i="0" u="none" strike="noStrike" cap="none">
                <a:solidFill>
                  <a:schemeClr val="dk1"/>
                </a:solidFill>
                <a:latin typeface="Arial"/>
                <a:ea typeface="Arial"/>
                <a:cs typeface="Arial"/>
                <a:sym typeface="Arial"/>
              </a:rPr>
              <a:t>Visible Light!</a:t>
            </a:r>
            <a:endParaRPr>
              <a:solidFill>
                <a:schemeClr val="dk1"/>
              </a:solidFill>
            </a:endParaRPr>
          </a:p>
        </p:txBody>
      </p:sp>
      <p:pic>
        <p:nvPicPr>
          <p:cNvPr id="140" name="Google Shape;140;p17" descr="Electromagnetic Spectrum - Introduction"/>
          <p:cNvPicPr preferRelativeResize="0"/>
          <p:nvPr/>
        </p:nvPicPr>
        <p:blipFill rotWithShape="1">
          <a:blip r:embed="rId5">
            <a:alphaModFix/>
          </a:blip>
          <a:srcRect t="4196" r="-260" b="58741"/>
          <a:stretch/>
        </p:blipFill>
        <p:spPr>
          <a:xfrm>
            <a:off x="1593057" y="4050962"/>
            <a:ext cx="5572141" cy="745260"/>
          </a:xfrm>
          <a:prstGeom prst="rect">
            <a:avLst/>
          </a:prstGeom>
          <a:noFill/>
          <a:ln>
            <a:noFill/>
          </a:ln>
        </p:spPr>
      </p:pic>
      <p:sp>
        <p:nvSpPr>
          <p:cNvPr id="141" name="Google Shape;141;p17"/>
          <p:cNvSpPr/>
          <p:nvPr/>
        </p:nvSpPr>
        <p:spPr>
          <a:xfrm>
            <a:off x="3571875" y="4357686"/>
            <a:ext cx="1350168" cy="528638"/>
          </a:xfrm>
          <a:prstGeom prst="ellipse">
            <a:avLst/>
          </a:prstGeom>
          <a:noFill/>
          <a:ln w="28575"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Slide Number Placeholder 1">
            <a:extLst>
              <a:ext uri="{FF2B5EF4-FFF2-40B4-BE49-F238E27FC236}">
                <a16:creationId xmlns:a16="http://schemas.microsoft.com/office/drawing/2014/main" id="{7C493510-8EFA-85C3-7655-2A21043586C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p18" descr="A satellite in space with a planet in the background&#10;&#10;Description automatically generated"/>
          <p:cNvPicPr preferRelativeResize="0"/>
          <p:nvPr/>
        </p:nvPicPr>
        <p:blipFill rotWithShape="1">
          <a:blip r:embed="rId3">
            <a:alphaModFix/>
          </a:blip>
          <a:srcRect/>
          <a:stretch/>
        </p:blipFill>
        <p:spPr>
          <a:xfrm>
            <a:off x="6564620" y="992622"/>
            <a:ext cx="1926871" cy="3517231"/>
          </a:xfrm>
          <a:prstGeom prst="rect">
            <a:avLst/>
          </a:prstGeom>
          <a:noFill/>
          <a:ln>
            <a:noFill/>
          </a:ln>
        </p:spPr>
      </p:pic>
      <p:pic>
        <p:nvPicPr>
          <p:cNvPr id="147" name="Google Shape;147;p18" descr="A child with sunburn on his back&#10;&#10;Description automatically generated"/>
          <p:cNvPicPr preferRelativeResize="0"/>
          <p:nvPr/>
        </p:nvPicPr>
        <p:blipFill rotWithShape="1">
          <a:blip r:embed="rId4">
            <a:alphaModFix/>
          </a:blip>
          <a:srcRect/>
          <a:stretch/>
        </p:blipFill>
        <p:spPr>
          <a:xfrm>
            <a:off x="437534" y="1286517"/>
            <a:ext cx="1677979" cy="1406692"/>
          </a:xfrm>
          <a:prstGeom prst="rect">
            <a:avLst/>
          </a:prstGeom>
          <a:noFill/>
          <a:ln>
            <a:noFill/>
          </a:ln>
        </p:spPr>
      </p:pic>
      <p:pic>
        <p:nvPicPr>
          <p:cNvPr id="148" name="Google Shape;148;p18" descr="A person with sunburn on his back&#10;&#10;Description automatically generated"/>
          <p:cNvPicPr preferRelativeResize="0"/>
          <p:nvPr/>
        </p:nvPicPr>
        <p:blipFill rotWithShape="1">
          <a:blip r:embed="rId5">
            <a:alphaModFix/>
          </a:blip>
          <a:srcRect/>
          <a:stretch/>
        </p:blipFill>
        <p:spPr>
          <a:xfrm>
            <a:off x="2543348" y="1289238"/>
            <a:ext cx="2581777" cy="1328559"/>
          </a:xfrm>
          <a:prstGeom prst="rect">
            <a:avLst/>
          </a:prstGeom>
          <a:noFill/>
          <a:ln>
            <a:noFill/>
          </a:ln>
        </p:spPr>
      </p:pic>
      <p:pic>
        <p:nvPicPr>
          <p:cNvPr id="149" name="Google Shape;149;p18"/>
          <p:cNvPicPr preferRelativeResize="0"/>
          <p:nvPr/>
        </p:nvPicPr>
        <p:blipFill rotWithShape="1">
          <a:blip r:embed="rId6">
            <a:alphaModFix/>
          </a:blip>
          <a:srcRect/>
          <a:stretch/>
        </p:blipFill>
        <p:spPr>
          <a:xfrm>
            <a:off x="438167" y="2970937"/>
            <a:ext cx="1677963" cy="1534654"/>
          </a:xfrm>
          <a:prstGeom prst="rect">
            <a:avLst/>
          </a:prstGeom>
          <a:noFill/>
          <a:ln>
            <a:noFill/>
          </a:ln>
        </p:spPr>
      </p:pic>
      <p:sp>
        <p:nvSpPr>
          <p:cNvPr id="150" name="Google Shape;150;p18"/>
          <p:cNvSpPr txBox="1"/>
          <p:nvPr/>
        </p:nvSpPr>
        <p:spPr>
          <a:xfrm>
            <a:off x="437937" y="980289"/>
            <a:ext cx="114515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chemeClr val="lt1"/>
                </a:solidFill>
                <a:latin typeface="Arial"/>
                <a:ea typeface="Arial"/>
                <a:cs typeface="Arial"/>
                <a:sym typeface="Arial"/>
              </a:rPr>
              <a:t>1st degree</a:t>
            </a:r>
            <a:endParaRPr/>
          </a:p>
        </p:txBody>
      </p:sp>
      <p:sp>
        <p:nvSpPr>
          <p:cNvPr id="151" name="Google Shape;151;p18"/>
          <p:cNvSpPr txBox="1"/>
          <p:nvPr/>
        </p:nvSpPr>
        <p:spPr>
          <a:xfrm>
            <a:off x="382792" y="2739907"/>
            <a:ext cx="114515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1" i="0" u="none" strike="noStrike" cap="none">
                <a:solidFill>
                  <a:schemeClr val="lt1"/>
                </a:solidFill>
                <a:latin typeface="Arial"/>
                <a:ea typeface="Arial"/>
                <a:cs typeface="Arial"/>
                <a:sym typeface="Arial"/>
              </a:rPr>
              <a:t>3rd degree</a:t>
            </a:r>
            <a:endParaRPr/>
          </a:p>
        </p:txBody>
      </p:sp>
      <p:sp>
        <p:nvSpPr>
          <p:cNvPr id="152" name="Google Shape;152;p18"/>
          <p:cNvSpPr txBox="1"/>
          <p:nvPr/>
        </p:nvSpPr>
        <p:spPr>
          <a:xfrm>
            <a:off x="2616406" y="920758"/>
            <a:ext cx="114515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chemeClr val="lt1"/>
                </a:solidFill>
                <a:latin typeface="Arial"/>
                <a:ea typeface="Arial"/>
                <a:cs typeface="Arial"/>
                <a:sym typeface="Arial"/>
              </a:rPr>
              <a:t>2nd degree</a:t>
            </a:r>
            <a:endParaRPr/>
          </a:p>
        </p:txBody>
      </p:sp>
      <p:sp>
        <p:nvSpPr>
          <p:cNvPr id="153" name="Google Shape;153;p18"/>
          <p:cNvSpPr txBox="1"/>
          <p:nvPr/>
        </p:nvSpPr>
        <p:spPr>
          <a:xfrm>
            <a:off x="1590550" y="90237"/>
            <a:ext cx="55977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3600" b="1" i="0" u="none" strike="noStrike" cap="none">
                <a:solidFill>
                  <a:schemeClr val="dk1"/>
                </a:solidFill>
                <a:latin typeface="Arial"/>
                <a:ea typeface="Arial"/>
                <a:cs typeface="Arial"/>
                <a:sym typeface="Arial"/>
              </a:rPr>
              <a:t>Ultraviolet (UV)  Light!</a:t>
            </a:r>
            <a:r>
              <a:rPr lang="en" sz="3600" b="0" i="0" u="none" strike="noStrike" cap="none">
                <a:solidFill>
                  <a:schemeClr val="dk1"/>
                </a:solidFill>
                <a:latin typeface="Arial"/>
                <a:ea typeface="Arial"/>
                <a:cs typeface="Arial"/>
                <a:sym typeface="Arial"/>
              </a:rPr>
              <a:t>​</a:t>
            </a:r>
            <a:endParaRPr sz="1400" b="0" i="0" u="none" strike="noStrike" cap="none">
              <a:solidFill>
                <a:schemeClr val="dk1"/>
              </a:solidFill>
              <a:latin typeface="Arial"/>
              <a:ea typeface="Arial"/>
              <a:cs typeface="Arial"/>
              <a:sym typeface="Arial"/>
            </a:endParaRPr>
          </a:p>
        </p:txBody>
      </p:sp>
      <p:pic>
        <p:nvPicPr>
          <p:cNvPr id="154" name="Google Shape;154;p18" descr="Electromagnetic Spectrum - Introduction"/>
          <p:cNvPicPr preferRelativeResize="0"/>
          <p:nvPr/>
        </p:nvPicPr>
        <p:blipFill rotWithShape="1">
          <a:blip r:embed="rId7">
            <a:alphaModFix/>
          </a:blip>
          <a:srcRect t="4196" r="-260" b="58741"/>
          <a:stretch/>
        </p:blipFill>
        <p:spPr>
          <a:xfrm>
            <a:off x="1293019" y="4365287"/>
            <a:ext cx="5572141" cy="745260"/>
          </a:xfrm>
          <a:prstGeom prst="rect">
            <a:avLst/>
          </a:prstGeom>
          <a:noFill/>
          <a:ln>
            <a:noFill/>
          </a:ln>
        </p:spPr>
      </p:pic>
      <p:sp>
        <p:nvSpPr>
          <p:cNvPr id="155" name="Google Shape;155;p18"/>
          <p:cNvSpPr/>
          <p:nvPr/>
        </p:nvSpPr>
        <p:spPr>
          <a:xfrm>
            <a:off x="3036093" y="4250531"/>
            <a:ext cx="1350168" cy="485775"/>
          </a:xfrm>
          <a:prstGeom prst="ellipse">
            <a:avLst/>
          </a:prstGeom>
          <a:noFill/>
          <a:ln w="28575"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Slide Number Placeholder 1">
            <a:extLst>
              <a:ext uri="{FF2B5EF4-FFF2-40B4-BE49-F238E27FC236}">
                <a16:creationId xmlns:a16="http://schemas.microsoft.com/office/drawing/2014/main" id="{44A2FF9C-4789-E363-9029-7F9C0EA6BF7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9"/>
          <p:cNvSpPr txBox="1"/>
          <p:nvPr/>
        </p:nvSpPr>
        <p:spPr>
          <a:xfrm>
            <a:off x="644154" y="561038"/>
            <a:ext cx="7462500" cy="403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3200" b="1" i="0" u="none" strike="noStrike" cap="none" dirty="0">
                <a:solidFill>
                  <a:schemeClr val="dk1"/>
                </a:solidFill>
                <a:latin typeface="Arial"/>
                <a:ea typeface="Arial"/>
                <a:cs typeface="Arial"/>
                <a:sym typeface="Arial"/>
              </a:rPr>
              <a:t>Independent Variables</a:t>
            </a:r>
            <a:r>
              <a:rPr lang="en" sz="3200" b="0" i="0" u="none" strike="noStrike" cap="none" dirty="0">
                <a:solidFill>
                  <a:schemeClr val="dk1"/>
                </a:solidFill>
                <a:latin typeface="Arial"/>
                <a:ea typeface="Arial"/>
                <a:cs typeface="Arial"/>
                <a:sym typeface="Arial"/>
              </a:rPr>
              <a:t>: The variable you change.</a:t>
            </a:r>
            <a:endParaRPr dirty="0">
              <a:solidFill>
                <a:schemeClr val="dk1"/>
              </a:solidFill>
            </a:endParaRPr>
          </a:p>
          <a:p>
            <a:pPr marL="0" marR="0" lvl="0" indent="0" algn="l" rtl="0">
              <a:lnSpc>
                <a:spcPct val="100000"/>
              </a:lnSpc>
              <a:spcBef>
                <a:spcPts val="0"/>
              </a:spcBef>
              <a:spcAft>
                <a:spcPts val="0"/>
              </a:spcAft>
              <a:buNone/>
            </a:pPr>
            <a:endParaRPr sz="32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 sz="3200" b="1" i="0" u="none" strike="noStrike" cap="none" dirty="0">
                <a:solidFill>
                  <a:schemeClr val="dk1"/>
                </a:solidFill>
                <a:latin typeface="Arial"/>
                <a:ea typeface="Arial"/>
                <a:cs typeface="Arial"/>
                <a:sym typeface="Arial"/>
              </a:rPr>
              <a:t>Dependent Variables</a:t>
            </a:r>
            <a:r>
              <a:rPr lang="en" sz="3200" b="0" i="0" u="none" strike="noStrike" cap="none" dirty="0">
                <a:solidFill>
                  <a:schemeClr val="dk1"/>
                </a:solidFill>
                <a:latin typeface="Arial"/>
                <a:ea typeface="Arial"/>
                <a:cs typeface="Arial"/>
                <a:sym typeface="Arial"/>
              </a:rPr>
              <a:t>: The variable youmeasure</a:t>
            </a:r>
            <a:endParaRPr dirty="0">
              <a:solidFill>
                <a:schemeClr val="dk1"/>
              </a:solidFill>
            </a:endParaRPr>
          </a:p>
          <a:p>
            <a:pPr marL="0" marR="0" lvl="0" indent="0" algn="l" rtl="0">
              <a:lnSpc>
                <a:spcPct val="100000"/>
              </a:lnSpc>
              <a:spcBef>
                <a:spcPts val="0"/>
              </a:spcBef>
              <a:spcAft>
                <a:spcPts val="0"/>
              </a:spcAft>
              <a:buNone/>
            </a:pPr>
            <a:endParaRPr sz="32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 sz="3200" b="1" i="0" u="none" strike="noStrike" cap="none" dirty="0">
                <a:solidFill>
                  <a:schemeClr val="dk1"/>
                </a:solidFill>
                <a:latin typeface="Arial"/>
                <a:ea typeface="Arial"/>
                <a:cs typeface="Arial"/>
                <a:sym typeface="Arial"/>
              </a:rPr>
              <a:t>Controlled Variables</a:t>
            </a:r>
            <a:r>
              <a:rPr lang="en" sz="3200" b="0" i="0" u="none" strike="noStrike" cap="none" dirty="0">
                <a:solidFill>
                  <a:schemeClr val="dk1"/>
                </a:solidFill>
                <a:latin typeface="Arial"/>
                <a:ea typeface="Arial"/>
                <a:cs typeface="Arial"/>
                <a:sym typeface="Arial"/>
              </a:rPr>
              <a:t>: These stay the same in each experiment.</a:t>
            </a:r>
            <a:endParaRPr dirty="0">
              <a:solidFill>
                <a:schemeClr val="dk1"/>
              </a:solidFill>
            </a:endParaRPr>
          </a:p>
        </p:txBody>
      </p:sp>
      <p:sp>
        <p:nvSpPr>
          <p:cNvPr id="2" name="Slide Number Placeholder 1">
            <a:extLst>
              <a:ext uri="{FF2B5EF4-FFF2-40B4-BE49-F238E27FC236}">
                <a16:creationId xmlns:a16="http://schemas.microsoft.com/office/drawing/2014/main" id="{6F458DDF-FDF7-D127-3DB6-EE72157FB60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0">
                                            <p:txEl>
                                              <p:pRg st="0" end="0"/>
                                            </p:txEl>
                                          </p:spTgt>
                                        </p:tgtEl>
                                        <p:attrNameLst>
                                          <p:attrName>style.visibility</p:attrName>
                                        </p:attrNameLst>
                                      </p:cBhvr>
                                      <p:to>
                                        <p:strVal val="visible"/>
                                      </p:to>
                                    </p:set>
                                    <p:anim calcmode="lin" valueType="num">
                                      <p:cBhvr additive="base">
                                        <p:cTn id="7" dur="500"/>
                                        <p:tgtEl>
                                          <p:spTgt spid="1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60">
                                            <p:txEl>
                                              <p:pRg st="2" end="2"/>
                                            </p:txEl>
                                          </p:spTgt>
                                        </p:tgtEl>
                                        <p:attrNameLst>
                                          <p:attrName>style.visibility</p:attrName>
                                        </p:attrNameLst>
                                      </p:cBhvr>
                                      <p:to>
                                        <p:strVal val="visible"/>
                                      </p:to>
                                    </p:set>
                                    <p:anim calcmode="lin" valueType="num">
                                      <p:cBhvr additive="base">
                                        <p:cTn id="12" dur="500"/>
                                        <p:tgtEl>
                                          <p:spTgt spid="16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60">
                                            <p:txEl>
                                              <p:pRg st="4" end="4"/>
                                            </p:txEl>
                                          </p:spTgt>
                                        </p:tgtEl>
                                        <p:attrNameLst>
                                          <p:attrName>style.visibility</p:attrName>
                                        </p:attrNameLst>
                                      </p:cBhvr>
                                      <p:to>
                                        <p:strVal val="visible"/>
                                      </p:to>
                                    </p:set>
                                    <p:anim calcmode="lin" valueType="num">
                                      <p:cBhvr additive="base">
                                        <p:cTn id="17" dur="500"/>
                                        <p:tgtEl>
                                          <p:spTgt spid="160">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0"/>
          <p:cNvSpPr txBox="1">
            <a:spLocks noGrp="1"/>
          </p:cNvSpPr>
          <p:nvPr>
            <p:ph type="title"/>
          </p:nvPr>
        </p:nvSpPr>
        <p:spPr>
          <a:xfrm>
            <a:off x="484584" y="339538"/>
            <a:ext cx="7053542" cy="105039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200"/>
              <a:buFont typeface="Century Gothic"/>
              <a:buNone/>
            </a:pPr>
            <a:r>
              <a:rPr lang="en"/>
              <a:t>Example Investigation: </a:t>
            </a:r>
            <a:endParaRPr/>
          </a:p>
        </p:txBody>
      </p:sp>
      <p:sp>
        <p:nvSpPr>
          <p:cNvPr id="166" name="Google Shape;166;p20"/>
          <p:cNvSpPr txBox="1">
            <a:spLocks noGrp="1"/>
          </p:cNvSpPr>
          <p:nvPr>
            <p:ph type="body" idx="1"/>
          </p:nvPr>
        </p:nvSpPr>
        <p:spPr>
          <a:xfrm>
            <a:off x="457779" y="1094627"/>
            <a:ext cx="7109956" cy="3146611"/>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1600"/>
              <a:buChar char="●"/>
            </a:pPr>
            <a:r>
              <a:rPr lang="en" dirty="0">
                <a:solidFill>
                  <a:schemeClr val="dk1"/>
                </a:solidFill>
              </a:rPr>
              <a:t>Microwaving Marshmallows Lab: Put a marshmallow in the microwave for 5 seconds, then another in for 10 seconds and so on.  Measure the diameter of the marshmallow each time after it is affected by the microwave energy.  </a:t>
            </a:r>
            <a:endParaRPr dirty="0">
              <a:solidFill>
                <a:schemeClr val="dk1"/>
              </a:solidFill>
            </a:endParaRPr>
          </a:p>
          <a:p>
            <a:pPr marL="742950" lvl="1" indent="-285750" algn="l" rtl="0">
              <a:spcBef>
                <a:spcPts val="1000"/>
              </a:spcBef>
              <a:spcAft>
                <a:spcPts val="0"/>
              </a:spcAft>
              <a:buClr>
                <a:schemeClr val="dk1"/>
              </a:buClr>
              <a:buSzPts val="1440"/>
              <a:buChar char="○"/>
            </a:pPr>
            <a:r>
              <a:rPr lang="en" dirty="0">
                <a:solidFill>
                  <a:schemeClr val="dk1"/>
                </a:solidFill>
              </a:rPr>
              <a:t>Energy = microwave</a:t>
            </a:r>
            <a:endParaRPr dirty="0">
              <a:solidFill>
                <a:schemeClr val="dk1"/>
              </a:solidFill>
            </a:endParaRPr>
          </a:p>
          <a:p>
            <a:pPr marL="742950" lvl="1" indent="-285750" algn="l" rtl="0">
              <a:spcBef>
                <a:spcPts val="1000"/>
              </a:spcBef>
              <a:spcAft>
                <a:spcPts val="0"/>
              </a:spcAft>
              <a:buClr>
                <a:schemeClr val="dk1"/>
              </a:buClr>
              <a:buSzPts val="1440"/>
              <a:buChar char="○"/>
            </a:pPr>
            <a:r>
              <a:rPr lang="en" dirty="0">
                <a:solidFill>
                  <a:schemeClr val="dk1"/>
                </a:solidFill>
              </a:rPr>
              <a:t>Matter = marshmallows</a:t>
            </a:r>
            <a:endParaRPr dirty="0">
              <a:solidFill>
                <a:schemeClr val="dk1"/>
              </a:solidFill>
            </a:endParaRPr>
          </a:p>
          <a:p>
            <a:pPr marL="342900" lvl="0" indent="-342900" algn="l" rtl="0">
              <a:spcBef>
                <a:spcPts val="1000"/>
              </a:spcBef>
              <a:spcAft>
                <a:spcPts val="0"/>
              </a:spcAft>
              <a:buClr>
                <a:schemeClr val="dk1"/>
              </a:buClr>
              <a:buSzPts val="1600"/>
              <a:buChar char="●"/>
            </a:pPr>
            <a:r>
              <a:rPr lang="en" dirty="0">
                <a:solidFill>
                  <a:schemeClr val="dk1"/>
                </a:solidFill>
              </a:rPr>
              <a:t>What are the variables:  </a:t>
            </a:r>
            <a:endParaRPr dirty="0">
              <a:solidFill>
                <a:schemeClr val="dk1"/>
              </a:solidFill>
            </a:endParaRPr>
          </a:p>
          <a:p>
            <a:pPr marL="742950" lvl="1" indent="-295910" algn="l" rtl="0">
              <a:spcBef>
                <a:spcPts val="1000"/>
              </a:spcBef>
              <a:spcAft>
                <a:spcPts val="0"/>
              </a:spcAft>
              <a:buClr>
                <a:schemeClr val="dk1"/>
              </a:buClr>
              <a:buSzPts val="1600"/>
              <a:buChar char="○"/>
            </a:pPr>
            <a:r>
              <a:rPr lang="en" dirty="0">
                <a:solidFill>
                  <a:schemeClr val="dk1"/>
                </a:solidFill>
              </a:rPr>
              <a:t>Independent?</a:t>
            </a:r>
            <a:endParaRPr dirty="0">
              <a:solidFill>
                <a:schemeClr val="dk1"/>
              </a:solidFill>
            </a:endParaRPr>
          </a:p>
          <a:p>
            <a:pPr marL="742950" lvl="1" indent="-295910" algn="l" rtl="0">
              <a:spcBef>
                <a:spcPts val="1000"/>
              </a:spcBef>
              <a:spcAft>
                <a:spcPts val="0"/>
              </a:spcAft>
              <a:buClr>
                <a:schemeClr val="dk1"/>
              </a:buClr>
              <a:buSzPts val="1600"/>
              <a:buChar char="○"/>
            </a:pPr>
            <a:r>
              <a:rPr lang="en" dirty="0">
                <a:solidFill>
                  <a:schemeClr val="dk1"/>
                </a:solidFill>
              </a:rPr>
              <a:t>Dependent?</a:t>
            </a:r>
            <a:endParaRPr dirty="0">
              <a:solidFill>
                <a:schemeClr val="dk1"/>
              </a:solidFill>
            </a:endParaRPr>
          </a:p>
          <a:p>
            <a:pPr marL="742950" lvl="1" indent="-295910" algn="l" rtl="0">
              <a:spcBef>
                <a:spcPts val="1000"/>
              </a:spcBef>
              <a:spcAft>
                <a:spcPts val="0"/>
              </a:spcAft>
              <a:buClr>
                <a:schemeClr val="dk1"/>
              </a:buClr>
              <a:buSzPts val="1600"/>
              <a:buChar char="○"/>
            </a:pPr>
            <a:r>
              <a:rPr lang="en" dirty="0">
                <a:solidFill>
                  <a:schemeClr val="dk1"/>
                </a:solidFill>
              </a:rPr>
              <a:t>Controlled?</a:t>
            </a:r>
            <a:endParaRPr dirty="0">
              <a:solidFill>
                <a:schemeClr val="dk1"/>
              </a:solidFill>
            </a:endParaRPr>
          </a:p>
        </p:txBody>
      </p:sp>
      <p:pic>
        <p:nvPicPr>
          <p:cNvPr id="167" name="Google Shape;167;p20" title="marshmallow in microwave"/>
          <p:cNvPicPr preferRelativeResize="0"/>
          <p:nvPr/>
        </p:nvPicPr>
        <p:blipFill rotWithShape="1">
          <a:blip r:embed="rId3">
            <a:alphaModFix/>
          </a:blip>
          <a:srcRect/>
          <a:stretch/>
        </p:blipFill>
        <p:spPr>
          <a:xfrm>
            <a:off x="5711737" y="2671030"/>
            <a:ext cx="3268054" cy="1857759"/>
          </a:xfrm>
          <a:prstGeom prst="rect">
            <a:avLst/>
          </a:prstGeom>
          <a:noFill/>
          <a:ln>
            <a:noFill/>
          </a:ln>
        </p:spPr>
      </p:pic>
      <p:sp>
        <p:nvSpPr>
          <p:cNvPr id="2" name="Slide Number Placeholder 1">
            <a:extLst>
              <a:ext uri="{FF2B5EF4-FFF2-40B4-BE49-F238E27FC236}">
                <a16:creationId xmlns:a16="http://schemas.microsoft.com/office/drawing/2014/main" id="{33D55819-EEEC-6E8B-1276-7BB93E6164F9}"/>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15</a:t>
            </a:fld>
            <a:endParaRPr lang="en"/>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1"/>
          <p:cNvSpPr txBox="1">
            <a:spLocks noGrp="1"/>
          </p:cNvSpPr>
          <p:nvPr>
            <p:ph type="title"/>
          </p:nvPr>
        </p:nvSpPr>
        <p:spPr>
          <a:xfrm>
            <a:off x="311700" y="2150850"/>
            <a:ext cx="8520600" cy="520332"/>
          </a:xfrm>
          <a:prstGeom prst="rect">
            <a:avLst/>
          </a:prstGeom>
          <a:noFill/>
          <a:ln>
            <a:noFill/>
          </a:ln>
        </p:spPr>
        <p:txBody>
          <a:bodyPr spcFirstLastPara="1" wrap="square" lIns="91425" tIns="91425" rIns="91425" bIns="91425" anchor="ctr" anchorCtr="0">
            <a:normAutofit fontScale="90000"/>
          </a:bodyPr>
          <a:lstStyle/>
          <a:p>
            <a:pPr marL="0" lvl="0" indent="0" algn="ctr" rtl="0">
              <a:spcBef>
                <a:spcPts val="0"/>
              </a:spcBef>
              <a:spcAft>
                <a:spcPts val="0"/>
              </a:spcAft>
              <a:buClr>
                <a:schemeClr val="lt2"/>
              </a:buClr>
              <a:buSzPct val="111111"/>
              <a:buFont typeface="Century Gothic"/>
              <a:buNone/>
            </a:pPr>
            <a:r>
              <a:rPr lang="en"/>
              <a:t>Main Objective:</a:t>
            </a:r>
            <a:br>
              <a:rPr lang="en"/>
            </a:br>
            <a:r>
              <a:rPr lang="en"/>
              <a:t> </a:t>
            </a:r>
            <a:br>
              <a:rPr lang="en"/>
            </a:br>
            <a:r>
              <a:rPr lang="en" sz="5300"/>
              <a:t>Plan an authentic investigation to test how light waves change matter.  </a:t>
            </a:r>
            <a:endParaRPr/>
          </a:p>
        </p:txBody>
      </p:sp>
      <p:sp>
        <p:nvSpPr>
          <p:cNvPr id="173" name="Google Shape;173;p21"/>
          <p:cNvSpPr/>
          <p:nvPr/>
        </p:nvSpPr>
        <p:spPr>
          <a:xfrm>
            <a:off x="2837800" y="637475"/>
            <a:ext cx="3639900" cy="980100"/>
          </a:xfrm>
          <a:prstGeom prst="rect">
            <a:avLst/>
          </a:prstGeom>
          <a:noFill/>
          <a:ln w="28575" cap="flat" cmpd="sng">
            <a:solidFill>
              <a:srgbClr val="FFD96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 name="Slide Number Placeholder 1">
            <a:extLst>
              <a:ext uri="{FF2B5EF4-FFF2-40B4-BE49-F238E27FC236}">
                <a16:creationId xmlns:a16="http://schemas.microsoft.com/office/drawing/2014/main" id="{2AC4ACB7-220B-63FD-AE7F-CD571668F29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Google Shape;178;p22" descr="Solar Radiation Spectrum • SunWind Solar"/>
          <p:cNvPicPr preferRelativeResize="0"/>
          <p:nvPr/>
        </p:nvPicPr>
        <p:blipFill rotWithShape="1">
          <a:blip r:embed="rId3">
            <a:alphaModFix/>
          </a:blip>
          <a:srcRect/>
          <a:stretch/>
        </p:blipFill>
        <p:spPr>
          <a:xfrm>
            <a:off x="521494" y="1"/>
            <a:ext cx="8122442" cy="5143498"/>
          </a:xfrm>
          <a:prstGeom prst="rect">
            <a:avLst/>
          </a:prstGeom>
          <a:noFill/>
          <a:ln>
            <a:noFill/>
          </a:ln>
        </p:spPr>
      </p:pic>
      <p:sp>
        <p:nvSpPr>
          <p:cNvPr id="179" name="Google Shape;179;p22"/>
          <p:cNvSpPr/>
          <p:nvPr/>
        </p:nvSpPr>
        <p:spPr>
          <a:xfrm>
            <a:off x="2734975" y="27425"/>
            <a:ext cx="3804300" cy="753900"/>
          </a:xfrm>
          <a:prstGeom prst="rect">
            <a:avLst/>
          </a:prstGeom>
          <a:noFill/>
          <a:ln w="28575" cap="flat" cmpd="sng">
            <a:solidFill>
              <a:srgbClr val="FFD96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 name="Slide Number Placeholder 1">
            <a:extLst>
              <a:ext uri="{FF2B5EF4-FFF2-40B4-BE49-F238E27FC236}">
                <a16:creationId xmlns:a16="http://schemas.microsoft.com/office/drawing/2014/main" id="{7EEA82E1-003C-519A-3EB3-24E60BA0946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3"/>
          <p:cNvSpPr txBox="1"/>
          <p:nvPr/>
        </p:nvSpPr>
        <p:spPr>
          <a:xfrm>
            <a:off x="185739" y="371476"/>
            <a:ext cx="7800900" cy="4340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800" b="0" i="0" u="none" strike="noStrike" cap="none">
                <a:solidFill>
                  <a:schemeClr val="dk1"/>
                </a:solidFill>
                <a:latin typeface="Arial"/>
                <a:ea typeface="Arial"/>
                <a:cs typeface="Arial"/>
                <a:sym typeface="Arial"/>
              </a:rPr>
              <a:t>Make changes from the feedback to your worksheet using the checklist with your peer to review :</a:t>
            </a:r>
            <a:r>
              <a:rPr lang="en" sz="2400" b="0" i="0" u="none" strike="noStrike" cap="none">
                <a:solidFill>
                  <a:schemeClr val="dk1"/>
                </a:solidFill>
                <a:latin typeface="Arial"/>
                <a:ea typeface="Arial"/>
                <a:cs typeface="Arial"/>
                <a:sym typeface="Arial"/>
              </a:rPr>
              <a:t> </a:t>
            </a:r>
            <a:endParaRPr>
              <a:solidFill>
                <a:schemeClr val="dk1"/>
              </a:solidFill>
            </a:endParaRPr>
          </a:p>
          <a:p>
            <a:pPr marL="0" marR="0" lvl="0" indent="0" algn="l" rtl="0">
              <a:lnSpc>
                <a:spcPct val="10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Noto Sans Symbols"/>
              <a:buChar char="❑"/>
            </a:pPr>
            <a:r>
              <a:rPr lang="en" sz="2400" b="0" i="0" u="none" strike="noStrike" cap="none">
                <a:solidFill>
                  <a:schemeClr val="dk1"/>
                </a:solidFill>
                <a:latin typeface="Arial"/>
                <a:ea typeface="Arial"/>
                <a:cs typeface="Arial"/>
                <a:sym typeface="Arial"/>
              </a:rPr>
              <a:t>What is your energy and what matter is it affecting?</a:t>
            </a:r>
            <a:endParaRPr>
              <a:solidFill>
                <a:schemeClr val="dk1"/>
              </a:solidFill>
            </a:endParaRPr>
          </a:p>
          <a:p>
            <a:pPr marL="342900" marR="0" lvl="0" indent="-342900" algn="l" rtl="0">
              <a:lnSpc>
                <a:spcPct val="100000"/>
              </a:lnSpc>
              <a:spcBef>
                <a:spcPts val="0"/>
              </a:spcBef>
              <a:spcAft>
                <a:spcPts val="0"/>
              </a:spcAft>
              <a:buClr>
                <a:schemeClr val="dk1"/>
              </a:buClr>
              <a:buSzPts val="2400"/>
              <a:buFont typeface="Noto Sans Symbols"/>
              <a:buChar char="❑"/>
            </a:pPr>
            <a:r>
              <a:rPr lang="en" sz="2400" b="0" i="0" u="none" strike="noStrike" cap="none">
                <a:solidFill>
                  <a:schemeClr val="dk1"/>
                </a:solidFill>
                <a:latin typeface="Arial"/>
                <a:ea typeface="Arial"/>
                <a:cs typeface="Arial"/>
                <a:sym typeface="Arial"/>
              </a:rPr>
              <a:t>Can you test your independent variable?</a:t>
            </a:r>
            <a:endParaRPr>
              <a:solidFill>
                <a:schemeClr val="dk1"/>
              </a:solidFill>
            </a:endParaRPr>
          </a:p>
          <a:p>
            <a:pPr marL="342900" marR="0" lvl="0" indent="-342900" algn="l" rtl="0">
              <a:lnSpc>
                <a:spcPct val="100000"/>
              </a:lnSpc>
              <a:spcBef>
                <a:spcPts val="0"/>
              </a:spcBef>
              <a:spcAft>
                <a:spcPts val="0"/>
              </a:spcAft>
              <a:buClr>
                <a:schemeClr val="dk1"/>
              </a:buClr>
              <a:buSzPts val="2400"/>
              <a:buFont typeface="Noto Sans Symbols"/>
              <a:buChar char="❑"/>
            </a:pPr>
            <a:r>
              <a:rPr lang="en" sz="2400" b="0" i="0" u="none" strike="noStrike" cap="none">
                <a:solidFill>
                  <a:schemeClr val="dk1"/>
                </a:solidFill>
                <a:latin typeface="Arial"/>
                <a:ea typeface="Arial"/>
                <a:cs typeface="Arial"/>
                <a:sym typeface="Arial"/>
              </a:rPr>
              <a:t>Do you have a measurable dependent variable?</a:t>
            </a:r>
            <a:endParaRPr>
              <a:solidFill>
                <a:schemeClr val="dk1"/>
              </a:solidFill>
            </a:endParaRPr>
          </a:p>
          <a:p>
            <a:pPr marL="342900" marR="0" lvl="0" indent="-342900" algn="l" rtl="0">
              <a:lnSpc>
                <a:spcPct val="100000"/>
              </a:lnSpc>
              <a:spcBef>
                <a:spcPts val="0"/>
              </a:spcBef>
              <a:spcAft>
                <a:spcPts val="0"/>
              </a:spcAft>
              <a:buClr>
                <a:schemeClr val="dk1"/>
              </a:buClr>
              <a:buSzPts val="2400"/>
              <a:buFont typeface="Noto Sans Symbols"/>
              <a:buChar char="❑"/>
            </a:pPr>
            <a:r>
              <a:rPr lang="en" sz="2400" b="0" i="0" u="none" strike="noStrike" cap="none">
                <a:solidFill>
                  <a:schemeClr val="dk1"/>
                </a:solidFill>
                <a:latin typeface="Arial"/>
                <a:ea typeface="Arial"/>
                <a:cs typeface="Arial"/>
                <a:sym typeface="Arial"/>
              </a:rPr>
              <a:t>Can you explain the procedures for the investigation clearly?</a:t>
            </a:r>
            <a:endParaRPr>
              <a:solidFill>
                <a:schemeClr val="dk1"/>
              </a:solidFill>
            </a:endParaRPr>
          </a:p>
          <a:p>
            <a:pPr marL="342900" marR="0" lvl="0" indent="-342900" algn="l" rtl="0">
              <a:lnSpc>
                <a:spcPct val="100000"/>
              </a:lnSpc>
              <a:spcBef>
                <a:spcPts val="0"/>
              </a:spcBef>
              <a:spcAft>
                <a:spcPts val="0"/>
              </a:spcAft>
              <a:buClr>
                <a:schemeClr val="dk1"/>
              </a:buClr>
              <a:buSzPts val="2400"/>
              <a:buFont typeface="Noto Sans Symbols"/>
              <a:buChar char="❑"/>
            </a:pPr>
            <a:r>
              <a:rPr lang="en" sz="2400" b="0" i="0" u="none" strike="noStrike" cap="none">
                <a:solidFill>
                  <a:schemeClr val="dk1"/>
                </a:solidFill>
                <a:latin typeface="Arial"/>
                <a:ea typeface="Arial"/>
                <a:cs typeface="Arial"/>
                <a:sym typeface="Arial"/>
              </a:rPr>
              <a:t>Do you know your controlled variable to make your test fair?</a:t>
            </a:r>
            <a:endParaRPr>
              <a:solidFill>
                <a:schemeClr val="dk1"/>
              </a:solidFill>
            </a:endParaRPr>
          </a:p>
        </p:txBody>
      </p:sp>
      <p:sp>
        <p:nvSpPr>
          <p:cNvPr id="2" name="Slide Number Placeholder 1">
            <a:extLst>
              <a:ext uri="{FF2B5EF4-FFF2-40B4-BE49-F238E27FC236}">
                <a16:creationId xmlns:a16="http://schemas.microsoft.com/office/drawing/2014/main" id="{26B469D1-9868-343F-9D06-A07EE291BF2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276f04beb02_1_23"/>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Clr>
                <a:schemeClr val="lt2"/>
              </a:buClr>
              <a:buSzPts val="12800"/>
              <a:buFont typeface="Century Gothic"/>
              <a:buNone/>
            </a:pPr>
            <a:endParaRPr/>
          </a:p>
        </p:txBody>
      </p:sp>
      <p:sp>
        <p:nvSpPr>
          <p:cNvPr id="190" name="Google Shape;190;g276f04beb02_1_23"/>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SzPts val="1600"/>
              <a:buNone/>
            </a:pPr>
            <a:endParaRPr/>
          </a:p>
        </p:txBody>
      </p:sp>
      <p:pic>
        <p:nvPicPr>
          <p:cNvPr id="191" name="Google Shape;191;g276f04beb02_1_23"/>
          <p:cNvPicPr preferRelativeResize="0"/>
          <p:nvPr/>
        </p:nvPicPr>
        <p:blipFill rotWithShape="1">
          <a:blip r:embed="rId3">
            <a:alphaModFix/>
          </a:blip>
          <a:srcRect/>
          <a:stretch/>
        </p:blipFill>
        <p:spPr>
          <a:xfrm>
            <a:off x="0" y="3572"/>
            <a:ext cx="9144000" cy="4979194"/>
          </a:xfrm>
          <a:prstGeom prst="rect">
            <a:avLst/>
          </a:prstGeom>
          <a:noFill/>
          <a:ln>
            <a:noFill/>
          </a:ln>
        </p:spPr>
      </p:pic>
      <p:sp>
        <p:nvSpPr>
          <p:cNvPr id="192" name="Google Shape;192;g276f04beb02_1_23"/>
          <p:cNvSpPr txBox="1"/>
          <p:nvPr/>
        </p:nvSpPr>
        <p:spPr>
          <a:xfrm>
            <a:off x="0" y="1457324"/>
            <a:ext cx="2128838" cy="2585323"/>
          </a:xfrm>
          <a:prstGeom prst="rect">
            <a:avLst/>
          </a:prstGeom>
          <a:solidFill>
            <a:schemeClr val="dk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We use </a:t>
            </a:r>
            <a:endParaRPr sz="14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technology to </a:t>
            </a:r>
            <a:endParaRPr sz="14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capture data from different </a:t>
            </a:r>
            <a:endParaRPr/>
          </a:p>
          <a:p>
            <a:pPr marL="0" marR="0" lvl="0" indent="0" algn="l"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parts of the </a:t>
            </a:r>
            <a:endParaRPr sz="14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electromagnetic spectrum to understand matter in space. </a:t>
            </a:r>
            <a:endParaRPr sz="1400" b="0" i="0" u="none" strike="noStrike" cap="none">
              <a:solidFill>
                <a:schemeClr val="lt1"/>
              </a:solidFill>
              <a:latin typeface="Arial"/>
              <a:ea typeface="Arial"/>
              <a:cs typeface="Arial"/>
              <a:sym typeface="Arial"/>
            </a:endParaRPr>
          </a:p>
        </p:txBody>
      </p:sp>
      <p:sp>
        <p:nvSpPr>
          <p:cNvPr id="2" name="Slide Number Placeholder 1">
            <a:extLst>
              <a:ext uri="{FF2B5EF4-FFF2-40B4-BE49-F238E27FC236}">
                <a16:creationId xmlns:a16="http://schemas.microsoft.com/office/drawing/2014/main" id="{510FE0A2-85ED-2534-4397-87764C864B1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3"/>
          <p:cNvSpPr txBox="1">
            <a:spLocks noGrp="1"/>
          </p:cNvSpPr>
          <p:nvPr>
            <p:ph type="title"/>
          </p:nvPr>
        </p:nvSpPr>
        <p:spPr>
          <a:xfrm>
            <a:off x="484584" y="339538"/>
            <a:ext cx="7482167" cy="127899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3200"/>
              <a:buFont typeface="Century Gothic"/>
              <a:buNone/>
            </a:pPr>
            <a:r>
              <a:rPr lang="en" sz="3200"/>
              <a:t>Electromagnetic Spectrum (EMS)</a:t>
            </a:r>
            <a:endParaRPr/>
          </a:p>
        </p:txBody>
      </p:sp>
      <p:pic>
        <p:nvPicPr>
          <p:cNvPr id="67" name="Google Shape;67;p13" descr="The Electromagnetic Spectrum | HubbleSite"/>
          <p:cNvPicPr preferRelativeResize="0"/>
          <p:nvPr/>
        </p:nvPicPr>
        <p:blipFill rotWithShape="1">
          <a:blip r:embed="rId3">
            <a:alphaModFix/>
          </a:blip>
          <a:srcRect/>
          <a:stretch/>
        </p:blipFill>
        <p:spPr>
          <a:xfrm>
            <a:off x="443194" y="949751"/>
            <a:ext cx="7893846" cy="3950493"/>
          </a:xfrm>
          <a:prstGeom prst="rect">
            <a:avLst/>
          </a:prstGeom>
          <a:noFill/>
          <a:ln>
            <a:noFill/>
          </a:ln>
        </p:spPr>
      </p:pic>
      <p:pic>
        <p:nvPicPr>
          <p:cNvPr id="68" name="Google Shape;68;p13" descr="Vector clip art of mobile phone | Free SVG"/>
          <p:cNvPicPr preferRelativeResize="0"/>
          <p:nvPr/>
        </p:nvPicPr>
        <p:blipFill>
          <a:blip r:embed="rId4">
            <a:alphaModFix/>
          </a:blip>
          <a:stretch>
            <a:fillRect/>
          </a:stretch>
        </p:blipFill>
        <p:spPr>
          <a:xfrm>
            <a:off x="2131750" y="3161275"/>
            <a:ext cx="500400" cy="500400"/>
          </a:xfrm>
          <a:prstGeom prst="rect">
            <a:avLst/>
          </a:prstGeom>
          <a:noFill/>
          <a:ln>
            <a:noFill/>
          </a:ln>
        </p:spPr>
      </p:pic>
      <p:sp>
        <p:nvSpPr>
          <p:cNvPr id="2" name="Slide Number Placeholder 1">
            <a:extLst>
              <a:ext uri="{FF2B5EF4-FFF2-40B4-BE49-F238E27FC236}">
                <a16:creationId xmlns:a16="http://schemas.microsoft.com/office/drawing/2014/main" id="{6F818887-B4E8-7717-2AB5-C7111010F08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pic>
        <p:nvPicPr>
          <p:cNvPr id="197" name="Google Shape;197;p24"/>
          <p:cNvPicPr preferRelativeResize="0"/>
          <p:nvPr/>
        </p:nvPicPr>
        <p:blipFill rotWithShape="1">
          <a:blip r:embed="rId3">
            <a:alphaModFix/>
          </a:blip>
          <a:srcRect/>
          <a:stretch/>
        </p:blipFill>
        <p:spPr>
          <a:xfrm>
            <a:off x="807246" y="756"/>
            <a:ext cx="8336755" cy="5141986"/>
          </a:xfrm>
          <a:prstGeom prst="rect">
            <a:avLst/>
          </a:prstGeom>
          <a:noFill/>
          <a:ln>
            <a:noFill/>
          </a:ln>
        </p:spPr>
      </p:pic>
      <p:sp>
        <p:nvSpPr>
          <p:cNvPr id="2" name="Slide Number Placeholder 1">
            <a:extLst>
              <a:ext uri="{FF2B5EF4-FFF2-40B4-BE49-F238E27FC236}">
                <a16:creationId xmlns:a16="http://schemas.microsoft.com/office/drawing/2014/main" id="{B7A848CC-5F16-28C5-5121-5B2D83EA7043}"/>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20</a:t>
            </a:fld>
            <a:endParaRPr lang="en"/>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g304502c9824_0_79"/>
          <p:cNvSpPr txBox="1"/>
          <p:nvPr/>
        </p:nvSpPr>
        <p:spPr>
          <a:xfrm>
            <a:off x="143925" y="466150"/>
            <a:ext cx="8410500" cy="808800"/>
          </a:xfrm>
          <a:prstGeom prst="rect">
            <a:avLst/>
          </a:prstGeom>
          <a:noFill/>
          <a:ln w="38100" cap="flat" cmpd="sng">
            <a:solidFill>
              <a:srgbClr val="F1C23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700">
                <a:solidFill>
                  <a:schemeClr val="dk2"/>
                </a:solidFill>
              </a:rPr>
              <a:t>Infographics to print for the lab stations 22-27</a:t>
            </a:r>
            <a:endParaRPr sz="2700">
              <a:solidFill>
                <a:schemeClr val="dk2"/>
              </a:solidFill>
            </a:endParaRPr>
          </a:p>
        </p:txBody>
      </p:sp>
      <p:sp>
        <p:nvSpPr>
          <p:cNvPr id="2" name="Slide Number Placeholder 1">
            <a:extLst>
              <a:ext uri="{FF2B5EF4-FFF2-40B4-BE49-F238E27FC236}">
                <a16:creationId xmlns:a16="http://schemas.microsoft.com/office/drawing/2014/main" id="{7367B594-66CC-B24D-6083-A9689C94B27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304502c9824_0_82"/>
          <p:cNvSpPr txBox="1"/>
          <p:nvPr/>
        </p:nvSpPr>
        <p:spPr>
          <a:xfrm>
            <a:off x="171375" y="20575"/>
            <a:ext cx="8924700" cy="67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700" b="1">
                <a:solidFill>
                  <a:schemeClr val="dk2"/>
                </a:solidFill>
              </a:rPr>
              <a:t>Ultraviolet (UV) Light Wavelengths </a:t>
            </a:r>
            <a:r>
              <a:rPr lang="en" sz="2500" b="1">
                <a:solidFill>
                  <a:schemeClr val="dk2"/>
                </a:solidFill>
              </a:rPr>
              <a:t>(100 nm to 400 nm)</a:t>
            </a:r>
            <a:endParaRPr sz="2500" b="1">
              <a:solidFill>
                <a:schemeClr val="dk2"/>
              </a:solidFill>
            </a:endParaRPr>
          </a:p>
        </p:txBody>
      </p:sp>
      <p:sp>
        <p:nvSpPr>
          <p:cNvPr id="208" name="Google Shape;208;g304502c9824_0_82"/>
          <p:cNvSpPr txBox="1"/>
          <p:nvPr/>
        </p:nvSpPr>
        <p:spPr>
          <a:xfrm>
            <a:off x="5367125" y="611700"/>
            <a:ext cx="3557700" cy="4371600"/>
          </a:xfrm>
          <a:prstGeom prst="rect">
            <a:avLst/>
          </a:prstGeom>
          <a:noFill/>
          <a:ln>
            <a:noFill/>
          </a:ln>
        </p:spPr>
        <p:txBody>
          <a:bodyPr spcFirstLastPara="1" wrap="square" lIns="91425" tIns="91425" rIns="91425" bIns="91425" anchor="t" anchorCtr="0">
            <a:noAutofit/>
          </a:bodyPr>
          <a:lstStyle/>
          <a:p>
            <a:pPr marL="0" lvl="0" indent="0" algn="l" rtl="0">
              <a:lnSpc>
                <a:spcPct val="105000"/>
              </a:lnSpc>
              <a:spcBef>
                <a:spcPts val="0"/>
              </a:spcBef>
              <a:spcAft>
                <a:spcPts val="0"/>
              </a:spcAft>
              <a:buNone/>
            </a:pPr>
            <a:r>
              <a:rPr lang="en" sz="1100">
                <a:solidFill>
                  <a:schemeClr val="dk1"/>
                </a:solidFill>
                <a:latin typeface="Candara"/>
                <a:ea typeface="Candara"/>
                <a:cs typeface="Candara"/>
                <a:sym typeface="Candara"/>
              </a:rPr>
              <a:t>Ultraviolet light has a much higher frequency, which corresponds to higher energy, than both visible or infrared radiation.  Because of this it can break molecular bonds in matter and cause chemical changes.  </a:t>
            </a:r>
            <a:endParaRPr sz="1100">
              <a:solidFill>
                <a:schemeClr val="dk1"/>
              </a:solidFill>
              <a:latin typeface="Candara"/>
              <a:ea typeface="Candara"/>
              <a:cs typeface="Candara"/>
              <a:sym typeface="Candara"/>
            </a:endParaRPr>
          </a:p>
          <a:p>
            <a:pPr marL="0" lvl="0" indent="0" algn="l" rtl="0">
              <a:lnSpc>
                <a:spcPct val="105000"/>
              </a:lnSpc>
              <a:spcBef>
                <a:spcPts val="0"/>
              </a:spcBef>
              <a:spcAft>
                <a:spcPts val="0"/>
              </a:spcAft>
              <a:buNone/>
            </a:pPr>
            <a:endParaRPr sz="1100">
              <a:solidFill>
                <a:schemeClr val="dk1"/>
              </a:solidFill>
              <a:latin typeface="Candara"/>
              <a:ea typeface="Candara"/>
              <a:cs typeface="Candara"/>
              <a:sym typeface="Candara"/>
            </a:endParaRPr>
          </a:p>
          <a:p>
            <a:pPr marL="0" lvl="0" indent="0" algn="l" rtl="0">
              <a:lnSpc>
                <a:spcPct val="105000"/>
              </a:lnSpc>
              <a:spcBef>
                <a:spcPts val="0"/>
              </a:spcBef>
              <a:spcAft>
                <a:spcPts val="0"/>
              </a:spcAft>
              <a:buNone/>
            </a:pPr>
            <a:r>
              <a:rPr lang="en" sz="1100">
                <a:solidFill>
                  <a:schemeClr val="dk1"/>
                </a:solidFill>
                <a:latin typeface="Candara"/>
                <a:ea typeface="Candara"/>
                <a:cs typeface="Candara"/>
                <a:sym typeface="Candara"/>
              </a:rPr>
              <a:t>Real World Application</a:t>
            </a:r>
            <a:endParaRPr sz="1100">
              <a:solidFill>
                <a:schemeClr val="dk1"/>
              </a:solidFill>
              <a:latin typeface="Candara"/>
              <a:ea typeface="Candara"/>
              <a:cs typeface="Candara"/>
              <a:sym typeface="Candara"/>
            </a:endParaRPr>
          </a:p>
          <a:p>
            <a:pPr marL="0" lvl="0" indent="0" algn="l" rtl="0">
              <a:lnSpc>
                <a:spcPct val="105000"/>
              </a:lnSpc>
              <a:spcBef>
                <a:spcPts val="0"/>
              </a:spcBef>
              <a:spcAft>
                <a:spcPts val="0"/>
              </a:spcAft>
              <a:buNone/>
            </a:pPr>
            <a:r>
              <a:rPr lang="en" sz="1100">
                <a:solidFill>
                  <a:schemeClr val="dk1"/>
                </a:solidFill>
                <a:latin typeface="Candara"/>
                <a:ea typeface="Candara"/>
                <a:cs typeface="Candara"/>
                <a:sym typeface="Candara"/>
              </a:rPr>
              <a:t>Many medicines are kept in dark bottles to prevent UV from entering and changing the chemicals. Since UV has smaller wavelengths it can enter cells and break DNA apart. This is bad because it kills cells and causes sunburns.  Human DNA can mutate and create cancerous cells.  However, it is also good when used to sterilize surfaces that are hard to wash.  Many operating rooms will use UV light to clean instruments and tables.  We also use it clean science goggles in the cabinet or purify water.     </a:t>
            </a:r>
            <a:endParaRPr sz="1100">
              <a:solidFill>
                <a:schemeClr val="dk1"/>
              </a:solidFill>
              <a:latin typeface="Candara"/>
              <a:ea typeface="Candara"/>
              <a:cs typeface="Candara"/>
              <a:sym typeface="Candara"/>
            </a:endParaRPr>
          </a:p>
        </p:txBody>
      </p:sp>
      <p:pic>
        <p:nvPicPr>
          <p:cNvPr id="209" name="Google Shape;209;g304502c9824_0_82"/>
          <p:cNvPicPr preferRelativeResize="0"/>
          <p:nvPr/>
        </p:nvPicPr>
        <p:blipFill rotWithShape="1">
          <a:blip r:embed="rId3">
            <a:alphaModFix/>
          </a:blip>
          <a:srcRect b="33257"/>
          <a:stretch/>
        </p:blipFill>
        <p:spPr>
          <a:xfrm>
            <a:off x="1179125" y="911650"/>
            <a:ext cx="3875026" cy="2495425"/>
          </a:xfrm>
          <a:prstGeom prst="rect">
            <a:avLst/>
          </a:prstGeom>
          <a:noFill/>
          <a:ln>
            <a:noFill/>
          </a:ln>
        </p:spPr>
      </p:pic>
      <p:sp>
        <p:nvSpPr>
          <p:cNvPr id="210" name="Google Shape;210;g304502c9824_0_82"/>
          <p:cNvSpPr txBox="1"/>
          <p:nvPr/>
        </p:nvSpPr>
        <p:spPr>
          <a:xfrm>
            <a:off x="100325" y="911650"/>
            <a:ext cx="1134600" cy="1361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solidFill>
                  <a:schemeClr val="dk2"/>
                </a:solidFill>
              </a:rPr>
              <a:t>UV Light</a:t>
            </a:r>
            <a:endParaRPr sz="1000">
              <a:solidFill>
                <a:schemeClr val="dk2"/>
              </a:solidFill>
            </a:endParaRPr>
          </a:p>
          <a:p>
            <a:pPr marL="0" lvl="0" indent="0" algn="ctr" rtl="0">
              <a:spcBef>
                <a:spcPts val="0"/>
              </a:spcBef>
              <a:spcAft>
                <a:spcPts val="0"/>
              </a:spcAft>
              <a:buNone/>
            </a:pPr>
            <a:r>
              <a:rPr lang="en" sz="1000">
                <a:solidFill>
                  <a:schemeClr val="dk2"/>
                </a:solidFill>
              </a:rPr>
              <a:t>causes the molecules in the beads to change making them a different color</a:t>
            </a:r>
            <a:endParaRPr sz="1000">
              <a:solidFill>
                <a:schemeClr val="dk2"/>
              </a:solidFill>
            </a:endParaRPr>
          </a:p>
        </p:txBody>
      </p:sp>
      <p:pic>
        <p:nvPicPr>
          <p:cNvPr id="211" name="Google Shape;211;g304502c9824_0_82"/>
          <p:cNvPicPr preferRelativeResize="0"/>
          <p:nvPr/>
        </p:nvPicPr>
        <p:blipFill>
          <a:blip r:embed="rId4">
            <a:alphaModFix/>
          </a:blip>
          <a:stretch>
            <a:fillRect/>
          </a:stretch>
        </p:blipFill>
        <p:spPr>
          <a:xfrm>
            <a:off x="1234925" y="3429765"/>
            <a:ext cx="3875025" cy="1713736"/>
          </a:xfrm>
          <a:prstGeom prst="rect">
            <a:avLst/>
          </a:prstGeom>
          <a:noFill/>
          <a:ln>
            <a:noFill/>
          </a:ln>
        </p:spPr>
      </p:pic>
      <p:pic>
        <p:nvPicPr>
          <p:cNvPr id="212" name="Google Shape;212;g304502c9824_0_82"/>
          <p:cNvPicPr preferRelativeResize="0"/>
          <p:nvPr/>
        </p:nvPicPr>
        <p:blipFill>
          <a:blip r:embed="rId5">
            <a:alphaModFix/>
          </a:blip>
          <a:stretch>
            <a:fillRect/>
          </a:stretch>
        </p:blipFill>
        <p:spPr>
          <a:xfrm>
            <a:off x="7320625" y="3509525"/>
            <a:ext cx="1520100" cy="1520100"/>
          </a:xfrm>
          <a:prstGeom prst="rect">
            <a:avLst/>
          </a:prstGeom>
          <a:noFill/>
          <a:ln>
            <a:noFill/>
          </a:ln>
        </p:spPr>
      </p:pic>
      <p:pic>
        <p:nvPicPr>
          <p:cNvPr id="213" name="Google Shape;213;g304502c9824_0_82"/>
          <p:cNvPicPr preferRelativeResize="0"/>
          <p:nvPr/>
        </p:nvPicPr>
        <p:blipFill>
          <a:blip r:embed="rId6">
            <a:alphaModFix/>
          </a:blip>
          <a:stretch>
            <a:fillRect/>
          </a:stretch>
        </p:blipFill>
        <p:spPr>
          <a:xfrm>
            <a:off x="5481324" y="3637200"/>
            <a:ext cx="1619200" cy="986700"/>
          </a:xfrm>
          <a:prstGeom prst="rect">
            <a:avLst/>
          </a:prstGeom>
          <a:noFill/>
          <a:ln>
            <a:noFill/>
          </a:ln>
        </p:spPr>
      </p:pic>
      <p:sp>
        <p:nvSpPr>
          <p:cNvPr id="214" name="Google Shape;214;g304502c9824_0_82"/>
          <p:cNvSpPr txBox="1"/>
          <p:nvPr/>
        </p:nvSpPr>
        <p:spPr>
          <a:xfrm>
            <a:off x="44525" y="2148125"/>
            <a:ext cx="1190400" cy="1361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000">
                <a:solidFill>
                  <a:schemeClr val="dk2"/>
                </a:solidFill>
              </a:rPr>
              <a:t>Other lights do not affect the beads, keeping the molecules the same with no color difference detected. </a:t>
            </a:r>
            <a:endParaRPr sz="1000">
              <a:solidFill>
                <a:schemeClr val="dk2"/>
              </a:solidFill>
            </a:endParaRPr>
          </a:p>
        </p:txBody>
      </p:sp>
      <p:sp>
        <p:nvSpPr>
          <p:cNvPr id="2" name="Slide Number Placeholder 1">
            <a:extLst>
              <a:ext uri="{FF2B5EF4-FFF2-40B4-BE49-F238E27FC236}">
                <a16:creationId xmlns:a16="http://schemas.microsoft.com/office/drawing/2014/main" id="{84C9C4B1-2581-D90D-0739-4F4A48157D1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g304502c9824_0_99"/>
          <p:cNvSpPr txBox="1"/>
          <p:nvPr/>
        </p:nvSpPr>
        <p:spPr>
          <a:xfrm>
            <a:off x="514100" y="95975"/>
            <a:ext cx="8328300" cy="66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700" b="1">
                <a:solidFill>
                  <a:schemeClr val="dk2"/>
                </a:solidFill>
              </a:rPr>
              <a:t>UV Lab Set-up and Directions</a:t>
            </a:r>
            <a:endParaRPr sz="2700" b="1">
              <a:solidFill>
                <a:schemeClr val="dk2"/>
              </a:solidFill>
            </a:endParaRPr>
          </a:p>
        </p:txBody>
      </p:sp>
      <p:sp>
        <p:nvSpPr>
          <p:cNvPr id="220" name="Google Shape;220;g304502c9824_0_99"/>
          <p:cNvSpPr txBox="1"/>
          <p:nvPr/>
        </p:nvSpPr>
        <p:spPr>
          <a:xfrm>
            <a:off x="123375" y="843100"/>
            <a:ext cx="8787600" cy="16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dk1"/>
                </a:solidFill>
                <a:latin typeface="Calibri"/>
                <a:ea typeface="Calibri"/>
                <a:cs typeface="Calibri"/>
                <a:sym typeface="Calibri"/>
              </a:rPr>
              <a:t>Directions</a:t>
            </a:r>
            <a:endParaRPr>
              <a:solidFill>
                <a:schemeClr val="dk1"/>
              </a:solidFill>
              <a:latin typeface="Calibri"/>
              <a:ea typeface="Calibri"/>
              <a:cs typeface="Calibri"/>
              <a:sym typeface="Calibri"/>
            </a:endParaRPr>
          </a:p>
          <a:p>
            <a:pPr marL="0" lvl="0" indent="0" algn="l" rtl="0">
              <a:lnSpc>
                <a:spcPct val="107916"/>
              </a:lnSpc>
              <a:spcBef>
                <a:spcPts val="0"/>
              </a:spcBef>
              <a:spcAft>
                <a:spcPts val="0"/>
              </a:spcAft>
              <a:buNone/>
            </a:pPr>
            <a:r>
              <a:rPr lang="en">
                <a:solidFill>
                  <a:schemeClr val="dk1"/>
                </a:solidFill>
                <a:latin typeface="Calibri"/>
                <a:ea typeface="Calibri"/>
                <a:cs typeface="Calibri"/>
                <a:sym typeface="Calibri"/>
              </a:rPr>
              <a:t>There are three baggies of beads.  One baggie has nothing but the bag.  One has a single piece of cloth over it.  The third has sunblock smeared on its surface.  Each bag will be exposed to the same amount of UV light.  In order to do this, the distance and time must be kept the same.  After exposure, examine the beads to detect color change.  The more color change, the greater the UV absorption in the beads.  The beads will undergo a molecular change with the UV light.  After the exposure, they will slowly go back to their original state.  </a:t>
            </a:r>
            <a:endParaRPr sz="2100">
              <a:solidFill>
                <a:schemeClr val="dk2"/>
              </a:solidFill>
            </a:endParaRPr>
          </a:p>
        </p:txBody>
      </p:sp>
      <p:pic>
        <p:nvPicPr>
          <p:cNvPr id="221" name="Google Shape;221;g304502c9824_0_99" title="File:Flashlight symbol.png - Wikimedia Commons"/>
          <p:cNvPicPr preferRelativeResize="0"/>
          <p:nvPr/>
        </p:nvPicPr>
        <p:blipFill>
          <a:blip r:embed="rId3">
            <a:alphaModFix/>
          </a:blip>
          <a:stretch>
            <a:fillRect/>
          </a:stretch>
        </p:blipFill>
        <p:spPr>
          <a:xfrm rot="3438299">
            <a:off x="315465" y="2534843"/>
            <a:ext cx="2377793" cy="1918666"/>
          </a:xfrm>
          <a:prstGeom prst="rect">
            <a:avLst/>
          </a:prstGeom>
          <a:noFill/>
          <a:ln>
            <a:noFill/>
          </a:ln>
        </p:spPr>
      </p:pic>
      <p:sp>
        <p:nvSpPr>
          <p:cNvPr id="222" name="Google Shape;222;g304502c9824_0_99"/>
          <p:cNvSpPr txBox="1"/>
          <p:nvPr/>
        </p:nvSpPr>
        <p:spPr>
          <a:xfrm rot="1841333">
            <a:off x="329126" y="3119036"/>
            <a:ext cx="1576485" cy="418188"/>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UV Flashlight</a:t>
            </a:r>
            <a:endParaRPr sz="1800">
              <a:solidFill>
                <a:schemeClr val="dk2"/>
              </a:solidFill>
            </a:endParaRPr>
          </a:p>
        </p:txBody>
      </p:sp>
      <p:sp>
        <p:nvSpPr>
          <p:cNvPr id="223" name="Google Shape;223;g304502c9824_0_99"/>
          <p:cNvSpPr/>
          <p:nvPr/>
        </p:nvSpPr>
        <p:spPr>
          <a:xfrm rot="524276">
            <a:off x="2256850" y="3714471"/>
            <a:ext cx="1747684" cy="1254449"/>
          </a:xfrm>
          <a:prstGeom prst="snipRoundRect">
            <a:avLst>
              <a:gd name="adj1" fmla="val 16667"/>
              <a:gd name="adj2" fmla="val 16667"/>
            </a:avLst>
          </a:prstGeom>
          <a:no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4" name="Google Shape;224;g304502c9824_0_99"/>
          <p:cNvSpPr/>
          <p:nvPr/>
        </p:nvSpPr>
        <p:spPr>
          <a:xfrm>
            <a:off x="3005750" y="4484500"/>
            <a:ext cx="212500" cy="164525"/>
          </a:xfrm>
          <a:prstGeom prst="flowChartMagneticDrum">
            <a:avLst/>
          </a:prstGeom>
          <a:solidFill>
            <a:srgbClr val="F4CCCC"/>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5" name="Google Shape;225;g304502c9824_0_99"/>
          <p:cNvSpPr/>
          <p:nvPr/>
        </p:nvSpPr>
        <p:spPr>
          <a:xfrm>
            <a:off x="2836550" y="4710225"/>
            <a:ext cx="212500" cy="164525"/>
          </a:xfrm>
          <a:prstGeom prst="flowChartMagneticDrum">
            <a:avLst/>
          </a:prstGeom>
          <a:solidFill>
            <a:srgbClr val="F4CCCC"/>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6" name="Google Shape;226;g304502c9824_0_99"/>
          <p:cNvSpPr/>
          <p:nvPr/>
        </p:nvSpPr>
        <p:spPr>
          <a:xfrm>
            <a:off x="2741400" y="4484500"/>
            <a:ext cx="212500" cy="164525"/>
          </a:xfrm>
          <a:prstGeom prst="flowChartMagneticDrum">
            <a:avLst/>
          </a:prstGeom>
          <a:solidFill>
            <a:srgbClr val="F4CCCC"/>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7" name="Google Shape;227;g304502c9824_0_99"/>
          <p:cNvSpPr/>
          <p:nvPr/>
        </p:nvSpPr>
        <p:spPr>
          <a:xfrm>
            <a:off x="3144175" y="4319975"/>
            <a:ext cx="212500" cy="164525"/>
          </a:xfrm>
          <a:prstGeom prst="flowChartMagneticDrum">
            <a:avLst/>
          </a:prstGeom>
          <a:solidFill>
            <a:srgbClr val="D9D2E9"/>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8" name="Google Shape;228;g304502c9824_0_99"/>
          <p:cNvSpPr/>
          <p:nvPr/>
        </p:nvSpPr>
        <p:spPr>
          <a:xfrm>
            <a:off x="2836538" y="4319975"/>
            <a:ext cx="212500" cy="164525"/>
          </a:xfrm>
          <a:prstGeom prst="flowChartMagneticDrum">
            <a:avLst/>
          </a:prstGeom>
          <a:solidFill>
            <a:srgbClr val="FFF2CC"/>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9" name="Google Shape;229;g304502c9824_0_99"/>
          <p:cNvSpPr/>
          <p:nvPr/>
        </p:nvSpPr>
        <p:spPr>
          <a:xfrm>
            <a:off x="3218250" y="4710225"/>
            <a:ext cx="212500" cy="164525"/>
          </a:xfrm>
          <a:prstGeom prst="flowChartMagneticDrum">
            <a:avLst/>
          </a:prstGeom>
          <a:solidFill>
            <a:srgbClr val="D9D2E9"/>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0" name="Google Shape;230;g304502c9824_0_99"/>
          <p:cNvSpPr/>
          <p:nvPr/>
        </p:nvSpPr>
        <p:spPr>
          <a:xfrm>
            <a:off x="2528900" y="4484500"/>
            <a:ext cx="212500" cy="164525"/>
          </a:xfrm>
          <a:prstGeom prst="flowChartMagneticDrum">
            <a:avLst/>
          </a:prstGeom>
          <a:solidFill>
            <a:srgbClr val="D9D2E9"/>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1" name="Google Shape;231;g304502c9824_0_99"/>
          <p:cNvSpPr/>
          <p:nvPr/>
        </p:nvSpPr>
        <p:spPr>
          <a:xfrm>
            <a:off x="2528900" y="4259438"/>
            <a:ext cx="212500" cy="164525"/>
          </a:xfrm>
          <a:prstGeom prst="flowChartMagneticDrum">
            <a:avLst/>
          </a:prstGeom>
          <a:solidFill>
            <a:srgbClr val="FFF2CC"/>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32" name="Google Shape;232;g304502c9824_0_99"/>
          <p:cNvSpPr/>
          <p:nvPr/>
        </p:nvSpPr>
        <p:spPr>
          <a:xfrm>
            <a:off x="2979825" y="4680750"/>
            <a:ext cx="212500" cy="164525"/>
          </a:xfrm>
          <a:prstGeom prst="flowChartMagneticDrum">
            <a:avLst/>
          </a:prstGeom>
          <a:solidFill>
            <a:srgbClr val="FFF2CC"/>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aphicFrame>
        <p:nvGraphicFramePr>
          <p:cNvPr id="233" name="Google Shape;233;g304502c9824_0_99"/>
          <p:cNvGraphicFramePr/>
          <p:nvPr/>
        </p:nvGraphicFramePr>
        <p:xfrm>
          <a:off x="4788225" y="2699250"/>
          <a:ext cx="4092775" cy="2313690"/>
        </p:xfrm>
        <a:graphic>
          <a:graphicData uri="http://schemas.openxmlformats.org/drawingml/2006/table">
            <a:tbl>
              <a:tblPr>
                <a:noFill/>
                <a:tableStyleId>{732EA0A8-F010-4E57-AFF8-14A740357B4E}</a:tableStyleId>
              </a:tblPr>
              <a:tblGrid>
                <a:gridCol w="1395475">
                  <a:extLst>
                    <a:ext uri="{9D8B030D-6E8A-4147-A177-3AD203B41FA5}">
                      <a16:colId xmlns:a16="http://schemas.microsoft.com/office/drawing/2014/main" val="20000"/>
                    </a:ext>
                  </a:extLst>
                </a:gridCol>
                <a:gridCol w="2697300">
                  <a:extLst>
                    <a:ext uri="{9D8B030D-6E8A-4147-A177-3AD203B41FA5}">
                      <a16:colId xmlns:a16="http://schemas.microsoft.com/office/drawing/2014/main" val="20001"/>
                    </a:ext>
                  </a:extLst>
                </a:gridCol>
              </a:tblGrid>
              <a:tr h="569125">
                <a:tc>
                  <a:txBody>
                    <a:bodyPr/>
                    <a:lstStyle/>
                    <a:p>
                      <a:pPr marL="0" lvl="0" indent="0" algn="ctr" rtl="0">
                        <a:spcBef>
                          <a:spcPts val="0"/>
                        </a:spcBef>
                        <a:spcAft>
                          <a:spcPts val="0"/>
                        </a:spcAft>
                        <a:buNone/>
                      </a:pPr>
                      <a:r>
                        <a:rPr lang="en"/>
                        <a:t>Cover over beads</a:t>
                      </a:r>
                      <a:endParaRPr/>
                    </a:p>
                  </a:txBody>
                  <a:tcPr marL="91425" marR="91425" marT="91425" marB="91425" anchor="ctr"/>
                </a:tc>
                <a:tc>
                  <a:txBody>
                    <a:bodyPr/>
                    <a:lstStyle/>
                    <a:p>
                      <a:pPr marL="0" lvl="0" indent="0" algn="ctr" rtl="0">
                        <a:spcBef>
                          <a:spcPts val="0"/>
                        </a:spcBef>
                        <a:spcAft>
                          <a:spcPts val="0"/>
                        </a:spcAft>
                        <a:buNone/>
                      </a:pPr>
                      <a:r>
                        <a:rPr lang="en"/>
                        <a:t>Color change in beads (1-10)</a:t>
                      </a:r>
                      <a:endParaRPr/>
                    </a:p>
                    <a:p>
                      <a:pPr marL="0" lvl="0" indent="0" algn="ctr" rtl="0">
                        <a:spcBef>
                          <a:spcPts val="0"/>
                        </a:spcBef>
                        <a:spcAft>
                          <a:spcPts val="0"/>
                        </a:spcAft>
                        <a:buNone/>
                      </a:pPr>
                      <a:r>
                        <a:rPr lang="en" sz="1000"/>
                        <a:t>1- no change 10= most change</a:t>
                      </a:r>
                      <a:endParaRPr sz="1000"/>
                    </a:p>
                  </a:txBody>
                  <a:tcPr marL="91425" marR="91425" marT="91425" marB="91425" anchor="ctr"/>
                </a:tc>
                <a:extLst>
                  <a:ext uri="{0D108BD9-81ED-4DB2-BD59-A6C34878D82A}">
                    <a16:rowId xmlns:a16="http://schemas.microsoft.com/office/drawing/2014/main" val="10000"/>
                  </a:ext>
                </a:extLst>
              </a:tr>
              <a:tr h="547275">
                <a:tc>
                  <a:txBody>
                    <a:bodyPr/>
                    <a:lstStyle/>
                    <a:p>
                      <a:pPr marL="0" lvl="0" indent="0" algn="l" rtl="0">
                        <a:spcBef>
                          <a:spcPts val="0"/>
                        </a:spcBef>
                        <a:spcAft>
                          <a:spcPts val="0"/>
                        </a:spcAft>
                        <a:buNone/>
                      </a:pPr>
                      <a:r>
                        <a:rPr lang="en"/>
                        <a:t>Plain Bag</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1"/>
                  </a:ext>
                </a:extLst>
              </a:tr>
              <a:tr h="547275">
                <a:tc>
                  <a:txBody>
                    <a:bodyPr/>
                    <a:lstStyle/>
                    <a:p>
                      <a:pPr marL="0" lvl="0" indent="0" algn="l" rtl="0">
                        <a:spcBef>
                          <a:spcPts val="0"/>
                        </a:spcBef>
                        <a:spcAft>
                          <a:spcPts val="0"/>
                        </a:spcAft>
                        <a:buNone/>
                      </a:pPr>
                      <a:r>
                        <a:rPr lang="en"/>
                        <a:t>Bag and Cloth</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2"/>
                  </a:ext>
                </a:extLst>
              </a:tr>
              <a:tr h="547275">
                <a:tc>
                  <a:txBody>
                    <a:bodyPr/>
                    <a:lstStyle/>
                    <a:p>
                      <a:pPr marL="0" lvl="0" indent="0" algn="l" rtl="0">
                        <a:spcBef>
                          <a:spcPts val="0"/>
                        </a:spcBef>
                        <a:spcAft>
                          <a:spcPts val="0"/>
                        </a:spcAft>
                        <a:buNone/>
                      </a:pPr>
                      <a:r>
                        <a:rPr lang="en"/>
                        <a:t>Bag and sunscreen</a:t>
                      </a: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03"/>
                  </a:ext>
                </a:extLst>
              </a:tr>
            </a:tbl>
          </a:graphicData>
        </a:graphic>
      </p:graphicFrame>
      <p:sp>
        <p:nvSpPr>
          <p:cNvPr id="234" name="Google Shape;234;g304502c9824_0_99"/>
          <p:cNvSpPr txBox="1"/>
          <p:nvPr/>
        </p:nvSpPr>
        <p:spPr>
          <a:xfrm>
            <a:off x="2844650" y="3297050"/>
            <a:ext cx="1000800" cy="402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Baggie</a:t>
            </a:r>
            <a:endParaRPr sz="1800">
              <a:solidFill>
                <a:schemeClr val="dk2"/>
              </a:solidFill>
            </a:endParaRPr>
          </a:p>
        </p:txBody>
      </p:sp>
      <p:sp>
        <p:nvSpPr>
          <p:cNvPr id="235" name="Google Shape;235;g304502c9824_0_99"/>
          <p:cNvSpPr txBox="1"/>
          <p:nvPr/>
        </p:nvSpPr>
        <p:spPr>
          <a:xfrm>
            <a:off x="4805050" y="2371675"/>
            <a:ext cx="4105800" cy="32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2"/>
                </a:solidFill>
              </a:rPr>
              <a:t>Independent (x)                          Dependent (y)</a:t>
            </a:r>
            <a:endParaRPr sz="1200">
              <a:solidFill>
                <a:schemeClr val="dk2"/>
              </a:solidFill>
            </a:endParaRPr>
          </a:p>
        </p:txBody>
      </p:sp>
      <p:sp>
        <p:nvSpPr>
          <p:cNvPr id="2" name="Slide Number Placeholder 1">
            <a:extLst>
              <a:ext uri="{FF2B5EF4-FFF2-40B4-BE49-F238E27FC236}">
                <a16:creationId xmlns:a16="http://schemas.microsoft.com/office/drawing/2014/main" id="{A7EC47C4-2851-4CE9-0E29-5134E2FB1D3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Google Shape;240;g307125bc4ea_0_7"/>
          <p:cNvPicPr preferRelativeResize="0"/>
          <p:nvPr/>
        </p:nvPicPr>
        <p:blipFill>
          <a:blip r:embed="rId3">
            <a:alphaModFix/>
          </a:blip>
          <a:stretch>
            <a:fillRect/>
          </a:stretch>
        </p:blipFill>
        <p:spPr>
          <a:xfrm>
            <a:off x="152400" y="152400"/>
            <a:ext cx="8839200" cy="3982244"/>
          </a:xfrm>
          <a:prstGeom prst="rect">
            <a:avLst/>
          </a:prstGeom>
          <a:noFill/>
          <a:ln>
            <a:noFill/>
          </a:ln>
        </p:spPr>
      </p:pic>
      <p:sp>
        <p:nvSpPr>
          <p:cNvPr id="241" name="Google Shape;241;g307125bc4ea_0_7"/>
          <p:cNvSpPr txBox="1"/>
          <p:nvPr/>
        </p:nvSpPr>
        <p:spPr>
          <a:xfrm>
            <a:off x="630625" y="4195000"/>
            <a:ext cx="7937700" cy="86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Example set-up for UV station</a:t>
            </a:r>
            <a:endParaRPr sz="1800">
              <a:solidFill>
                <a:schemeClr val="dk2"/>
              </a:solidFill>
            </a:endParaRPr>
          </a:p>
        </p:txBody>
      </p:sp>
      <p:sp>
        <p:nvSpPr>
          <p:cNvPr id="2" name="Slide Number Placeholder 1">
            <a:extLst>
              <a:ext uri="{FF2B5EF4-FFF2-40B4-BE49-F238E27FC236}">
                <a16:creationId xmlns:a16="http://schemas.microsoft.com/office/drawing/2014/main" id="{E840010C-9989-12BC-7C5D-7C942481E67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g304502c9824_0_112"/>
          <p:cNvSpPr txBox="1"/>
          <p:nvPr/>
        </p:nvSpPr>
        <p:spPr>
          <a:xfrm>
            <a:off x="171375" y="20575"/>
            <a:ext cx="8924700" cy="67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700" b="1">
                <a:solidFill>
                  <a:schemeClr val="dk2"/>
                </a:solidFill>
              </a:rPr>
              <a:t>Visible Light Wavelengths </a:t>
            </a:r>
            <a:r>
              <a:rPr lang="en" sz="2500" b="1">
                <a:solidFill>
                  <a:schemeClr val="dk2"/>
                </a:solidFill>
              </a:rPr>
              <a:t>(400 nm to 700 nm)</a:t>
            </a:r>
            <a:endParaRPr sz="2500" b="1">
              <a:solidFill>
                <a:schemeClr val="dk2"/>
              </a:solidFill>
            </a:endParaRPr>
          </a:p>
        </p:txBody>
      </p:sp>
      <p:sp>
        <p:nvSpPr>
          <p:cNvPr id="247" name="Google Shape;247;g304502c9824_0_112"/>
          <p:cNvSpPr txBox="1"/>
          <p:nvPr/>
        </p:nvSpPr>
        <p:spPr>
          <a:xfrm>
            <a:off x="3676725" y="591975"/>
            <a:ext cx="4880400" cy="2552100"/>
          </a:xfrm>
          <a:prstGeom prst="rect">
            <a:avLst/>
          </a:prstGeom>
          <a:noFill/>
          <a:ln>
            <a:noFill/>
          </a:ln>
        </p:spPr>
        <p:txBody>
          <a:bodyPr spcFirstLastPara="1" wrap="square" lIns="91425" tIns="91425" rIns="91425" bIns="91425" anchor="t" anchorCtr="0">
            <a:noAutofit/>
          </a:bodyPr>
          <a:lstStyle/>
          <a:p>
            <a:pPr marL="0" lvl="0" indent="0" algn="l" rtl="0">
              <a:lnSpc>
                <a:spcPct val="105000"/>
              </a:lnSpc>
              <a:spcBef>
                <a:spcPts val="0"/>
              </a:spcBef>
              <a:spcAft>
                <a:spcPts val="0"/>
              </a:spcAft>
              <a:buNone/>
            </a:pPr>
            <a:r>
              <a:rPr lang="en" sz="1100">
                <a:solidFill>
                  <a:schemeClr val="dk1"/>
                </a:solidFill>
                <a:latin typeface="Candara"/>
                <a:ea typeface="Candara"/>
                <a:cs typeface="Candara"/>
                <a:sym typeface="Candara"/>
              </a:rPr>
              <a:t>Visible light is the wavelengths of light that the human brain can detect and make sense of after it is filtered through your eyeball.  These wavelengths can be picked up by the cells (rods and cones) in the back of your eye, called the retina.  </a:t>
            </a:r>
            <a:endParaRPr sz="1100">
              <a:solidFill>
                <a:schemeClr val="dk1"/>
              </a:solidFill>
              <a:latin typeface="Candara"/>
              <a:ea typeface="Candara"/>
              <a:cs typeface="Candara"/>
              <a:sym typeface="Candara"/>
            </a:endParaRPr>
          </a:p>
          <a:p>
            <a:pPr marL="0" lvl="0" indent="0" algn="l" rtl="0">
              <a:lnSpc>
                <a:spcPct val="105000"/>
              </a:lnSpc>
              <a:spcBef>
                <a:spcPts val="0"/>
              </a:spcBef>
              <a:spcAft>
                <a:spcPts val="0"/>
              </a:spcAft>
              <a:buNone/>
            </a:pPr>
            <a:endParaRPr sz="1100">
              <a:solidFill>
                <a:schemeClr val="dk1"/>
              </a:solidFill>
              <a:latin typeface="Candara"/>
              <a:ea typeface="Candara"/>
              <a:cs typeface="Candara"/>
              <a:sym typeface="Candara"/>
            </a:endParaRPr>
          </a:p>
          <a:p>
            <a:pPr marL="0" lvl="0" indent="0" algn="l" rtl="0">
              <a:lnSpc>
                <a:spcPct val="105000"/>
              </a:lnSpc>
              <a:spcBef>
                <a:spcPts val="0"/>
              </a:spcBef>
              <a:spcAft>
                <a:spcPts val="0"/>
              </a:spcAft>
              <a:buNone/>
            </a:pPr>
            <a:r>
              <a:rPr lang="en" sz="1100">
                <a:solidFill>
                  <a:schemeClr val="dk1"/>
                </a:solidFill>
                <a:latin typeface="Candara"/>
                <a:ea typeface="Candara"/>
                <a:cs typeface="Candara"/>
                <a:sym typeface="Candara"/>
              </a:rPr>
              <a:t>Real World Application</a:t>
            </a:r>
            <a:endParaRPr sz="1100">
              <a:solidFill>
                <a:schemeClr val="dk1"/>
              </a:solidFill>
              <a:latin typeface="Candara"/>
              <a:ea typeface="Candara"/>
              <a:cs typeface="Candara"/>
              <a:sym typeface="Candara"/>
            </a:endParaRPr>
          </a:p>
          <a:p>
            <a:pPr marL="0" lvl="0" indent="0" algn="l" rtl="0">
              <a:lnSpc>
                <a:spcPct val="105000"/>
              </a:lnSpc>
              <a:spcBef>
                <a:spcPts val="0"/>
              </a:spcBef>
              <a:spcAft>
                <a:spcPts val="0"/>
              </a:spcAft>
              <a:buNone/>
            </a:pPr>
            <a:r>
              <a:rPr lang="en" sz="1100">
                <a:solidFill>
                  <a:schemeClr val="dk1"/>
                </a:solidFill>
                <a:latin typeface="Candara"/>
                <a:ea typeface="Candara"/>
                <a:cs typeface="Candara"/>
                <a:sym typeface="Candara"/>
              </a:rPr>
              <a:t>Nature has converted these wavelength into energy for 2 billion years.  Light in this range is used to create the basic energy required for all life.  Plants and algae use all of these wavelengths to complete photosynthesis, since these energy waves can bump electrons in the chloroplasts (leaf matter). The plants use the light energy to create sugar, starch, and other molecules that animals eat for food.  We have also engineered solar panels, which are similar to photosynthetic cells in that electrons are moved and channeled to create electricity.     </a:t>
            </a:r>
            <a:endParaRPr sz="1100">
              <a:solidFill>
                <a:schemeClr val="dk1"/>
              </a:solidFill>
              <a:latin typeface="Candara"/>
              <a:ea typeface="Candara"/>
              <a:cs typeface="Candara"/>
              <a:sym typeface="Candara"/>
            </a:endParaRPr>
          </a:p>
        </p:txBody>
      </p:sp>
      <p:sp>
        <p:nvSpPr>
          <p:cNvPr id="248" name="Google Shape;248;g304502c9824_0_112"/>
          <p:cNvSpPr txBox="1"/>
          <p:nvPr/>
        </p:nvSpPr>
        <p:spPr>
          <a:xfrm>
            <a:off x="205625" y="973350"/>
            <a:ext cx="973500" cy="92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2"/>
              </a:solidFill>
            </a:endParaRPr>
          </a:p>
        </p:txBody>
      </p:sp>
      <p:sp>
        <p:nvSpPr>
          <p:cNvPr id="249" name="Google Shape;249;g304502c9824_0_112"/>
          <p:cNvSpPr txBox="1"/>
          <p:nvPr/>
        </p:nvSpPr>
        <p:spPr>
          <a:xfrm>
            <a:off x="205625" y="2318450"/>
            <a:ext cx="973500" cy="92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2"/>
              </a:solidFill>
            </a:endParaRPr>
          </a:p>
        </p:txBody>
      </p:sp>
      <p:pic>
        <p:nvPicPr>
          <p:cNvPr id="250" name="Google Shape;250;g304502c9824_0_112"/>
          <p:cNvPicPr preferRelativeResize="0"/>
          <p:nvPr/>
        </p:nvPicPr>
        <p:blipFill>
          <a:blip r:embed="rId3">
            <a:alphaModFix/>
          </a:blip>
          <a:stretch>
            <a:fillRect/>
          </a:stretch>
        </p:blipFill>
        <p:spPr>
          <a:xfrm>
            <a:off x="4657316" y="3243950"/>
            <a:ext cx="4153634" cy="1798725"/>
          </a:xfrm>
          <a:prstGeom prst="rect">
            <a:avLst/>
          </a:prstGeom>
          <a:noFill/>
          <a:ln>
            <a:noFill/>
          </a:ln>
        </p:spPr>
      </p:pic>
      <p:pic>
        <p:nvPicPr>
          <p:cNvPr id="251" name="Google Shape;251;g304502c9824_0_112"/>
          <p:cNvPicPr preferRelativeResize="0"/>
          <p:nvPr/>
        </p:nvPicPr>
        <p:blipFill rotWithShape="1">
          <a:blip r:embed="rId4">
            <a:alphaModFix/>
          </a:blip>
          <a:srcRect l="3713" t="2158" r="2994" b="31422"/>
          <a:stretch/>
        </p:blipFill>
        <p:spPr>
          <a:xfrm>
            <a:off x="296000" y="692475"/>
            <a:ext cx="3096300" cy="4177449"/>
          </a:xfrm>
          <a:prstGeom prst="rect">
            <a:avLst/>
          </a:prstGeom>
          <a:noFill/>
          <a:ln>
            <a:noFill/>
          </a:ln>
        </p:spPr>
      </p:pic>
      <p:sp>
        <p:nvSpPr>
          <p:cNvPr id="2" name="Slide Number Placeholder 1">
            <a:extLst>
              <a:ext uri="{FF2B5EF4-FFF2-40B4-BE49-F238E27FC236}">
                <a16:creationId xmlns:a16="http://schemas.microsoft.com/office/drawing/2014/main" id="{8D49568C-81AB-12AA-955E-1BBF188EA0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g304502c9824_0_121"/>
          <p:cNvSpPr txBox="1"/>
          <p:nvPr/>
        </p:nvSpPr>
        <p:spPr>
          <a:xfrm>
            <a:off x="514100" y="95975"/>
            <a:ext cx="8328300" cy="66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700" b="1">
                <a:solidFill>
                  <a:schemeClr val="dk2"/>
                </a:solidFill>
              </a:rPr>
              <a:t>Visible Lab Set-up and Directions</a:t>
            </a:r>
            <a:endParaRPr sz="2700" b="1">
              <a:solidFill>
                <a:schemeClr val="dk2"/>
              </a:solidFill>
            </a:endParaRPr>
          </a:p>
        </p:txBody>
      </p:sp>
      <p:sp>
        <p:nvSpPr>
          <p:cNvPr id="257" name="Google Shape;257;g304502c9824_0_121"/>
          <p:cNvSpPr txBox="1"/>
          <p:nvPr/>
        </p:nvSpPr>
        <p:spPr>
          <a:xfrm>
            <a:off x="83900" y="604900"/>
            <a:ext cx="8787600" cy="16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dk1"/>
                </a:solidFill>
                <a:latin typeface="Calibri"/>
                <a:ea typeface="Calibri"/>
                <a:cs typeface="Calibri"/>
                <a:sym typeface="Calibri"/>
              </a:rPr>
              <a:t>Directions</a:t>
            </a:r>
            <a:endParaRPr>
              <a:solidFill>
                <a:schemeClr val="dk1"/>
              </a:solidFill>
              <a:latin typeface="Calibri"/>
              <a:ea typeface="Calibri"/>
              <a:cs typeface="Calibri"/>
              <a:sym typeface="Calibri"/>
            </a:endParaRPr>
          </a:p>
          <a:p>
            <a:pPr marL="0" lvl="0" indent="0" algn="l" rtl="0">
              <a:lnSpc>
                <a:spcPct val="107916"/>
              </a:lnSpc>
              <a:spcBef>
                <a:spcPts val="0"/>
              </a:spcBef>
              <a:spcAft>
                <a:spcPts val="0"/>
              </a:spcAft>
              <a:buNone/>
            </a:pPr>
            <a:r>
              <a:rPr lang="en">
                <a:solidFill>
                  <a:schemeClr val="dk1"/>
                </a:solidFill>
                <a:latin typeface="Calibri"/>
                <a:ea typeface="Calibri"/>
                <a:cs typeface="Calibri"/>
                <a:sym typeface="Calibri"/>
              </a:rPr>
              <a:t>There are several different color filters that we will place over the solar panel.  This will change the color of light detected from the solar panels.  The electrons in the solar panel are moved by the light and create a current of electricity inside the silicon crystals of the solar panel. The multimeter will measure the amount of energy in volts produced by the solar panel with each filter laid on top.  The controls for this experiment will be to keep the distance of the light source the same for each color tested.   </a:t>
            </a:r>
            <a:endParaRPr sz="2100">
              <a:solidFill>
                <a:schemeClr val="dk2"/>
              </a:solidFill>
            </a:endParaRPr>
          </a:p>
        </p:txBody>
      </p:sp>
      <p:pic>
        <p:nvPicPr>
          <p:cNvPr id="258" name="Google Shape;258;g304502c9824_0_121"/>
          <p:cNvPicPr preferRelativeResize="0"/>
          <p:nvPr/>
        </p:nvPicPr>
        <p:blipFill rotWithShape="1">
          <a:blip r:embed="rId3">
            <a:alphaModFix/>
          </a:blip>
          <a:srcRect l="8224" t="13365" r="4932" b="28345"/>
          <a:stretch/>
        </p:blipFill>
        <p:spPr>
          <a:xfrm>
            <a:off x="282625" y="2920350"/>
            <a:ext cx="4595575" cy="1891550"/>
          </a:xfrm>
          <a:prstGeom prst="rect">
            <a:avLst/>
          </a:prstGeom>
          <a:noFill/>
          <a:ln>
            <a:noFill/>
          </a:ln>
        </p:spPr>
      </p:pic>
      <p:graphicFrame>
        <p:nvGraphicFramePr>
          <p:cNvPr id="259" name="Google Shape;259;g304502c9824_0_121"/>
          <p:cNvGraphicFramePr/>
          <p:nvPr/>
        </p:nvGraphicFramePr>
        <p:xfrm>
          <a:off x="5325800" y="3197425"/>
          <a:ext cx="2907700" cy="1740225"/>
        </p:xfrm>
        <a:graphic>
          <a:graphicData uri="http://schemas.openxmlformats.org/drawingml/2006/table">
            <a:tbl>
              <a:tblPr>
                <a:noFill/>
                <a:tableStyleId>{7832A01B-5FF9-465F-8057-9DAC56C5C0A9}</a:tableStyleId>
              </a:tblPr>
              <a:tblGrid>
                <a:gridCol w="1453850">
                  <a:extLst>
                    <a:ext uri="{9D8B030D-6E8A-4147-A177-3AD203B41FA5}">
                      <a16:colId xmlns:a16="http://schemas.microsoft.com/office/drawing/2014/main" val="20000"/>
                    </a:ext>
                  </a:extLst>
                </a:gridCol>
                <a:gridCol w="1453850">
                  <a:extLst>
                    <a:ext uri="{9D8B030D-6E8A-4147-A177-3AD203B41FA5}">
                      <a16:colId xmlns:a16="http://schemas.microsoft.com/office/drawing/2014/main" val="20001"/>
                    </a:ext>
                  </a:extLst>
                </a:gridCol>
              </a:tblGrid>
              <a:tr h="212225">
                <a:tc>
                  <a:txBody>
                    <a:bodyPr/>
                    <a:lstStyle/>
                    <a:p>
                      <a:pPr marL="0" lvl="0" indent="0" algn="ctr" rtl="0">
                        <a:spcBef>
                          <a:spcPts val="0"/>
                        </a:spcBef>
                        <a:spcAft>
                          <a:spcPts val="0"/>
                        </a:spcAft>
                        <a:buNone/>
                      </a:pPr>
                      <a:r>
                        <a:rPr lang="en" sz="1300" b="1">
                          <a:latin typeface="Calibri"/>
                          <a:ea typeface="Calibri"/>
                          <a:cs typeface="Calibri"/>
                          <a:sym typeface="Calibri"/>
                        </a:rPr>
                        <a:t>Filter Color</a:t>
                      </a:r>
                      <a:endParaRPr sz="1300" b="1">
                        <a:latin typeface="Calibri"/>
                        <a:ea typeface="Calibri"/>
                        <a:cs typeface="Calibri"/>
                        <a:sym typeface="Calibri"/>
                      </a:endParaRPr>
                    </a:p>
                  </a:txBody>
                  <a:tcPr marL="68575" marR="68575" marT="0" marB="0">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ctr" rtl="0">
                        <a:spcBef>
                          <a:spcPts val="0"/>
                        </a:spcBef>
                        <a:spcAft>
                          <a:spcPts val="0"/>
                        </a:spcAft>
                        <a:buNone/>
                      </a:pPr>
                      <a:r>
                        <a:rPr lang="en" sz="1300" b="1">
                          <a:latin typeface="Calibri"/>
                          <a:ea typeface="Calibri"/>
                          <a:cs typeface="Calibri"/>
                          <a:sym typeface="Calibri"/>
                        </a:rPr>
                        <a:t>Volts (V)</a:t>
                      </a:r>
                      <a:endParaRPr sz="1300" b="1">
                        <a:latin typeface="Calibri"/>
                        <a:ea typeface="Calibri"/>
                        <a:cs typeface="Calibri"/>
                        <a:sym typeface="Calibri"/>
                      </a:endParaRPr>
                    </a:p>
                  </a:txBody>
                  <a:tcPr marL="68575" marR="68575" marT="0" marB="0">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05600">
                <a:tc>
                  <a:txBody>
                    <a:bodyPr/>
                    <a:lstStyle/>
                    <a:p>
                      <a:pPr marL="0" lvl="0" indent="0" algn="ctr" rtl="0">
                        <a:spcBef>
                          <a:spcPts val="0"/>
                        </a:spcBef>
                        <a:spcAft>
                          <a:spcPts val="0"/>
                        </a:spcAft>
                        <a:buNone/>
                      </a:pPr>
                      <a:r>
                        <a:rPr lang="en" sz="1200">
                          <a:latin typeface="Candara"/>
                          <a:ea typeface="Candara"/>
                          <a:cs typeface="Candara"/>
                          <a:sym typeface="Candara"/>
                        </a:rPr>
                        <a:t>Plain Light</a:t>
                      </a:r>
                      <a:endParaRPr sz="1200">
                        <a:latin typeface="Candara"/>
                        <a:ea typeface="Candara"/>
                        <a:cs typeface="Candara"/>
                        <a:sym typeface="Candara"/>
                      </a:endParaRPr>
                    </a:p>
                  </a:txBody>
                  <a:tcPr marL="68575" marR="68575" marT="0" marB="0" anchor="ct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800">
                        <a:latin typeface="Calibri"/>
                        <a:ea typeface="Calibri"/>
                        <a:cs typeface="Calibri"/>
                        <a:sym typeface="Calibri"/>
                      </a:endParaRPr>
                    </a:p>
                  </a:txBody>
                  <a:tcPr marL="68575" marR="68575" marT="0" marB="0">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05600">
                <a:tc>
                  <a:txBody>
                    <a:bodyPr/>
                    <a:lstStyle/>
                    <a:p>
                      <a:pPr marL="0" lvl="0" indent="0" algn="ctr" rtl="0">
                        <a:spcBef>
                          <a:spcPts val="0"/>
                        </a:spcBef>
                        <a:spcAft>
                          <a:spcPts val="0"/>
                        </a:spcAft>
                        <a:buNone/>
                      </a:pPr>
                      <a:r>
                        <a:rPr lang="en" sz="1200">
                          <a:latin typeface="Candara"/>
                          <a:ea typeface="Candara"/>
                          <a:cs typeface="Candara"/>
                          <a:sym typeface="Candara"/>
                        </a:rPr>
                        <a:t>Red</a:t>
                      </a:r>
                      <a:endParaRPr sz="1200">
                        <a:latin typeface="Candara"/>
                        <a:ea typeface="Candara"/>
                        <a:cs typeface="Candara"/>
                        <a:sym typeface="Candara"/>
                      </a:endParaRPr>
                    </a:p>
                  </a:txBody>
                  <a:tcPr marL="68575" marR="68575" marT="0" marB="0" anchor="ctr">
                    <a:lnT w="1905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endParaRPr sz="1800">
                        <a:latin typeface="Calibri"/>
                        <a:ea typeface="Calibri"/>
                        <a:cs typeface="Calibri"/>
                        <a:sym typeface="Calibri"/>
                      </a:endParaRPr>
                    </a:p>
                  </a:txBody>
                  <a:tcPr marL="68575" marR="68575" marT="0" marB="0">
                    <a:lnT w="19050" cap="flat" cmpd="sng">
                      <a:solidFill>
                        <a:srgbClr val="000000"/>
                      </a:solidFill>
                      <a:prstDash val="solid"/>
                      <a:round/>
                      <a:headEnd type="none" w="sm" len="sm"/>
                      <a:tailEnd type="none" w="sm" len="sm"/>
                    </a:lnT>
                  </a:tcPr>
                </a:tc>
                <a:extLst>
                  <a:ext uri="{0D108BD9-81ED-4DB2-BD59-A6C34878D82A}">
                    <a16:rowId xmlns:a16="http://schemas.microsoft.com/office/drawing/2014/main" val="10002"/>
                  </a:ext>
                </a:extLst>
              </a:tr>
              <a:tr h="305600">
                <a:tc>
                  <a:txBody>
                    <a:bodyPr/>
                    <a:lstStyle/>
                    <a:p>
                      <a:pPr marL="0" lvl="0" indent="0" algn="ctr" rtl="0">
                        <a:spcBef>
                          <a:spcPts val="0"/>
                        </a:spcBef>
                        <a:spcAft>
                          <a:spcPts val="0"/>
                        </a:spcAft>
                        <a:buNone/>
                      </a:pPr>
                      <a:r>
                        <a:rPr lang="en" sz="1200">
                          <a:latin typeface="Candara"/>
                          <a:ea typeface="Candara"/>
                          <a:cs typeface="Candara"/>
                          <a:sym typeface="Candara"/>
                        </a:rPr>
                        <a:t>Blue</a:t>
                      </a:r>
                      <a:endParaRPr sz="1200">
                        <a:latin typeface="Candara"/>
                        <a:ea typeface="Candara"/>
                        <a:cs typeface="Candara"/>
                        <a:sym typeface="Candara"/>
                      </a:endParaRPr>
                    </a:p>
                  </a:txBody>
                  <a:tcPr marL="68575" marR="68575" marT="0" marB="0" anchor="ctr"/>
                </a:tc>
                <a:tc>
                  <a:txBody>
                    <a:bodyPr/>
                    <a:lstStyle/>
                    <a:p>
                      <a:pPr marL="0" lvl="0" indent="0" algn="l" rtl="0">
                        <a:spcBef>
                          <a:spcPts val="0"/>
                        </a:spcBef>
                        <a:spcAft>
                          <a:spcPts val="0"/>
                        </a:spcAft>
                        <a:buNone/>
                      </a:pPr>
                      <a:endParaRPr sz="1800">
                        <a:latin typeface="Calibri"/>
                        <a:ea typeface="Calibri"/>
                        <a:cs typeface="Calibri"/>
                        <a:sym typeface="Calibri"/>
                      </a:endParaRPr>
                    </a:p>
                  </a:txBody>
                  <a:tcPr marL="68575" marR="68575" marT="0" marB="0"/>
                </a:tc>
                <a:extLst>
                  <a:ext uri="{0D108BD9-81ED-4DB2-BD59-A6C34878D82A}">
                    <a16:rowId xmlns:a16="http://schemas.microsoft.com/office/drawing/2014/main" val="10003"/>
                  </a:ext>
                </a:extLst>
              </a:tr>
              <a:tr h="305600">
                <a:tc>
                  <a:txBody>
                    <a:bodyPr/>
                    <a:lstStyle/>
                    <a:p>
                      <a:pPr marL="0" lvl="0" indent="0" algn="ctr" rtl="0">
                        <a:spcBef>
                          <a:spcPts val="0"/>
                        </a:spcBef>
                        <a:spcAft>
                          <a:spcPts val="0"/>
                        </a:spcAft>
                        <a:buNone/>
                      </a:pPr>
                      <a:r>
                        <a:rPr lang="en" sz="1200">
                          <a:latin typeface="Candara"/>
                          <a:ea typeface="Candara"/>
                          <a:cs typeface="Candara"/>
                          <a:sym typeface="Candara"/>
                        </a:rPr>
                        <a:t>Green</a:t>
                      </a:r>
                      <a:endParaRPr sz="1200">
                        <a:latin typeface="Candara"/>
                        <a:ea typeface="Candara"/>
                        <a:cs typeface="Candara"/>
                        <a:sym typeface="Candara"/>
                      </a:endParaRPr>
                    </a:p>
                  </a:txBody>
                  <a:tcPr marL="68575" marR="68575" marT="0" marB="0" anchor="ctr"/>
                </a:tc>
                <a:tc>
                  <a:txBody>
                    <a:bodyPr/>
                    <a:lstStyle/>
                    <a:p>
                      <a:pPr marL="0" lvl="0" indent="0" algn="l" rtl="0">
                        <a:spcBef>
                          <a:spcPts val="0"/>
                        </a:spcBef>
                        <a:spcAft>
                          <a:spcPts val="0"/>
                        </a:spcAft>
                        <a:buNone/>
                      </a:pPr>
                      <a:endParaRPr sz="1800">
                        <a:latin typeface="Calibri"/>
                        <a:ea typeface="Calibri"/>
                        <a:cs typeface="Calibri"/>
                        <a:sym typeface="Calibri"/>
                      </a:endParaRPr>
                    </a:p>
                  </a:txBody>
                  <a:tcPr marL="68575" marR="68575" marT="0" marB="0"/>
                </a:tc>
                <a:extLst>
                  <a:ext uri="{0D108BD9-81ED-4DB2-BD59-A6C34878D82A}">
                    <a16:rowId xmlns:a16="http://schemas.microsoft.com/office/drawing/2014/main" val="10004"/>
                  </a:ext>
                </a:extLst>
              </a:tr>
              <a:tr h="305600">
                <a:tc>
                  <a:txBody>
                    <a:bodyPr/>
                    <a:lstStyle/>
                    <a:p>
                      <a:pPr marL="0" lvl="0" indent="0" algn="ctr" rtl="0">
                        <a:spcBef>
                          <a:spcPts val="0"/>
                        </a:spcBef>
                        <a:spcAft>
                          <a:spcPts val="0"/>
                        </a:spcAft>
                        <a:buNone/>
                      </a:pPr>
                      <a:r>
                        <a:rPr lang="en" sz="1200">
                          <a:latin typeface="Candara"/>
                          <a:ea typeface="Candara"/>
                          <a:cs typeface="Candara"/>
                          <a:sym typeface="Candara"/>
                        </a:rPr>
                        <a:t>Yellow</a:t>
                      </a:r>
                      <a:endParaRPr sz="1200">
                        <a:latin typeface="Candara"/>
                        <a:ea typeface="Candara"/>
                        <a:cs typeface="Candara"/>
                        <a:sym typeface="Candara"/>
                      </a:endParaRPr>
                    </a:p>
                  </a:txBody>
                  <a:tcPr marL="68575" marR="68575" marT="0" marB="0" anchor="ctr"/>
                </a:tc>
                <a:tc>
                  <a:txBody>
                    <a:bodyPr/>
                    <a:lstStyle/>
                    <a:p>
                      <a:pPr marL="0" lvl="0" indent="0" algn="l" rtl="0">
                        <a:spcBef>
                          <a:spcPts val="0"/>
                        </a:spcBef>
                        <a:spcAft>
                          <a:spcPts val="0"/>
                        </a:spcAft>
                        <a:buNone/>
                      </a:pPr>
                      <a:endParaRPr sz="1800">
                        <a:latin typeface="Calibri"/>
                        <a:ea typeface="Calibri"/>
                        <a:cs typeface="Calibri"/>
                        <a:sym typeface="Calibri"/>
                      </a:endParaRPr>
                    </a:p>
                  </a:txBody>
                  <a:tcPr marL="68575" marR="68575" marT="0" marB="0"/>
                </a:tc>
                <a:extLst>
                  <a:ext uri="{0D108BD9-81ED-4DB2-BD59-A6C34878D82A}">
                    <a16:rowId xmlns:a16="http://schemas.microsoft.com/office/drawing/2014/main" val="10005"/>
                  </a:ext>
                </a:extLst>
              </a:tr>
            </a:tbl>
          </a:graphicData>
        </a:graphic>
      </p:graphicFrame>
      <p:sp>
        <p:nvSpPr>
          <p:cNvPr id="260" name="Google Shape;260;g304502c9824_0_121"/>
          <p:cNvSpPr/>
          <p:nvPr/>
        </p:nvSpPr>
        <p:spPr>
          <a:xfrm>
            <a:off x="3134075" y="2146950"/>
            <a:ext cx="966900" cy="717900"/>
          </a:xfrm>
          <a:prstGeom prst="roundRect">
            <a:avLst>
              <a:gd name="adj" fmla="val 16667"/>
            </a:avLst>
          </a:prstGeom>
          <a:solidFill>
            <a:srgbClr val="FF0000">
              <a:alpha val="19620"/>
            </a:srgbClr>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61" name="Google Shape;261;g304502c9824_0_121"/>
          <p:cNvSpPr/>
          <p:nvPr/>
        </p:nvSpPr>
        <p:spPr>
          <a:xfrm>
            <a:off x="2482000" y="2312500"/>
            <a:ext cx="966900" cy="717900"/>
          </a:xfrm>
          <a:prstGeom prst="roundRect">
            <a:avLst>
              <a:gd name="adj" fmla="val 16667"/>
            </a:avLst>
          </a:prstGeom>
          <a:solidFill>
            <a:srgbClr val="93C47D">
              <a:alpha val="35440"/>
            </a:srgbClr>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62" name="Google Shape;262;g304502c9824_0_121"/>
          <p:cNvSpPr txBox="1"/>
          <p:nvPr/>
        </p:nvSpPr>
        <p:spPr>
          <a:xfrm>
            <a:off x="1203675" y="2146950"/>
            <a:ext cx="1407600" cy="3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Color Filters</a:t>
            </a:r>
            <a:endParaRPr sz="1800">
              <a:solidFill>
                <a:schemeClr val="dk2"/>
              </a:solidFill>
            </a:endParaRPr>
          </a:p>
        </p:txBody>
      </p:sp>
      <p:sp>
        <p:nvSpPr>
          <p:cNvPr id="263" name="Google Shape;263;g304502c9824_0_121"/>
          <p:cNvSpPr/>
          <p:nvPr/>
        </p:nvSpPr>
        <p:spPr>
          <a:xfrm rot="-2087657">
            <a:off x="3072449" y="3750051"/>
            <a:ext cx="1239153" cy="687569"/>
          </a:xfrm>
          <a:prstGeom prst="roundRect">
            <a:avLst>
              <a:gd name="adj" fmla="val 16667"/>
            </a:avLst>
          </a:prstGeom>
          <a:solidFill>
            <a:srgbClr val="FFE800">
              <a:alpha val="22150"/>
            </a:srgbClr>
          </a:solidFill>
          <a:ln w="3810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64" name="Google Shape;264;g304502c9824_0_121"/>
          <p:cNvSpPr txBox="1"/>
          <p:nvPr/>
        </p:nvSpPr>
        <p:spPr>
          <a:xfrm>
            <a:off x="5544725" y="1887700"/>
            <a:ext cx="2749200" cy="119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a:solidFill>
                <a:schemeClr val="dk2"/>
              </a:solidFill>
            </a:endParaRPr>
          </a:p>
        </p:txBody>
      </p:sp>
      <p:sp>
        <p:nvSpPr>
          <p:cNvPr id="265" name="Google Shape;265;g304502c9824_0_121"/>
          <p:cNvSpPr txBox="1"/>
          <p:nvPr/>
        </p:nvSpPr>
        <p:spPr>
          <a:xfrm>
            <a:off x="5439475" y="2887475"/>
            <a:ext cx="2795400" cy="31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chemeClr val="dk2"/>
                </a:solidFill>
              </a:rPr>
              <a:t>Independent (x)                    Dependent (y)</a:t>
            </a:r>
            <a:endParaRPr sz="1000">
              <a:solidFill>
                <a:schemeClr val="dk2"/>
              </a:solidFill>
            </a:endParaRPr>
          </a:p>
        </p:txBody>
      </p:sp>
      <p:sp>
        <p:nvSpPr>
          <p:cNvPr id="266" name="Google Shape;266;g304502c9824_0_121"/>
          <p:cNvSpPr/>
          <p:nvPr/>
        </p:nvSpPr>
        <p:spPr>
          <a:xfrm>
            <a:off x="3605088" y="1887700"/>
            <a:ext cx="966900" cy="717900"/>
          </a:xfrm>
          <a:prstGeom prst="roundRect">
            <a:avLst>
              <a:gd name="adj" fmla="val 16667"/>
            </a:avLst>
          </a:prstGeom>
          <a:solidFill>
            <a:srgbClr val="FFE800">
              <a:alpha val="22150"/>
            </a:srgbClr>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67" name="Google Shape;267;g304502c9824_0_121"/>
          <p:cNvSpPr/>
          <p:nvPr/>
        </p:nvSpPr>
        <p:spPr>
          <a:xfrm rot="-1660693">
            <a:off x="3841346" y="2440454"/>
            <a:ext cx="966835" cy="717916"/>
          </a:xfrm>
          <a:prstGeom prst="roundRect">
            <a:avLst>
              <a:gd name="adj" fmla="val 16667"/>
            </a:avLst>
          </a:prstGeom>
          <a:solidFill>
            <a:srgbClr val="0034FF">
              <a:alpha val="19620"/>
            </a:srgbClr>
          </a:solidFill>
          <a:ln w="285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 name="Slide Number Placeholder 1">
            <a:extLst>
              <a:ext uri="{FF2B5EF4-FFF2-40B4-BE49-F238E27FC236}">
                <a16:creationId xmlns:a16="http://schemas.microsoft.com/office/drawing/2014/main" id="{07BF0409-2B3F-15ED-F331-F5C81750661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26</a:t>
            </a:fld>
            <a:endParaRPr lang="en"/>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pic>
        <p:nvPicPr>
          <p:cNvPr id="272" name="Google Shape;272;g307125bc4ea_0_11"/>
          <p:cNvPicPr preferRelativeResize="0"/>
          <p:nvPr/>
        </p:nvPicPr>
        <p:blipFill>
          <a:blip r:embed="rId3">
            <a:alphaModFix/>
          </a:blip>
          <a:stretch>
            <a:fillRect/>
          </a:stretch>
        </p:blipFill>
        <p:spPr>
          <a:xfrm>
            <a:off x="152400" y="152400"/>
            <a:ext cx="8839200" cy="3982244"/>
          </a:xfrm>
          <a:prstGeom prst="rect">
            <a:avLst/>
          </a:prstGeom>
          <a:noFill/>
          <a:ln>
            <a:noFill/>
          </a:ln>
        </p:spPr>
      </p:pic>
      <p:sp>
        <p:nvSpPr>
          <p:cNvPr id="273" name="Google Shape;273;g307125bc4ea_0_11"/>
          <p:cNvSpPr txBox="1"/>
          <p:nvPr/>
        </p:nvSpPr>
        <p:spPr>
          <a:xfrm>
            <a:off x="630625" y="4195000"/>
            <a:ext cx="7937700" cy="86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Example set-up for visible light station</a:t>
            </a:r>
            <a:endParaRPr sz="1800">
              <a:solidFill>
                <a:schemeClr val="dk2"/>
              </a:solidFill>
            </a:endParaRPr>
          </a:p>
        </p:txBody>
      </p:sp>
      <p:sp>
        <p:nvSpPr>
          <p:cNvPr id="2" name="Slide Number Placeholder 1">
            <a:extLst>
              <a:ext uri="{FF2B5EF4-FFF2-40B4-BE49-F238E27FC236}">
                <a16:creationId xmlns:a16="http://schemas.microsoft.com/office/drawing/2014/main" id="{469A4058-2DA3-9204-360A-69A4F6F2C2B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278" name="Google Shape;278;g304502c9824_0_54"/>
          <p:cNvPicPr preferRelativeResize="0"/>
          <p:nvPr/>
        </p:nvPicPr>
        <p:blipFill rotWithShape="1">
          <a:blip r:embed="rId3">
            <a:alphaModFix/>
          </a:blip>
          <a:srcRect l="2697" t="14421" r="5869" b="13898"/>
          <a:stretch/>
        </p:blipFill>
        <p:spPr>
          <a:xfrm>
            <a:off x="171375" y="567325"/>
            <a:ext cx="5469949" cy="3429724"/>
          </a:xfrm>
          <a:prstGeom prst="rect">
            <a:avLst/>
          </a:prstGeom>
          <a:noFill/>
          <a:ln>
            <a:noFill/>
          </a:ln>
        </p:spPr>
      </p:pic>
      <p:sp>
        <p:nvSpPr>
          <p:cNvPr id="279" name="Google Shape;279;g304502c9824_0_54"/>
          <p:cNvSpPr txBox="1"/>
          <p:nvPr/>
        </p:nvSpPr>
        <p:spPr>
          <a:xfrm>
            <a:off x="431850" y="20575"/>
            <a:ext cx="8479200" cy="67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chemeClr val="dk2"/>
                </a:solidFill>
              </a:rPr>
              <a:t>Infrared (IR) Wavelengths (700 nm to 1 mm)</a:t>
            </a:r>
            <a:endParaRPr sz="3000" b="1">
              <a:solidFill>
                <a:schemeClr val="dk2"/>
              </a:solidFill>
            </a:endParaRPr>
          </a:p>
        </p:txBody>
      </p:sp>
      <p:pic>
        <p:nvPicPr>
          <p:cNvPr id="280" name="Google Shape;280;g304502c9824_0_54"/>
          <p:cNvPicPr preferRelativeResize="0"/>
          <p:nvPr/>
        </p:nvPicPr>
        <p:blipFill>
          <a:blip r:embed="rId4">
            <a:alphaModFix/>
          </a:blip>
          <a:stretch>
            <a:fillRect/>
          </a:stretch>
        </p:blipFill>
        <p:spPr>
          <a:xfrm>
            <a:off x="-97900" y="3833550"/>
            <a:ext cx="5890024" cy="1340857"/>
          </a:xfrm>
          <a:prstGeom prst="rect">
            <a:avLst/>
          </a:prstGeom>
          <a:noFill/>
          <a:ln>
            <a:noFill/>
          </a:ln>
        </p:spPr>
      </p:pic>
      <p:sp>
        <p:nvSpPr>
          <p:cNvPr id="281" name="Google Shape;281;g304502c9824_0_54"/>
          <p:cNvSpPr txBox="1"/>
          <p:nvPr/>
        </p:nvSpPr>
        <p:spPr>
          <a:xfrm>
            <a:off x="5867525" y="567325"/>
            <a:ext cx="3214800" cy="4416000"/>
          </a:xfrm>
          <a:prstGeom prst="rect">
            <a:avLst/>
          </a:prstGeom>
          <a:noFill/>
          <a:ln>
            <a:noFill/>
          </a:ln>
        </p:spPr>
        <p:txBody>
          <a:bodyPr spcFirstLastPara="1" wrap="square" lIns="91425" tIns="91425" rIns="91425" bIns="91425" anchor="t" anchorCtr="0">
            <a:noAutofit/>
          </a:bodyPr>
          <a:lstStyle/>
          <a:p>
            <a:pPr marL="0" lvl="0" indent="0" algn="l" rtl="0">
              <a:lnSpc>
                <a:spcPct val="105000"/>
              </a:lnSpc>
              <a:spcBef>
                <a:spcPts val="0"/>
              </a:spcBef>
              <a:spcAft>
                <a:spcPts val="0"/>
              </a:spcAft>
              <a:buNone/>
            </a:pPr>
            <a:r>
              <a:rPr lang="en" sz="1100">
                <a:solidFill>
                  <a:schemeClr val="dk1"/>
                </a:solidFill>
                <a:latin typeface="Candara"/>
                <a:ea typeface="Candara"/>
                <a:cs typeface="Candara"/>
                <a:sym typeface="Candara"/>
              </a:rPr>
              <a:t>Infrared light is produced by the heat emitted from objects.  Every object above absolute zero (-273.15 °C or -459.67 °F) will give off infrared radiation.  Infrared waves, or infrared light, are part of the electromagnetic spectrum. People give off heat and thermal cameras detect this invisible infrared radiation and convert it into images that we can interpret visually.  Other tech that uses infrared is a remote to change channels on your TV, unlock a car, and control your remote-controlled car.  In addition to devices, humans are good at sensing infrared, we call it heat and feel it through our skin.</a:t>
            </a:r>
            <a:endParaRPr sz="1100">
              <a:solidFill>
                <a:schemeClr val="dk1"/>
              </a:solidFill>
              <a:latin typeface="Candara"/>
              <a:ea typeface="Candara"/>
              <a:cs typeface="Candara"/>
              <a:sym typeface="Candara"/>
            </a:endParaRPr>
          </a:p>
          <a:p>
            <a:pPr marL="0" lvl="0" indent="0" algn="l" rtl="0">
              <a:lnSpc>
                <a:spcPct val="105000"/>
              </a:lnSpc>
              <a:spcBef>
                <a:spcPts val="0"/>
              </a:spcBef>
              <a:spcAft>
                <a:spcPts val="0"/>
              </a:spcAft>
              <a:buNone/>
            </a:pPr>
            <a:endParaRPr sz="1100">
              <a:solidFill>
                <a:schemeClr val="dk1"/>
              </a:solidFill>
              <a:latin typeface="Candara"/>
              <a:ea typeface="Candara"/>
              <a:cs typeface="Candara"/>
              <a:sym typeface="Candara"/>
            </a:endParaRPr>
          </a:p>
          <a:p>
            <a:pPr marL="0" lvl="0" indent="0" algn="l" rtl="0">
              <a:lnSpc>
                <a:spcPct val="105000"/>
              </a:lnSpc>
              <a:spcBef>
                <a:spcPts val="0"/>
              </a:spcBef>
              <a:spcAft>
                <a:spcPts val="0"/>
              </a:spcAft>
              <a:buClr>
                <a:schemeClr val="dk1"/>
              </a:buClr>
              <a:buSzPts val="1100"/>
              <a:buFont typeface="Arial"/>
              <a:buNone/>
            </a:pPr>
            <a:r>
              <a:rPr lang="en" sz="1100">
                <a:solidFill>
                  <a:schemeClr val="dk1"/>
                </a:solidFill>
                <a:latin typeface="Candara"/>
                <a:ea typeface="Candara"/>
                <a:cs typeface="Candara"/>
                <a:sym typeface="Candara"/>
              </a:rPr>
              <a:t>Real World Applications </a:t>
            </a:r>
            <a:endParaRPr sz="1100">
              <a:solidFill>
                <a:schemeClr val="dk1"/>
              </a:solidFill>
              <a:latin typeface="Candara"/>
              <a:ea typeface="Candara"/>
              <a:cs typeface="Candara"/>
              <a:sym typeface="Candara"/>
            </a:endParaRPr>
          </a:p>
          <a:p>
            <a:pPr marL="0" lvl="0" indent="0" algn="l" rtl="0">
              <a:lnSpc>
                <a:spcPct val="105000"/>
              </a:lnSpc>
              <a:spcBef>
                <a:spcPts val="0"/>
              </a:spcBef>
              <a:spcAft>
                <a:spcPts val="0"/>
              </a:spcAft>
              <a:buClr>
                <a:schemeClr val="dk1"/>
              </a:buClr>
              <a:buSzPts val="1100"/>
              <a:buFont typeface="Arial"/>
              <a:buNone/>
            </a:pPr>
            <a:r>
              <a:rPr lang="en" sz="1100">
                <a:solidFill>
                  <a:schemeClr val="dk1"/>
                </a:solidFill>
                <a:latin typeface="Candara"/>
                <a:ea typeface="Candara"/>
                <a:cs typeface="Candara"/>
                <a:sym typeface="Candara"/>
              </a:rPr>
              <a:t>Infrared technology includes search and rescue cameras on binoculars, air craft, or drones to find missing victims in the dark, or smoke filled areas. Every years dozens of people and animals are found using this technology.  It has been used in the military for decades to identify meeting locations, enemy movements, and  finding living survivors in bombed areas.  </a:t>
            </a:r>
            <a:endParaRPr sz="1100">
              <a:solidFill>
                <a:schemeClr val="dk1"/>
              </a:solidFill>
              <a:latin typeface="Candara"/>
              <a:ea typeface="Candara"/>
              <a:cs typeface="Candara"/>
              <a:sym typeface="Candara"/>
            </a:endParaRPr>
          </a:p>
        </p:txBody>
      </p:sp>
      <p:sp>
        <p:nvSpPr>
          <p:cNvPr id="2" name="Slide Number Placeholder 1">
            <a:extLst>
              <a:ext uri="{FF2B5EF4-FFF2-40B4-BE49-F238E27FC236}">
                <a16:creationId xmlns:a16="http://schemas.microsoft.com/office/drawing/2014/main" id="{0316E7E8-A019-1322-8EB8-515521B489B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g304502c9824_0_61"/>
          <p:cNvSpPr txBox="1"/>
          <p:nvPr/>
        </p:nvSpPr>
        <p:spPr>
          <a:xfrm>
            <a:off x="514100" y="95975"/>
            <a:ext cx="8328300" cy="66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700" b="1">
                <a:solidFill>
                  <a:schemeClr val="dk2"/>
                </a:solidFill>
              </a:rPr>
              <a:t>IR Lab Set-up and Directions</a:t>
            </a:r>
            <a:endParaRPr sz="2700" b="1">
              <a:solidFill>
                <a:schemeClr val="dk2"/>
              </a:solidFill>
            </a:endParaRPr>
          </a:p>
        </p:txBody>
      </p:sp>
      <p:pic>
        <p:nvPicPr>
          <p:cNvPr id="287" name="Google Shape;287;g304502c9824_0_61" title="Retro Desk Lamp Free Stock Photo - Public Domain Pictures"/>
          <p:cNvPicPr preferRelativeResize="0"/>
          <p:nvPr/>
        </p:nvPicPr>
        <p:blipFill>
          <a:blip r:embed="rId3">
            <a:alphaModFix/>
          </a:blip>
          <a:stretch>
            <a:fillRect/>
          </a:stretch>
        </p:blipFill>
        <p:spPr>
          <a:xfrm>
            <a:off x="7163022" y="2241900"/>
            <a:ext cx="1873950" cy="2810901"/>
          </a:xfrm>
          <a:prstGeom prst="rect">
            <a:avLst/>
          </a:prstGeom>
          <a:noFill/>
          <a:ln>
            <a:noFill/>
          </a:ln>
        </p:spPr>
      </p:pic>
      <p:sp>
        <p:nvSpPr>
          <p:cNvPr id="288" name="Google Shape;288;g304502c9824_0_61"/>
          <p:cNvSpPr/>
          <p:nvPr/>
        </p:nvSpPr>
        <p:spPr>
          <a:xfrm rot="-10070831">
            <a:off x="6716158" y="4050434"/>
            <a:ext cx="1095859" cy="468382"/>
          </a:xfrm>
          <a:prstGeom prst="parallelogram">
            <a:avLst>
              <a:gd name="adj" fmla="val 25000"/>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cxnSp>
        <p:nvCxnSpPr>
          <p:cNvPr id="289" name="Google Shape;289;g304502c9824_0_61"/>
          <p:cNvCxnSpPr/>
          <p:nvPr/>
        </p:nvCxnSpPr>
        <p:spPr>
          <a:xfrm flipH="1">
            <a:off x="7313313" y="3509667"/>
            <a:ext cx="185700" cy="579300"/>
          </a:xfrm>
          <a:prstGeom prst="straightConnector1">
            <a:avLst/>
          </a:prstGeom>
          <a:noFill/>
          <a:ln w="28575" cap="flat" cmpd="sng">
            <a:solidFill>
              <a:srgbClr val="FFFF00"/>
            </a:solidFill>
            <a:prstDash val="solid"/>
            <a:round/>
            <a:headEnd type="none" w="med" len="med"/>
            <a:tailEnd type="triangle" w="med" len="med"/>
          </a:ln>
        </p:spPr>
      </p:cxnSp>
      <p:pic>
        <p:nvPicPr>
          <p:cNvPr id="290" name="Google Shape;290;g304502c9824_0_61"/>
          <p:cNvPicPr preferRelativeResize="0"/>
          <p:nvPr/>
        </p:nvPicPr>
        <p:blipFill>
          <a:blip r:embed="rId4">
            <a:alphaModFix/>
          </a:blip>
          <a:stretch>
            <a:fillRect/>
          </a:stretch>
        </p:blipFill>
        <p:spPr>
          <a:xfrm>
            <a:off x="3523363" y="3003325"/>
            <a:ext cx="2733675" cy="2133600"/>
          </a:xfrm>
          <a:prstGeom prst="rect">
            <a:avLst/>
          </a:prstGeom>
          <a:noFill/>
          <a:ln>
            <a:noFill/>
          </a:ln>
        </p:spPr>
      </p:pic>
      <p:sp>
        <p:nvSpPr>
          <p:cNvPr id="291" name="Google Shape;291;g304502c9824_0_61"/>
          <p:cNvSpPr txBox="1"/>
          <p:nvPr/>
        </p:nvSpPr>
        <p:spPr>
          <a:xfrm>
            <a:off x="123375" y="843100"/>
            <a:ext cx="8787600" cy="165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solidFill>
                  <a:schemeClr val="dk1"/>
                </a:solidFill>
                <a:latin typeface="Calibri"/>
                <a:ea typeface="Calibri"/>
                <a:cs typeface="Calibri"/>
                <a:sym typeface="Calibri"/>
              </a:rPr>
              <a:t>Directions</a:t>
            </a:r>
            <a:endParaRPr>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 sz="1300">
                <a:solidFill>
                  <a:schemeClr val="dk1"/>
                </a:solidFill>
                <a:latin typeface="Calibri"/>
                <a:ea typeface="Calibri"/>
                <a:cs typeface="Calibri"/>
                <a:sym typeface="Calibri"/>
              </a:rPr>
              <a:t>In this lab you will change the type of light source and record the effect it makes on the black thermal paper.  Thermal paper will show a positive or negative response to the introduction of infrared radiation. A positive response will become colorful, while negative response will stay black.  You will take the paper and introduce it to different light sources. Keep the distance the same for each type of light source.  Hold the light source close but do not touch the paper. The heat lamp may need to be held at a farther distance.  Warning! Keep the distance the same for each experiment, the lamps can burn the materials!</a:t>
            </a:r>
            <a:endParaRPr sz="2000">
              <a:solidFill>
                <a:schemeClr val="dk2"/>
              </a:solidFill>
            </a:endParaRPr>
          </a:p>
        </p:txBody>
      </p:sp>
      <p:pic>
        <p:nvPicPr>
          <p:cNvPr id="292" name="Google Shape;292;g304502c9824_0_61"/>
          <p:cNvPicPr preferRelativeResize="0"/>
          <p:nvPr/>
        </p:nvPicPr>
        <p:blipFill rotWithShape="1">
          <a:blip r:embed="rId5">
            <a:alphaModFix/>
          </a:blip>
          <a:srcRect l="19285" t="20900" r="22272" b="51547"/>
          <a:stretch/>
        </p:blipFill>
        <p:spPr>
          <a:xfrm>
            <a:off x="155600" y="2666425"/>
            <a:ext cx="2945875" cy="1930025"/>
          </a:xfrm>
          <a:prstGeom prst="rect">
            <a:avLst/>
          </a:prstGeom>
          <a:noFill/>
          <a:ln w="88900" cap="flat" cmpd="sng">
            <a:solidFill>
              <a:srgbClr val="FFFFFF"/>
            </a:solidFill>
            <a:prstDash val="solid"/>
            <a:miter lim="8000"/>
            <a:headEnd type="none" w="sm" len="sm"/>
            <a:tailEnd type="none" w="sm" len="sm"/>
          </a:ln>
        </p:spPr>
      </p:pic>
      <p:sp>
        <p:nvSpPr>
          <p:cNvPr id="293" name="Google Shape;293;g304502c9824_0_61"/>
          <p:cNvSpPr txBox="1"/>
          <p:nvPr/>
        </p:nvSpPr>
        <p:spPr>
          <a:xfrm>
            <a:off x="7569975" y="2430038"/>
            <a:ext cx="1467000" cy="38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Light Source</a:t>
            </a:r>
            <a:endParaRPr sz="1800">
              <a:solidFill>
                <a:schemeClr val="dk2"/>
              </a:solidFill>
            </a:endParaRPr>
          </a:p>
        </p:txBody>
      </p:sp>
      <p:sp>
        <p:nvSpPr>
          <p:cNvPr id="294" name="Google Shape;294;g304502c9824_0_61"/>
          <p:cNvSpPr txBox="1"/>
          <p:nvPr/>
        </p:nvSpPr>
        <p:spPr>
          <a:xfrm>
            <a:off x="6405375" y="4549700"/>
            <a:ext cx="2001600" cy="50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Thermal Paper</a:t>
            </a:r>
            <a:endParaRPr sz="1800">
              <a:solidFill>
                <a:schemeClr val="dk2"/>
              </a:solidFill>
            </a:endParaRPr>
          </a:p>
        </p:txBody>
      </p:sp>
      <p:sp>
        <p:nvSpPr>
          <p:cNvPr id="295" name="Google Shape;295;g304502c9824_0_61"/>
          <p:cNvSpPr/>
          <p:nvPr/>
        </p:nvSpPr>
        <p:spPr>
          <a:xfrm>
            <a:off x="5018350" y="2371700"/>
            <a:ext cx="2449500" cy="436800"/>
          </a:xfrm>
          <a:prstGeom prst="wedgeRectCallout">
            <a:avLst>
              <a:gd name="adj1" fmla="val 370"/>
              <a:gd name="adj2" fmla="val 121418"/>
            </a:avLst>
          </a:prstGeom>
          <a:noFill/>
          <a:ln w="9525" cap="flat" cmpd="sng">
            <a:solidFill>
              <a:schemeClr val="dk2"/>
            </a:solidFill>
            <a:prstDash val="lg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a:t>Describe changes to the paper in the data table</a:t>
            </a:r>
            <a:endParaRPr sz="1300"/>
          </a:p>
        </p:txBody>
      </p:sp>
      <p:sp>
        <p:nvSpPr>
          <p:cNvPr id="296" name="Google Shape;296;g304502c9824_0_61"/>
          <p:cNvSpPr txBox="1"/>
          <p:nvPr/>
        </p:nvSpPr>
        <p:spPr>
          <a:xfrm>
            <a:off x="3523375" y="2742625"/>
            <a:ext cx="2672400" cy="26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solidFill>
                  <a:schemeClr val="dk2"/>
                </a:solidFill>
              </a:rPr>
              <a:t>Independent(x)            Dependent (y)</a:t>
            </a:r>
            <a:endParaRPr sz="1100">
              <a:solidFill>
                <a:schemeClr val="dk2"/>
              </a:solidFill>
            </a:endParaRPr>
          </a:p>
        </p:txBody>
      </p:sp>
      <p:sp>
        <p:nvSpPr>
          <p:cNvPr id="2" name="Slide Number Placeholder 1">
            <a:extLst>
              <a:ext uri="{FF2B5EF4-FFF2-40B4-BE49-F238E27FC236}">
                <a16:creationId xmlns:a16="http://schemas.microsoft.com/office/drawing/2014/main" id="{7455DE1F-2353-CA76-7DCC-0CDF7CB6797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
          <p:cNvSpPr txBox="1">
            <a:spLocks noGrp="1"/>
          </p:cNvSpPr>
          <p:nvPr>
            <p:ph type="title"/>
          </p:nvPr>
        </p:nvSpPr>
        <p:spPr>
          <a:xfrm>
            <a:off x="470296" y="82363"/>
            <a:ext cx="7053542" cy="105039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2"/>
              </a:buClr>
              <a:buSzPts val="4200"/>
              <a:buFont typeface="Century Gothic"/>
              <a:buNone/>
            </a:pPr>
            <a:r>
              <a:rPr lang="en"/>
              <a:t>Nuclear Fusion</a:t>
            </a:r>
            <a:endParaRPr/>
          </a:p>
        </p:txBody>
      </p:sp>
      <p:pic>
        <p:nvPicPr>
          <p:cNvPr id="74" name="Google Shape;74;p1" descr="Harnessing the Power of the Sun: Nuclear Fusion | by Himanshu Jain | Medium"/>
          <p:cNvPicPr preferRelativeResize="0"/>
          <p:nvPr/>
        </p:nvPicPr>
        <p:blipFill rotWithShape="1">
          <a:blip r:embed="rId3">
            <a:alphaModFix/>
          </a:blip>
          <a:srcRect/>
          <a:stretch/>
        </p:blipFill>
        <p:spPr>
          <a:xfrm>
            <a:off x="600075" y="719709"/>
            <a:ext cx="5536406" cy="4425600"/>
          </a:xfrm>
          <a:prstGeom prst="rect">
            <a:avLst/>
          </a:prstGeom>
          <a:noFill/>
          <a:ln>
            <a:noFill/>
          </a:ln>
        </p:spPr>
      </p:pic>
      <p:sp>
        <p:nvSpPr>
          <p:cNvPr id="2" name="Slide Number Placeholder 1">
            <a:extLst>
              <a:ext uri="{FF2B5EF4-FFF2-40B4-BE49-F238E27FC236}">
                <a16:creationId xmlns:a16="http://schemas.microsoft.com/office/drawing/2014/main" id="{C6EC74BB-882C-8CBB-CAFA-ED9F4B1D05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pic>
        <p:nvPicPr>
          <p:cNvPr id="301" name="Google Shape;301;g307125bc4ea_0_16"/>
          <p:cNvPicPr preferRelativeResize="0"/>
          <p:nvPr/>
        </p:nvPicPr>
        <p:blipFill>
          <a:blip r:embed="rId3">
            <a:alphaModFix/>
          </a:blip>
          <a:stretch>
            <a:fillRect/>
          </a:stretch>
        </p:blipFill>
        <p:spPr>
          <a:xfrm>
            <a:off x="152400" y="282650"/>
            <a:ext cx="8839200" cy="3982244"/>
          </a:xfrm>
          <a:prstGeom prst="rect">
            <a:avLst/>
          </a:prstGeom>
          <a:noFill/>
          <a:ln>
            <a:noFill/>
          </a:ln>
        </p:spPr>
      </p:pic>
      <p:sp>
        <p:nvSpPr>
          <p:cNvPr id="302" name="Google Shape;302;g307125bc4ea_0_16"/>
          <p:cNvSpPr txBox="1"/>
          <p:nvPr/>
        </p:nvSpPr>
        <p:spPr>
          <a:xfrm>
            <a:off x="651175" y="4359525"/>
            <a:ext cx="7937700" cy="86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rPr>
              <a:t>Example set-up for infrared station</a:t>
            </a:r>
            <a:endParaRPr sz="1800">
              <a:solidFill>
                <a:schemeClr val="dk2"/>
              </a:solidFill>
            </a:endParaRPr>
          </a:p>
        </p:txBody>
      </p:sp>
      <p:sp>
        <p:nvSpPr>
          <p:cNvPr id="2" name="Slide Number Placeholder 1">
            <a:extLst>
              <a:ext uri="{FF2B5EF4-FFF2-40B4-BE49-F238E27FC236}">
                <a16:creationId xmlns:a16="http://schemas.microsoft.com/office/drawing/2014/main" id="{B53501BE-646B-15F7-5D77-386552E6E3B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
        <p:nvSpPr>
          <p:cNvPr id="2" name="Slide Number Placeholder 1">
            <a:extLst>
              <a:ext uri="{FF2B5EF4-FFF2-40B4-BE49-F238E27FC236}">
                <a16:creationId xmlns:a16="http://schemas.microsoft.com/office/drawing/2014/main" id="{00BA9BFB-8D5E-2D95-FD15-420BC5A752A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31</a:t>
            </a:fld>
            <a:endParaRPr lang="en"/>
          </a:p>
        </p:txBody>
      </p:sp>
    </p:spTree>
    <p:extLst>
      <p:ext uri="{BB962C8B-B14F-4D97-AF65-F5344CB8AC3E}">
        <p14:creationId xmlns:p14="http://schemas.microsoft.com/office/powerpoint/2010/main" val="3116038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4"/>
          <p:cNvSpPr txBox="1"/>
          <p:nvPr/>
        </p:nvSpPr>
        <p:spPr>
          <a:xfrm>
            <a:off x="364330" y="192880"/>
            <a:ext cx="7336631"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5400" b="0" i="0" u="none" strike="noStrike" cap="none">
                <a:solidFill>
                  <a:schemeClr val="dk2"/>
                </a:solidFill>
                <a:latin typeface="Arial"/>
                <a:ea typeface="Arial"/>
                <a:cs typeface="Arial"/>
                <a:sym typeface="Arial"/>
              </a:rPr>
              <a:t>Energy and Matter</a:t>
            </a:r>
            <a:endParaRPr>
              <a:solidFill>
                <a:schemeClr val="dk2"/>
              </a:solidFill>
            </a:endParaRPr>
          </a:p>
        </p:txBody>
      </p:sp>
      <p:pic>
        <p:nvPicPr>
          <p:cNvPr id="80" name="Google Shape;80;p14" descr="E=mc2: Understanding Turnover Costs through Einstein - RISQ Consulting"/>
          <p:cNvPicPr preferRelativeResize="0"/>
          <p:nvPr/>
        </p:nvPicPr>
        <p:blipFill rotWithShape="1">
          <a:blip r:embed="rId3">
            <a:alphaModFix/>
          </a:blip>
          <a:srcRect/>
          <a:stretch/>
        </p:blipFill>
        <p:spPr>
          <a:xfrm>
            <a:off x="3226592" y="1235868"/>
            <a:ext cx="5441156" cy="3621881"/>
          </a:xfrm>
          <a:prstGeom prst="rect">
            <a:avLst/>
          </a:prstGeom>
          <a:noFill/>
          <a:ln>
            <a:noFill/>
          </a:ln>
        </p:spPr>
      </p:pic>
      <p:sp>
        <p:nvSpPr>
          <p:cNvPr id="81" name="Google Shape;81;p14"/>
          <p:cNvSpPr txBox="1"/>
          <p:nvPr/>
        </p:nvSpPr>
        <p:spPr>
          <a:xfrm>
            <a:off x="364326" y="1457325"/>
            <a:ext cx="2862300" cy="3047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400" b="0" i="0" u="none" strike="noStrike" cap="none">
                <a:solidFill>
                  <a:schemeClr val="dk1"/>
                </a:solidFill>
                <a:latin typeface="Arial"/>
                <a:ea typeface="Arial"/>
                <a:cs typeface="Arial"/>
                <a:sym typeface="Arial"/>
              </a:rPr>
              <a:t>Nuclear fusion in the sun's core pushes </a:t>
            </a:r>
            <a:endParaRPr>
              <a:solidFill>
                <a:schemeClr val="dk1"/>
              </a:solidFill>
            </a:endParaRPr>
          </a:p>
          <a:p>
            <a:pPr marL="0" marR="0" lvl="0" indent="0" algn="l" rtl="0">
              <a:lnSpc>
                <a:spcPct val="100000"/>
              </a:lnSpc>
              <a:spcBef>
                <a:spcPts val="0"/>
              </a:spcBef>
              <a:spcAft>
                <a:spcPts val="0"/>
              </a:spcAft>
              <a:buNone/>
            </a:pPr>
            <a:r>
              <a:rPr lang="en" sz="2400" b="0" i="0" u="none" strike="noStrike" cap="none">
                <a:solidFill>
                  <a:schemeClr val="dk1"/>
                </a:solidFill>
                <a:latin typeface="Arial"/>
                <a:ea typeface="Arial"/>
                <a:cs typeface="Arial"/>
                <a:sym typeface="Arial"/>
              </a:rPr>
              <a:t>atoms together causing them to release energy due to changes in matter. </a:t>
            </a:r>
            <a:endParaRPr>
              <a:solidFill>
                <a:schemeClr val="dk1"/>
              </a:solidFill>
            </a:endParaRPr>
          </a:p>
        </p:txBody>
      </p:sp>
      <p:sp>
        <p:nvSpPr>
          <p:cNvPr id="2" name="Slide Number Placeholder 1">
            <a:extLst>
              <a:ext uri="{FF2B5EF4-FFF2-40B4-BE49-F238E27FC236}">
                <a16:creationId xmlns:a16="http://schemas.microsoft.com/office/drawing/2014/main" id="{46E156FE-CB9D-17C0-763A-6BD091BE47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8" name="Google Shape;88;g276f04beb02_1_29"/>
          <p:cNvPicPr preferRelativeResize="0"/>
          <p:nvPr/>
        </p:nvPicPr>
        <p:blipFill rotWithShape="1">
          <a:blip r:embed="rId3">
            <a:alphaModFix/>
          </a:blip>
          <a:srcRect/>
          <a:stretch/>
        </p:blipFill>
        <p:spPr>
          <a:xfrm>
            <a:off x="858832" y="0"/>
            <a:ext cx="7426336" cy="5143500"/>
          </a:xfrm>
          <a:prstGeom prst="rect">
            <a:avLst/>
          </a:prstGeom>
          <a:noFill/>
          <a:ln>
            <a:noFill/>
          </a:ln>
        </p:spPr>
      </p:pic>
      <p:sp>
        <p:nvSpPr>
          <p:cNvPr id="2" name="Slide Number Placeholder 1">
            <a:extLst>
              <a:ext uri="{FF2B5EF4-FFF2-40B4-BE49-F238E27FC236}">
                <a16:creationId xmlns:a16="http://schemas.microsoft.com/office/drawing/2014/main" id="{9A813983-178B-1D04-41EC-8C5D7E4F809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Google Shape;93;g276f04beb02_0_0"/>
          <p:cNvPicPr preferRelativeResize="0"/>
          <p:nvPr/>
        </p:nvPicPr>
        <p:blipFill rotWithShape="1">
          <a:blip r:embed="rId3">
            <a:alphaModFix/>
          </a:blip>
          <a:srcRect/>
          <a:stretch/>
        </p:blipFill>
        <p:spPr>
          <a:xfrm>
            <a:off x="1053986" y="1408"/>
            <a:ext cx="7237736" cy="5142914"/>
          </a:xfrm>
          <a:prstGeom prst="rect">
            <a:avLst/>
          </a:prstGeom>
          <a:noFill/>
          <a:ln>
            <a:noFill/>
          </a:ln>
        </p:spPr>
      </p:pic>
      <p:sp>
        <p:nvSpPr>
          <p:cNvPr id="94" name="Google Shape;94;g276f04beb02_0_0"/>
          <p:cNvSpPr txBox="1"/>
          <p:nvPr/>
        </p:nvSpPr>
        <p:spPr>
          <a:xfrm>
            <a:off x="332" y="535630"/>
            <a:ext cx="1403254" cy="1041198"/>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300"/>
              <a:buFont typeface="Arial"/>
              <a:buNone/>
            </a:pPr>
            <a:r>
              <a:rPr lang="en" sz="2300" b="0" i="0" u="none" strike="noStrike" cap="none">
                <a:solidFill>
                  <a:schemeClr val="dk1"/>
                </a:solidFill>
                <a:latin typeface="Arial"/>
                <a:ea typeface="Arial"/>
                <a:cs typeface="Arial"/>
                <a:sym typeface="Arial"/>
              </a:rPr>
              <a:t>Crab Nebula</a:t>
            </a:r>
            <a:endParaRPr sz="2300" b="0" i="0" u="none" strike="noStrike" cap="none">
              <a:solidFill>
                <a:schemeClr val="dk1"/>
              </a:solidFill>
              <a:latin typeface="Arial"/>
              <a:ea typeface="Arial"/>
              <a:cs typeface="Arial"/>
              <a:sym typeface="Arial"/>
            </a:endParaRPr>
          </a:p>
        </p:txBody>
      </p:sp>
      <p:sp>
        <p:nvSpPr>
          <p:cNvPr id="2" name="Slide Number Placeholder 1">
            <a:extLst>
              <a:ext uri="{FF2B5EF4-FFF2-40B4-BE49-F238E27FC236}">
                <a16:creationId xmlns:a16="http://schemas.microsoft.com/office/drawing/2014/main" id="{E2BA4811-64F6-388B-6CDA-1C036059B99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g276f04beb02_1_15"/>
          <p:cNvPicPr preferRelativeResize="0"/>
          <p:nvPr/>
        </p:nvPicPr>
        <p:blipFill rotWithShape="1">
          <a:blip r:embed="rId3">
            <a:alphaModFix/>
          </a:blip>
          <a:srcRect/>
          <a:stretch/>
        </p:blipFill>
        <p:spPr>
          <a:xfrm>
            <a:off x="59531" y="2381"/>
            <a:ext cx="9030759" cy="5138738"/>
          </a:xfrm>
          <a:prstGeom prst="rect">
            <a:avLst/>
          </a:prstGeom>
          <a:noFill/>
          <a:ln>
            <a:noFill/>
          </a:ln>
        </p:spPr>
      </p:pic>
      <p:sp>
        <p:nvSpPr>
          <p:cNvPr id="2" name="Slide Number Placeholder 1">
            <a:extLst>
              <a:ext uri="{FF2B5EF4-FFF2-40B4-BE49-F238E27FC236}">
                <a16:creationId xmlns:a16="http://schemas.microsoft.com/office/drawing/2014/main" id="{381BF18F-BC1F-22B0-4A88-B284C11CC8C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5"/>
          <p:cNvSpPr txBox="1">
            <a:spLocks noGrp="1"/>
          </p:cNvSpPr>
          <p:nvPr>
            <p:ph type="title"/>
          </p:nvPr>
        </p:nvSpPr>
        <p:spPr>
          <a:xfrm>
            <a:off x="260950" y="1453600"/>
            <a:ext cx="8571300" cy="2542800"/>
          </a:xfrm>
          <a:prstGeom prst="rect">
            <a:avLst/>
          </a:prstGeom>
          <a:noFill/>
          <a:ln>
            <a:noFill/>
          </a:ln>
        </p:spPr>
        <p:txBody>
          <a:bodyPr spcFirstLastPara="1" wrap="square" lIns="91425" tIns="91425" rIns="91425" bIns="91425" anchor="ctr" anchorCtr="0">
            <a:normAutofit fontScale="90000"/>
          </a:bodyPr>
          <a:lstStyle/>
          <a:p>
            <a:pPr marL="0" lvl="0" indent="0" algn="ctr" rtl="0">
              <a:spcBef>
                <a:spcPts val="0"/>
              </a:spcBef>
              <a:spcAft>
                <a:spcPts val="0"/>
              </a:spcAft>
              <a:buClr>
                <a:schemeClr val="lt2"/>
              </a:buClr>
              <a:buSzPts val="3600"/>
              <a:buFont typeface="Century Gothic"/>
              <a:buNone/>
            </a:pPr>
            <a:r>
              <a:rPr lang="en"/>
              <a:t> </a:t>
            </a:r>
            <a:br>
              <a:rPr lang="en"/>
            </a:br>
            <a:r>
              <a:rPr lang="en" sz="5333"/>
              <a:t>How does infrared, visible, and UV radiation(energy) affect matter?</a:t>
            </a:r>
            <a:r>
              <a:rPr lang="en" sz="2633"/>
              <a:t> </a:t>
            </a:r>
            <a:endParaRPr sz="933"/>
          </a:p>
        </p:txBody>
      </p:sp>
      <p:sp>
        <p:nvSpPr>
          <p:cNvPr id="105" name="Google Shape;105;p15"/>
          <p:cNvSpPr/>
          <p:nvPr/>
        </p:nvSpPr>
        <p:spPr>
          <a:xfrm>
            <a:off x="2532275" y="230200"/>
            <a:ext cx="4283400" cy="835200"/>
          </a:xfrm>
          <a:prstGeom prst="rect">
            <a:avLst/>
          </a:prstGeom>
          <a:noFill/>
          <a:ln w="19050" cap="flat" cmpd="sng">
            <a:solidFill>
              <a:srgbClr val="F1C23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6" name="Google Shape;106;p15"/>
          <p:cNvSpPr txBox="1"/>
          <p:nvPr/>
        </p:nvSpPr>
        <p:spPr>
          <a:xfrm>
            <a:off x="2663825" y="578800"/>
            <a:ext cx="3814800" cy="657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a:solidFill>
                  <a:schemeClr val="dk1"/>
                </a:solidFill>
              </a:rPr>
              <a:t>Guiding Question</a:t>
            </a:r>
            <a:endParaRPr sz="3600">
              <a:solidFill>
                <a:schemeClr val="dk1"/>
              </a:solidFill>
            </a:endParaRPr>
          </a:p>
          <a:p>
            <a:pPr marL="0" lvl="0" indent="0" algn="ctr" rtl="0">
              <a:spcBef>
                <a:spcPts val="0"/>
              </a:spcBef>
              <a:spcAft>
                <a:spcPts val="0"/>
              </a:spcAft>
              <a:buClr>
                <a:schemeClr val="lt2"/>
              </a:buClr>
              <a:buSzPts val="4000"/>
              <a:buFont typeface="Century Gothic"/>
              <a:buNone/>
            </a:pPr>
            <a:endParaRPr sz="3600">
              <a:solidFill>
                <a:schemeClr val="dk1"/>
              </a:solidFill>
            </a:endParaRPr>
          </a:p>
        </p:txBody>
      </p:sp>
      <p:sp>
        <p:nvSpPr>
          <p:cNvPr id="2" name="Slide Number Placeholder 1">
            <a:extLst>
              <a:ext uri="{FF2B5EF4-FFF2-40B4-BE49-F238E27FC236}">
                <a16:creationId xmlns:a16="http://schemas.microsoft.com/office/drawing/2014/main" id="{0E0B96F5-DFD7-B6D3-A5D7-94E76A2E7BA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Google Shape;111;g2eb9044955f_0_5"/>
          <p:cNvPicPr preferRelativeResize="0"/>
          <p:nvPr/>
        </p:nvPicPr>
        <p:blipFill rotWithShape="1">
          <a:blip r:embed="rId3">
            <a:alphaModFix/>
          </a:blip>
          <a:srcRect/>
          <a:stretch/>
        </p:blipFill>
        <p:spPr>
          <a:xfrm>
            <a:off x="2166050" y="1036000"/>
            <a:ext cx="6729025" cy="4038951"/>
          </a:xfrm>
          <a:prstGeom prst="rect">
            <a:avLst/>
          </a:prstGeom>
          <a:noFill/>
          <a:ln>
            <a:noFill/>
          </a:ln>
        </p:spPr>
      </p:pic>
      <p:sp>
        <p:nvSpPr>
          <p:cNvPr id="112" name="Google Shape;112;g2eb9044955f_0_5"/>
          <p:cNvSpPr/>
          <p:nvPr/>
        </p:nvSpPr>
        <p:spPr>
          <a:xfrm>
            <a:off x="637475" y="41125"/>
            <a:ext cx="8294100" cy="801900"/>
          </a:xfrm>
          <a:prstGeom prst="rect">
            <a:avLst/>
          </a:prstGeom>
          <a:noFill/>
          <a:ln w="28575" cap="flat" cmpd="sng">
            <a:solidFill>
              <a:srgbClr val="FFD96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3" name="Google Shape;113;g2eb9044955f_0_5"/>
          <p:cNvSpPr txBox="1"/>
          <p:nvPr/>
        </p:nvSpPr>
        <p:spPr>
          <a:xfrm>
            <a:off x="911650" y="185075"/>
            <a:ext cx="7855500" cy="56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900">
                <a:solidFill>
                  <a:schemeClr val="dk2"/>
                </a:solidFill>
              </a:rPr>
              <a:t>Three types of EM waves that hit Earth's surface and change matter: </a:t>
            </a:r>
            <a:endParaRPr sz="1900">
              <a:solidFill>
                <a:schemeClr val="dk2"/>
              </a:solidFill>
            </a:endParaRPr>
          </a:p>
        </p:txBody>
      </p:sp>
      <p:sp>
        <p:nvSpPr>
          <p:cNvPr id="114" name="Google Shape;114;g2eb9044955f_0_5"/>
          <p:cNvSpPr txBox="1"/>
          <p:nvPr/>
        </p:nvSpPr>
        <p:spPr>
          <a:xfrm>
            <a:off x="239900" y="1165275"/>
            <a:ext cx="2042700" cy="38043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2"/>
              </a:buClr>
              <a:buSzPts val="1800"/>
              <a:buAutoNum type="arabicPeriod"/>
            </a:pPr>
            <a:r>
              <a:rPr lang="en" sz="1800" dirty="0">
                <a:solidFill>
                  <a:schemeClr val="dk2"/>
                </a:solidFill>
              </a:rPr>
              <a:t>Infrared (heat)</a:t>
            </a:r>
            <a:endParaRPr sz="1800" dirty="0">
              <a:solidFill>
                <a:schemeClr val="dk2"/>
              </a:solidFill>
            </a:endParaRPr>
          </a:p>
          <a:p>
            <a:pPr marL="342900" lvl="0" indent="-342900" algn="l" rtl="0">
              <a:spcBef>
                <a:spcPts val="0"/>
              </a:spcBef>
              <a:spcAft>
                <a:spcPts val="0"/>
              </a:spcAft>
              <a:buFont typeface="+mj-lt"/>
              <a:buAutoNum type="arabicPeriod"/>
            </a:pPr>
            <a:endParaRPr sz="1800" dirty="0">
              <a:solidFill>
                <a:schemeClr val="dk2"/>
              </a:solidFill>
            </a:endParaRPr>
          </a:p>
          <a:p>
            <a:pPr marL="457200" lvl="0" indent="-342900" algn="l" rtl="0">
              <a:spcBef>
                <a:spcPts val="0"/>
              </a:spcBef>
              <a:spcAft>
                <a:spcPts val="0"/>
              </a:spcAft>
              <a:buClr>
                <a:schemeClr val="dk2"/>
              </a:buClr>
              <a:buSzPts val="1800"/>
              <a:buAutoNum type="arabicPeriod"/>
            </a:pPr>
            <a:r>
              <a:rPr lang="en" sz="1800" dirty="0">
                <a:solidFill>
                  <a:schemeClr val="dk2"/>
                </a:solidFill>
              </a:rPr>
              <a:t>Visible Light (</a:t>
            </a:r>
            <a:r>
              <a:rPr lang="en" dirty="0">
                <a:solidFill>
                  <a:schemeClr val="dk2"/>
                </a:solidFill>
              </a:rPr>
              <a:t>photosynthesis</a:t>
            </a:r>
            <a:r>
              <a:rPr lang="en" sz="1800" dirty="0">
                <a:solidFill>
                  <a:schemeClr val="dk2"/>
                </a:solidFill>
              </a:rPr>
              <a:t>)</a:t>
            </a:r>
            <a:endParaRPr sz="1800" dirty="0">
              <a:solidFill>
                <a:schemeClr val="dk2"/>
              </a:solidFill>
            </a:endParaRPr>
          </a:p>
          <a:p>
            <a:pPr marL="342900" lvl="0" indent="-342900" algn="l" rtl="0">
              <a:spcBef>
                <a:spcPts val="0"/>
              </a:spcBef>
              <a:spcAft>
                <a:spcPts val="0"/>
              </a:spcAft>
              <a:buFont typeface="+mj-lt"/>
              <a:buAutoNum type="arabicPeriod"/>
            </a:pPr>
            <a:endParaRPr sz="1800" dirty="0">
              <a:solidFill>
                <a:schemeClr val="dk2"/>
              </a:solidFill>
            </a:endParaRPr>
          </a:p>
          <a:p>
            <a:pPr marL="457200" lvl="0" indent="-342900" algn="l" rtl="0">
              <a:spcBef>
                <a:spcPts val="0"/>
              </a:spcBef>
              <a:spcAft>
                <a:spcPts val="0"/>
              </a:spcAft>
              <a:buClr>
                <a:schemeClr val="dk2"/>
              </a:buClr>
              <a:buSzPts val="1800"/>
              <a:buAutoNum type="arabicPeriod"/>
            </a:pPr>
            <a:r>
              <a:rPr lang="en" sz="1800" dirty="0">
                <a:solidFill>
                  <a:schemeClr val="dk2"/>
                </a:solidFill>
              </a:rPr>
              <a:t>UV (all sunburns)</a:t>
            </a:r>
            <a:endParaRPr sz="1800" dirty="0">
              <a:solidFill>
                <a:schemeClr val="dk2"/>
              </a:solidFill>
            </a:endParaRPr>
          </a:p>
          <a:p>
            <a:pPr marL="0" lvl="0" indent="0" algn="l" rtl="0">
              <a:spcBef>
                <a:spcPts val="0"/>
              </a:spcBef>
              <a:spcAft>
                <a:spcPts val="0"/>
              </a:spcAft>
              <a:buNone/>
            </a:pPr>
            <a:endParaRPr sz="1800" dirty="0">
              <a:solidFill>
                <a:schemeClr val="dk2"/>
              </a:solidFill>
            </a:endParaRPr>
          </a:p>
          <a:p>
            <a:pPr marL="0" lvl="0" indent="0" algn="l" rtl="0">
              <a:spcBef>
                <a:spcPts val="0"/>
              </a:spcBef>
              <a:spcAft>
                <a:spcPts val="0"/>
              </a:spcAft>
              <a:buNone/>
            </a:pPr>
            <a:r>
              <a:rPr lang="en" sz="1800" dirty="0">
                <a:solidFill>
                  <a:schemeClr val="dk2"/>
                </a:solidFill>
              </a:rPr>
              <a:t>*</a:t>
            </a:r>
            <a:r>
              <a:rPr lang="en" sz="1700" dirty="0">
                <a:solidFill>
                  <a:schemeClr val="dk2"/>
                </a:solidFill>
              </a:rPr>
              <a:t>Radio hits Earth's surface but does NOT have enough energy to cause matter to change. </a:t>
            </a:r>
            <a:endParaRPr sz="1700" dirty="0">
              <a:solidFill>
                <a:schemeClr val="dk2"/>
              </a:solidFill>
            </a:endParaRPr>
          </a:p>
        </p:txBody>
      </p:sp>
      <p:sp>
        <p:nvSpPr>
          <p:cNvPr id="2" name="Slide Number Placeholder 1">
            <a:extLst>
              <a:ext uri="{FF2B5EF4-FFF2-40B4-BE49-F238E27FC236}">
                <a16:creationId xmlns:a16="http://schemas.microsoft.com/office/drawing/2014/main" id="{D19C63E9-10E5-EFAC-DC35-914EE5D796E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1423</Words>
  <Application>Microsoft Office PowerPoint</Application>
  <PresentationFormat>On-screen Show (16:9)</PresentationFormat>
  <Paragraphs>144</Paragraphs>
  <Slides>31</Slides>
  <Notes>30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Simple Light</vt:lpstr>
      <vt:lpstr>ESS.1.1 Energy transfer mechanisms that allow energy from nuclear fusion in the sun’s core to reach Earth.  </vt:lpstr>
      <vt:lpstr>Electromagnetic Spectrum (EMS)</vt:lpstr>
      <vt:lpstr>Nuclear Fusion</vt:lpstr>
      <vt:lpstr>PowerPoint Presentation</vt:lpstr>
      <vt:lpstr>PowerPoint Presentation</vt:lpstr>
      <vt:lpstr>PowerPoint Presentation</vt:lpstr>
      <vt:lpstr>PowerPoint Presentation</vt:lpstr>
      <vt:lpstr>  How does infrared, visible, and UV radiation(energy) affect matter? </vt:lpstr>
      <vt:lpstr>PowerPoint Presentation</vt:lpstr>
      <vt:lpstr>PowerPoint Presentation</vt:lpstr>
      <vt:lpstr>PowerPoint Presentation</vt:lpstr>
      <vt:lpstr>PowerPoint Presentation</vt:lpstr>
      <vt:lpstr>PowerPoint Presentation</vt:lpstr>
      <vt:lpstr>PowerPoint Presentation</vt:lpstr>
      <vt:lpstr>Example Investigation: </vt:lpstr>
      <vt:lpstr>Main Objective:   Plan an authentic investigation to test how light waves change matter.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Michelle Hudson</cp:lastModifiedBy>
  <cp:revision>5</cp:revision>
  <dcterms:modified xsi:type="dcterms:W3CDTF">2024-10-25T17:01:41Z</dcterms:modified>
</cp:coreProperties>
</file>