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Comic Sans MS" panose="030F0702030302020204" pitchFamily="66" charset="0"/>
      <p:regular r:id="rId20"/>
      <p:bold r:id="rId21"/>
      <p:italic r:id="rId22"/>
      <p:boldItalic r:id="rId23"/>
    </p:embeddedFont>
    <p:embeddedFont>
      <p:font typeface="Impact" panose="020B0806030902050204" pitchFamily="34" charset="0"/>
      <p:regular r:id="rId24"/>
    </p:embeddedFont>
    <p:embeddedFont>
      <p:font typeface="Quicksand" panose="020B0604020202020204" charset="0"/>
      <p:regular r:id="rId25"/>
      <p:bold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DE140E-5271-4B73-B683-52C14C185E1E}" v="5" dt="2024-04-18T18:57:51.834"/>
  </p1510:revLst>
</p1510:revInfo>
</file>

<file path=ppt/tableStyles.xml><?xml version="1.0" encoding="utf-8"?>
<a:tblStyleLst xmlns:a="http://schemas.openxmlformats.org/drawingml/2006/main" def="{5665092B-CF91-4773-8283-87764C625582}">
  <a:tblStyle styleId="{5665092B-CF91-4773-8283-87764C62558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3" d="100"/>
          <a:sy n="133" d="100"/>
        </p:scale>
        <p:origin x="186"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20193871399_tp_box_2" providerId="OAuth2" clId="{40DE140E-5271-4B73-B683-52C14C185E1E}"/>
    <pc:docChg chg="custSel delSld modSld">
      <pc:chgData name="" userId="20193871399_tp_box_2" providerId="OAuth2" clId="{40DE140E-5271-4B73-B683-52C14C185E1E}" dt="2024-04-18T18:58:07.719" v="6" actId="207"/>
      <pc:docMkLst>
        <pc:docMk/>
      </pc:docMkLst>
      <pc:sldChg chg="modSp mod">
        <pc:chgData name="" userId="20193871399_tp_box_2" providerId="OAuth2" clId="{40DE140E-5271-4B73-B683-52C14C185E1E}" dt="2024-04-18T18:57:16.249" v="0" actId="27636"/>
        <pc:sldMkLst>
          <pc:docMk/>
          <pc:sldMk cId="0" sldId="263"/>
        </pc:sldMkLst>
        <pc:spChg chg="mod">
          <ac:chgData name="" userId="20193871399_tp_box_2" providerId="OAuth2" clId="{40DE140E-5271-4B73-B683-52C14C185E1E}" dt="2024-04-18T18:57:16.249" v="0" actId="27636"/>
          <ac:spMkLst>
            <pc:docMk/>
            <pc:sldMk cId="0" sldId="263"/>
            <ac:spMk id="105" creationId="{00000000-0000-0000-0000-000000000000}"/>
          </ac:spMkLst>
        </pc:spChg>
      </pc:sldChg>
      <pc:sldChg chg="modSp mod">
        <pc:chgData name="" userId="20193871399_tp_box_2" providerId="OAuth2" clId="{40DE140E-5271-4B73-B683-52C14C185E1E}" dt="2024-04-18T18:57:16.262" v="1" actId="27636"/>
        <pc:sldMkLst>
          <pc:docMk/>
          <pc:sldMk cId="0" sldId="264"/>
        </pc:sldMkLst>
        <pc:spChg chg="mod">
          <ac:chgData name="" userId="20193871399_tp_box_2" providerId="OAuth2" clId="{40DE140E-5271-4B73-B683-52C14C185E1E}" dt="2024-04-18T18:57:16.262" v="1" actId="27636"/>
          <ac:spMkLst>
            <pc:docMk/>
            <pc:sldMk cId="0" sldId="264"/>
            <ac:spMk id="113" creationId="{00000000-0000-0000-0000-000000000000}"/>
          </ac:spMkLst>
        </pc:spChg>
      </pc:sldChg>
      <pc:sldChg chg="modSp mod">
        <pc:chgData name="" userId="20193871399_tp_box_2" providerId="OAuth2" clId="{40DE140E-5271-4B73-B683-52C14C185E1E}" dt="2024-04-18T18:57:16.285" v="2" actId="27636"/>
        <pc:sldMkLst>
          <pc:docMk/>
          <pc:sldMk cId="0" sldId="268"/>
        </pc:sldMkLst>
        <pc:spChg chg="mod">
          <ac:chgData name="" userId="20193871399_tp_box_2" providerId="OAuth2" clId="{40DE140E-5271-4B73-B683-52C14C185E1E}" dt="2024-04-18T18:57:16.285" v="2" actId="27636"/>
          <ac:spMkLst>
            <pc:docMk/>
            <pc:sldMk cId="0" sldId="268"/>
            <ac:spMk id="143" creationId="{00000000-0000-0000-0000-000000000000}"/>
          </ac:spMkLst>
        </pc:spChg>
      </pc:sldChg>
      <pc:sldChg chg="modSp mod setBg">
        <pc:chgData name="" userId="20193871399_tp_box_2" providerId="OAuth2" clId="{40DE140E-5271-4B73-B683-52C14C185E1E}" dt="2024-04-18T18:58:07.719" v="6" actId="207"/>
        <pc:sldMkLst>
          <pc:docMk/>
          <pc:sldMk cId="3116038533" sldId="272"/>
        </pc:sldMkLst>
        <pc:spChg chg="mod">
          <ac:chgData name="" userId="20193871399_tp_box_2" providerId="OAuth2" clId="{40DE140E-5271-4B73-B683-52C14C185E1E}" dt="2024-04-18T18:58:07.719" v="6" actId="207"/>
          <ac:spMkLst>
            <pc:docMk/>
            <pc:sldMk cId="3116038533" sldId="272"/>
            <ac:spMk id="7" creationId="{CC5A7BBD-7EF7-387F-70A5-F004F7D91637}"/>
          </ac:spMkLst>
        </pc:spChg>
      </pc:sldChg>
      <pc:sldChg chg="del">
        <pc:chgData name="" userId="20193871399_tp_box_2" providerId="OAuth2" clId="{40DE140E-5271-4B73-B683-52C14C185E1E}" dt="2024-04-18T18:57:31.297" v="3"/>
        <pc:sldMkLst>
          <pc:docMk/>
          <pc:sldMk cId="3838316445" sldId="27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690a62037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690a62037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2690a620370_0_3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2690a620370_0_3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2690a620370_0_3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2690a620370_0_3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2690a620370_0_4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2690a620370_0_4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690a620370_0_4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2690a620370_0_4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2690a620370_0_4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2690a620370_0_4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2690a620370_0_4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2690a620370_0_4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2690a620370_0_4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2690a620370_0_4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2690a620370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2690a620370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2690a620370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2690a620370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2690a620370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2690a620370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690a620370_0_1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690a620370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690a620370_0_1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690a620370_0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690a620370_0_2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2690a620370_0_2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690a620370_0_2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2690a620370_0_2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2690a620370_0_4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2690a620370_0_4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qySwLibd8_o"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jpg"/><Relationship Id="rId5" Type="http://schemas.openxmlformats.org/officeDocument/2006/relationships/hyperlink" Target="http://www.youtube.com/watch?v=swFhZyvjxik" TargetMode="Externa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8.jpg"/><Relationship Id="rId4" Type="http://schemas.openxmlformats.org/officeDocument/2006/relationships/hyperlink" Target="http://www.youtube.com/watch?v=In78Cr804Ck"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0.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Vlb2udqPx-M"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title"/>
          </p:nvPr>
        </p:nvSpPr>
        <p:spPr>
          <a:xfrm>
            <a:off x="311700" y="122889"/>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u="sng">
                <a:latin typeface="Comic Sans MS"/>
                <a:ea typeface="Comic Sans MS"/>
                <a:cs typeface="Comic Sans MS"/>
                <a:sym typeface="Comic Sans MS"/>
              </a:rPr>
              <a:t>PHENOMENON</a:t>
            </a:r>
            <a:endParaRPr b="1" u="sng" dirty="0">
              <a:latin typeface="Comic Sans MS"/>
              <a:ea typeface="Comic Sans MS"/>
              <a:cs typeface="Comic Sans MS"/>
              <a:sym typeface="Comic Sans MS"/>
            </a:endParaRPr>
          </a:p>
        </p:txBody>
      </p:sp>
      <p:sp>
        <p:nvSpPr>
          <p:cNvPr id="55" name="Google Shape;55;p13"/>
          <p:cNvSpPr txBox="1">
            <a:spLocks noGrp="1"/>
          </p:cNvSpPr>
          <p:nvPr>
            <p:ph type="body" idx="1"/>
          </p:nvPr>
        </p:nvSpPr>
        <p:spPr>
          <a:xfrm>
            <a:off x="311700" y="695600"/>
            <a:ext cx="3999900" cy="425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900" b="1" u="sng" dirty="0">
                <a:solidFill>
                  <a:srgbClr val="000000"/>
                </a:solidFill>
                <a:latin typeface="Quicksand"/>
                <a:ea typeface="Quicksand"/>
                <a:cs typeface="Quicksand"/>
                <a:sym typeface="Quicksand"/>
              </a:rPr>
              <a:t>DIRECTIONS</a:t>
            </a:r>
            <a:endParaRPr sz="1900" b="1" u="sng" dirty="0">
              <a:solidFill>
                <a:srgbClr val="000000"/>
              </a:solidFill>
              <a:latin typeface="Quicksand"/>
              <a:ea typeface="Quicksand"/>
              <a:cs typeface="Quicksand"/>
              <a:sym typeface="Quicksand"/>
            </a:endParaRPr>
          </a:p>
          <a:p>
            <a:pPr marL="0" lvl="0" indent="0" algn="l" rtl="0">
              <a:spcBef>
                <a:spcPts val="1200"/>
              </a:spcBef>
              <a:spcAft>
                <a:spcPts val="0"/>
              </a:spcAft>
              <a:buNone/>
            </a:pPr>
            <a:r>
              <a:rPr lang="en" sz="1900" dirty="0">
                <a:solidFill>
                  <a:srgbClr val="000000"/>
                </a:solidFill>
                <a:latin typeface="Quicksand"/>
                <a:ea typeface="Quicksand"/>
                <a:cs typeface="Quicksand"/>
                <a:sym typeface="Quicksand"/>
              </a:rPr>
              <a:t>I want you to watch the videos on the right and do the following:</a:t>
            </a:r>
            <a:endParaRPr sz="1900" dirty="0">
              <a:solidFill>
                <a:srgbClr val="000000"/>
              </a:solidFill>
              <a:latin typeface="Quicksand"/>
              <a:ea typeface="Quicksand"/>
              <a:cs typeface="Quicksand"/>
              <a:sym typeface="Quicksand"/>
            </a:endParaRPr>
          </a:p>
          <a:p>
            <a:pPr marL="457200" lvl="0" indent="-349250" algn="l" rtl="0">
              <a:spcBef>
                <a:spcPts val="1200"/>
              </a:spcBef>
              <a:spcAft>
                <a:spcPts val="0"/>
              </a:spcAft>
              <a:buClr>
                <a:srgbClr val="000000"/>
              </a:buClr>
              <a:buSzPts val="1900"/>
              <a:buFont typeface="Quicksand"/>
              <a:buAutoNum type="arabicPeriod"/>
            </a:pPr>
            <a:r>
              <a:rPr lang="en" sz="1900" dirty="0">
                <a:solidFill>
                  <a:srgbClr val="000000"/>
                </a:solidFill>
                <a:latin typeface="Quicksand"/>
                <a:ea typeface="Quicksand"/>
                <a:cs typeface="Quicksand"/>
                <a:sym typeface="Quicksand"/>
              </a:rPr>
              <a:t>Make at least 3 observations.</a:t>
            </a:r>
            <a:endParaRPr sz="1900" dirty="0">
              <a:solidFill>
                <a:srgbClr val="000000"/>
              </a:solidFill>
              <a:latin typeface="Quicksand"/>
              <a:ea typeface="Quicksand"/>
              <a:cs typeface="Quicksand"/>
              <a:sym typeface="Quicksand"/>
            </a:endParaRPr>
          </a:p>
          <a:p>
            <a:pPr marL="457200" lvl="0" indent="-349250" algn="l" rtl="0">
              <a:spcBef>
                <a:spcPts val="0"/>
              </a:spcBef>
              <a:spcAft>
                <a:spcPts val="0"/>
              </a:spcAft>
              <a:buClr>
                <a:srgbClr val="000000"/>
              </a:buClr>
              <a:buSzPts val="1900"/>
              <a:buFont typeface="Quicksand"/>
              <a:buAutoNum type="arabicPeriod"/>
            </a:pPr>
            <a:r>
              <a:rPr lang="en" sz="1900" dirty="0">
                <a:solidFill>
                  <a:srgbClr val="000000"/>
                </a:solidFill>
                <a:latin typeface="Quicksand"/>
                <a:ea typeface="Quicksand"/>
                <a:cs typeface="Quicksand"/>
                <a:sym typeface="Quicksand"/>
              </a:rPr>
              <a:t>Write down a prediction how potential energy works with a pogo stick.</a:t>
            </a:r>
            <a:endParaRPr sz="1900" dirty="0">
              <a:solidFill>
                <a:srgbClr val="000000"/>
              </a:solidFill>
              <a:latin typeface="Quicksand"/>
              <a:ea typeface="Quicksand"/>
              <a:cs typeface="Quicksand"/>
              <a:sym typeface="Quicksand"/>
            </a:endParaRPr>
          </a:p>
          <a:p>
            <a:pPr marL="457200" lvl="0" indent="-349250" algn="l" rtl="0">
              <a:spcBef>
                <a:spcPts val="0"/>
              </a:spcBef>
              <a:spcAft>
                <a:spcPts val="0"/>
              </a:spcAft>
              <a:buClr>
                <a:srgbClr val="000000"/>
              </a:buClr>
              <a:buSzPts val="1900"/>
              <a:buFont typeface="Quicksand"/>
              <a:buAutoNum type="arabicPeriod"/>
            </a:pPr>
            <a:r>
              <a:rPr lang="en" sz="1900" dirty="0">
                <a:solidFill>
                  <a:srgbClr val="000000"/>
                </a:solidFill>
                <a:latin typeface="Quicksand"/>
                <a:ea typeface="Quicksand"/>
                <a:cs typeface="Quicksand"/>
                <a:sym typeface="Quicksand"/>
              </a:rPr>
              <a:t>Come up with 3 questions about the video.</a:t>
            </a:r>
            <a:endParaRPr sz="1900" dirty="0">
              <a:solidFill>
                <a:srgbClr val="000000"/>
              </a:solidFill>
              <a:latin typeface="Quicksand"/>
              <a:ea typeface="Quicksand"/>
              <a:cs typeface="Quicksand"/>
              <a:sym typeface="Quicksand"/>
            </a:endParaRPr>
          </a:p>
        </p:txBody>
      </p:sp>
      <p:pic>
        <p:nvPicPr>
          <p:cNvPr id="56" name="Google Shape;56;p13" title="Pogo Stick Tricks!!! 😋">
            <a:hlinkClick r:id="rId3"/>
          </p:cNvPr>
          <p:cNvPicPr preferRelativeResize="0"/>
          <p:nvPr/>
        </p:nvPicPr>
        <p:blipFill>
          <a:blip r:embed="rId4">
            <a:alphaModFix/>
          </a:blip>
          <a:stretch>
            <a:fillRect/>
          </a:stretch>
        </p:blipFill>
        <p:spPr>
          <a:xfrm>
            <a:off x="5550500" y="1001477"/>
            <a:ext cx="3048000" cy="1714500"/>
          </a:xfrm>
          <a:prstGeom prst="rect">
            <a:avLst/>
          </a:prstGeom>
          <a:noFill/>
          <a:ln>
            <a:noFill/>
          </a:ln>
        </p:spPr>
      </p:pic>
      <p:pic>
        <p:nvPicPr>
          <p:cNvPr id="57" name="Google Shape;57;p13" descr="Pogo Freestyle! World's Best Pogo Tricks!!! | DEVINSUPERTRAMP&#10;SUBSCRIBE! ► https://bit.ly/3pPvE3z&#10;Join Our Community! ► Patreon:https://bit.ly/3nl9rsI&#10;&#10;Super thanks to LG for making this video happen!  We edit all of our videos on their 21:9 monitors, check out the story here! http://bit.ly/lg-supertramp&#10;&#10;Check out the BTS here: https://youtu.be/57nTeiERZ7o&#10;&#10;The AMAZING athlete were all from the XPOGO team.  &#10;Check out more of their work here: https://www.youtube.com/user/Xpogo&#10;&#10;&#10;Music is called &quot;Spark&quot; by Matthew Parker feat Rapture Ruckus&#10;iTunes: http://smarturl.it/MPSpark&#10;Spotify: http://smarturl.it/MPSparkSpotify&#10;SOZO Workout Playlist: http://smarturl.it/SOZOworkout?IQid=dr&#10;&#10;Produced by Carter Hogan&#10;&#10;Film by Tyson Henderson and Devin Graham&#10;Edited by Tyson Henderson&#10;&#10;Make sure to follow me on instagram, facebook, twitter, and vine, it's the cool thing to do these days :) It's also where I let people know how to be involved in my videos.&#10;&#10;https://www.facebook.com/devinsupertramp&#10;http://twitter.com/devinsupertramp&#10;http://www.instagram.com/devinsupertramp" title="Pogo Freestyle! World's Best Pogo Tricks!!! | DEVINSUPERTRAMP">
            <a:hlinkClick r:id="rId5"/>
          </p:cNvPr>
          <p:cNvPicPr preferRelativeResize="0"/>
          <p:nvPr/>
        </p:nvPicPr>
        <p:blipFill>
          <a:blip r:embed="rId6">
            <a:alphaModFix/>
          </a:blip>
          <a:stretch>
            <a:fillRect/>
          </a:stretch>
        </p:blipFill>
        <p:spPr>
          <a:xfrm>
            <a:off x="5550500" y="3021864"/>
            <a:ext cx="3048000" cy="1714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117"/>
        <p:cNvGrpSpPr/>
        <p:nvPr/>
      </p:nvGrpSpPr>
      <p:grpSpPr>
        <a:xfrm>
          <a:off x="0" y="0"/>
          <a:ext cx="0" cy="0"/>
          <a:chOff x="0" y="0"/>
          <a:chExt cx="0" cy="0"/>
        </a:xfrm>
      </p:grpSpPr>
      <p:graphicFrame>
        <p:nvGraphicFramePr>
          <p:cNvPr id="118" name="Google Shape;118;p22"/>
          <p:cNvGraphicFramePr/>
          <p:nvPr/>
        </p:nvGraphicFramePr>
        <p:xfrm>
          <a:off x="-12" y="574525"/>
          <a:ext cx="4105650" cy="4477100"/>
        </p:xfrm>
        <a:graphic>
          <a:graphicData uri="http://schemas.openxmlformats.org/drawingml/2006/table">
            <a:tbl>
              <a:tblPr>
                <a:noFill/>
                <a:tableStyleId>{5665092B-CF91-4773-8283-87764C625582}</a:tableStyleId>
              </a:tblPr>
              <a:tblGrid>
                <a:gridCol w="1368550">
                  <a:extLst>
                    <a:ext uri="{9D8B030D-6E8A-4147-A177-3AD203B41FA5}">
                      <a16:colId xmlns:a16="http://schemas.microsoft.com/office/drawing/2014/main" val="20000"/>
                    </a:ext>
                  </a:extLst>
                </a:gridCol>
                <a:gridCol w="1368550">
                  <a:extLst>
                    <a:ext uri="{9D8B030D-6E8A-4147-A177-3AD203B41FA5}">
                      <a16:colId xmlns:a16="http://schemas.microsoft.com/office/drawing/2014/main" val="20001"/>
                    </a:ext>
                  </a:extLst>
                </a:gridCol>
                <a:gridCol w="1368550">
                  <a:extLst>
                    <a:ext uri="{9D8B030D-6E8A-4147-A177-3AD203B41FA5}">
                      <a16:colId xmlns:a16="http://schemas.microsoft.com/office/drawing/2014/main" val="20002"/>
                    </a:ext>
                  </a:extLst>
                </a:gridCol>
              </a:tblGrid>
              <a:tr h="334750">
                <a:tc>
                  <a:txBody>
                    <a:bodyPr/>
                    <a:lstStyle/>
                    <a:p>
                      <a:pPr marL="0" lvl="0" indent="0" algn="r" rtl="0">
                        <a:spcBef>
                          <a:spcPts val="0"/>
                        </a:spcBef>
                        <a:spcAft>
                          <a:spcPts val="0"/>
                        </a:spcAft>
                        <a:buNone/>
                      </a:pPr>
                      <a:r>
                        <a:rPr lang="en">
                          <a:latin typeface="Quicksand"/>
                          <a:ea typeface="Quicksand"/>
                          <a:cs typeface="Quicksand"/>
                          <a:sym typeface="Quicksand"/>
                        </a:rPr>
                        <a:t>10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9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8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7cm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6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5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4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3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2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1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515000">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ctr" rtl="0">
                        <a:spcBef>
                          <a:spcPts val="0"/>
                        </a:spcBef>
                        <a:spcAft>
                          <a:spcPts val="0"/>
                        </a:spcAft>
                        <a:buNone/>
                      </a:pPr>
                      <a:r>
                        <a:rPr lang="en" b="1">
                          <a:latin typeface="Quicksand"/>
                          <a:ea typeface="Quicksand"/>
                          <a:cs typeface="Quicksand"/>
                          <a:sym typeface="Quicksand"/>
                        </a:rPr>
                        <a:t>Partial Force</a:t>
                      </a:r>
                      <a:endParaRPr b="1" dirty="0">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b="1">
                          <a:latin typeface="Quicksand"/>
                          <a:ea typeface="Quicksand"/>
                          <a:cs typeface="Quicksand"/>
                          <a:sym typeface="Quicksand"/>
                        </a:rPr>
                        <a:t>Max Force</a:t>
                      </a:r>
                      <a:endParaRPr b="1" dirty="0">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sp>
        <p:nvSpPr>
          <p:cNvPr id="119" name="Google Shape;119;p22"/>
          <p:cNvSpPr txBox="1"/>
          <p:nvPr/>
        </p:nvSpPr>
        <p:spPr>
          <a:xfrm rot="-5400000">
            <a:off x="-1273450" y="2445275"/>
            <a:ext cx="3574200" cy="3411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SzPts val="688"/>
              <a:buNone/>
            </a:pPr>
            <a:r>
              <a:rPr lang="en" sz="1825" b="1" u="sng">
                <a:solidFill>
                  <a:schemeClr val="dk1"/>
                </a:solidFill>
                <a:latin typeface="Quicksand"/>
                <a:ea typeface="Quicksand"/>
                <a:cs typeface="Quicksand"/>
                <a:sym typeface="Quicksand"/>
              </a:rPr>
              <a:t>DISTANCE TRAVELED (CM)</a:t>
            </a:r>
            <a:r>
              <a:rPr lang="en" sz="1825" b="1">
                <a:solidFill>
                  <a:schemeClr val="dk1"/>
                </a:solidFill>
                <a:latin typeface="Quicksand"/>
                <a:ea typeface="Quicksand"/>
                <a:cs typeface="Quicksand"/>
                <a:sym typeface="Quicksand"/>
              </a:rPr>
              <a:t> </a:t>
            </a:r>
            <a:endParaRPr sz="1825" b="1" dirty="0">
              <a:solidFill>
                <a:schemeClr val="dk1"/>
              </a:solidFill>
              <a:latin typeface="Quicksand"/>
              <a:ea typeface="Quicksand"/>
              <a:cs typeface="Quicksand"/>
              <a:sym typeface="Quicksand"/>
            </a:endParaRPr>
          </a:p>
        </p:txBody>
      </p:sp>
      <p:sp>
        <p:nvSpPr>
          <p:cNvPr id="120" name="Google Shape;120;p22"/>
          <p:cNvSpPr txBox="1">
            <a:spLocks noGrp="1"/>
          </p:cNvSpPr>
          <p:nvPr>
            <p:ph type="title"/>
          </p:nvPr>
        </p:nvSpPr>
        <p:spPr>
          <a:xfrm>
            <a:off x="1368550" y="91975"/>
            <a:ext cx="2737200" cy="4368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SzPct val="49009"/>
              <a:buNone/>
            </a:pPr>
            <a:r>
              <a:rPr lang="en" sz="2020" b="1" u="sng">
                <a:latin typeface="Quicksand"/>
                <a:ea typeface="Quicksand"/>
                <a:cs typeface="Quicksand"/>
                <a:sym typeface="Quicksand"/>
              </a:rPr>
              <a:t>GRAPHING</a:t>
            </a:r>
            <a:endParaRPr sz="2020" b="1" u="sng" dirty="0">
              <a:latin typeface="Quicksand"/>
              <a:ea typeface="Quicksand"/>
              <a:cs typeface="Quicksand"/>
              <a:sym typeface="Quicksand"/>
            </a:endParaRPr>
          </a:p>
        </p:txBody>
      </p:sp>
      <p:graphicFrame>
        <p:nvGraphicFramePr>
          <p:cNvPr id="121" name="Google Shape;121;p22"/>
          <p:cNvGraphicFramePr/>
          <p:nvPr/>
        </p:nvGraphicFramePr>
        <p:xfrm>
          <a:off x="4105738" y="574525"/>
          <a:ext cx="4105650" cy="4477100"/>
        </p:xfrm>
        <a:graphic>
          <a:graphicData uri="http://schemas.openxmlformats.org/drawingml/2006/table">
            <a:tbl>
              <a:tblPr>
                <a:noFill/>
                <a:tableStyleId>{5665092B-CF91-4773-8283-87764C625582}</a:tableStyleId>
              </a:tblPr>
              <a:tblGrid>
                <a:gridCol w="1368550">
                  <a:extLst>
                    <a:ext uri="{9D8B030D-6E8A-4147-A177-3AD203B41FA5}">
                      <a16:colId xmlns:a16="http://schemas.microsoft.com/office/drawing/2014/main" val="20000"/>
                    </a:ext>
                  </a:extLst>
                </a:gridCol>
                <a:gridCol w="1368550">
                  <a:extLst>
                    <a:ext uri="{9D8B030D-6E8A-4147-A177-3AD203B41FA5}">
                      <a16:colId xmlns:a16="http://schemas.microsoft.com/office/drawing/2014/main" val="20001"/>
                    </a:ext>
                  </a:extLst>
                </a:gridCol>
                <a:gridCol w="1368550">
                  <a:extLst>
                    <a:ext uri="{9D8B030D-6E8A-4147-A177-3AD203B41FA5}">
                      <a16:colId xmlns:a16="http://schemas.microsoft.com/office/drawing/2014/main" val="20002"/>
                    </a:ext>
                  </a:extLst>
                </a:gridCol>
              </a:tblGrid>
              <a:tr h="334750">
                <a:tc>
                  <a:txBody>
                    <a:bodyPr/>
                    <a:lstStyle/>
                    <a:p>
                      <a:pPr marL="0" lvl="0" indent="0" algn="r" rtl="0">
                        <a:spcBef>
                          <a:spcPts val="0"/>
                        </a:spcBef>
                        <a:spcAft>
                          <a:spcPts val="0"/>
                        </a:spcAft>
                        <a:buNone/>
                      </a:pPr>
                      <a:r>
                        <a:rPr lang="en">
                          <a:latin typeface="Quicksand"/>
                          <a:ea typeface="Quicksand"/>
                          <a:cs typeface="Quicksand"/>
                          <a:sym typeface="Quicksand"/>
                        </a:rPr>
                        <a:t>10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9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8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7cm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6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5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4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3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2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1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515000">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ctr" rtl="0">
                        <a:spcBef>
                          <a:spcPts val="0"/>
                        </a:spcBef>
                        <a:spcAft>
                          <a:spcPts val="0"/>
                        </a:spcAft>
                        <a:buNone/>
                      </a:pPr>
                      <a:r>
                        <a:rPr lang="en" b="1">
                          <a:latin typeface="Quicksand"/>
                          <a:ea typeface="Quicksand"/>
                          <a:cs typeface="Quicksand"/>
                          <a:sym typeface="Quicksand"/>
                        </a:rPr>
                        <a:t>Partial Force</a:t>
                      </a:r>
                      <a:endParaRPr b="1" dirty="0">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b="1">
                          <a:latin typeface="Quicksand"/>
                          <a:ea typeface="Quicksand"/>
                          <a:cs typeface="Quicksand"/>
                          <a:sym typeface="Quicksand"/>
                        </a:rPr>
                        <a:t>Max Force</a:t>
                      </a:r>
                      <a:endParaRPr b="1" dirty="0">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sp>
        <p:nvSpPr>
          <p:cNvPr id="122" name="Google Shape;122;p22"/>
          <p:cNvSpPr txBox="1"/>
          <p:nvPr/>
        </p:nvSpPr>
        <p:spPr>
          <a:xfrm rot="-5400000">
            <a:off x="2832300" y="2445275"/>
            <a:ext cx="3574200" cy="3411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SzPts val="688"/>
              <a:buNone/>
            </a:pPr>
            <a:r>
              <a:rPr lang="en" sz="1825" b="1" u="sng">
                <a:solidFill>
                  <a:schemeClr val="dk1"/>
                </a:solidFill>
                <a:latin typeface="Quicksand"/>
                <a:ea typeface="Quicksand"/>
                <a:cs typeface="Quicksand"/>
                <a:sym typeface="Quicksand"/>
              </a:rPr>
              <a:t>DISTANCE TRAVELED (CM)</a:t>
            </a:r>
            <a:r>
              <a:rPr lang="en" sz="1825" b="1">
                <a:solidFill>
                  <a:schemeClr val="dk1"/>
                </a:solidFill>
                <a:latin typeface="Quicksand"/>
                <a:ea typeface="Quicksand"/>
                <a:cs typeface="Quicksand"/>
                <a:sym typeface="Quicksand"/>
              </a:rPr>
              <a:t> </a:t>
            </a:r>
            <a:endParaRPr sz="1825" b="1" dirty="0">
              <a:solidFill>
                <a:schemeClr val="dk1"/>
              </a:solidFill>
              <a:latin typeface="Quicksand"/>
              <a:ea typeface="Quicksand"/>
              <a:cs typeface="Quicksand"/>
              <a:sym typeface="Quicksand"/>
            </a:endParaRPr>
          </a:p>
        </p:txBody>
      </p:sp>
      <p:sp>
        <p:nvSpPr>
          <p:cNvPr id="123" name="Google Shape;123;p22"/>
          <p:cNvSpPr txBox="1">
            <a:spLocks noGrp="1"/>
          </p:cNvSpPr>
          <p:nvPr>
            <p:ph type="title"/>
          </p:nvPr>
        </p:nvSpPr>
        <p:spPr>
          <a:xfrm>
            <a:off x="5474300" y="91975"/>
            <a:ext cx="2737200" cy="4368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SzPct val="49009"/>
              <a:buNone/>
            </a:pPr>
            <a:r>
              <a:rPr lang="en" sz="2020" b="1" u="sng">
                <a:latin typeface="Quicksand"/>
                <a:ea typeface="Quicksand"/>
                <a:cs typeface="Quicksand"/>
                <a:sym typeface="Quicksand"/>
              </a:rPr>
              <a:t>GRAPHING</a:t>
            </a:r>
            <a:endParaRPr sz="2020" b="1" u="sng" dirty="0">
              <a:latin typeface="Quicksand"/>
              <a:ea typeface="Quicksand"/>
              <a:cs typeface="Quicksand"/>
              <a:sym typeface="Quicksan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127"/>
        <p:cNvGrpSpPr/>
        <p:nvPr/>
      </p:nvGrpSpPr>
      <p:grpSpPr>
        <a:xfrm>
          <a:off x="0" y="0"/>
          <a:ext cx="0" cy="0"/>
          <a:chOff x="0" y="0"/>
          <a:chExt cx="0" cy="0"/>
        </a:xfrm>
      </p:grpSpPr>
      <p:sp>
        <p:nvSpPr>
          <p:cNvPr id="128" name="Google Shape;128;p23"/>
          <p:cNvSpPr txBox="1">
            <a:spLocks noGrp="1"/>
          </p:cNvSpPr>
          <p:nvPr>
            <p:ph type="title"/>
          </p:nvPr>
        </p:nvSpPr>
        <p:spPr>
          <a:xfrm>
            <a:off x="311700" y="949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u="sng">
                <a:latin typeface="Quicksand"/>
                <a:ea typeface="Quicksand"/>
                <a:cs typeface="Quicksand"/>
                <a:sym typeface="Quicksand"/>
              </a:rPr>
              <a:t>DATA ANALYSIS</a:t>
            </a:r>
            <a:endParaRPr b="1" u="sng" dirty="0">
              <a:latin typeface="Quicksand"/>
              <a:ea typeface="Quicksand"/>
              <a:cs typeface="Quicksand"/>
              <a:sym typeface="Quicksand"/>
            </a:endParaRPr>
          </a:p>
        </p:txBody>
      </p:sp>
      <p:sp>
        <p:nvSpPr>
          <p:cNvPr id="129" name="Google Shape;129;p23"/>
          <p:cNvSpPr txBox="1">
            <a:spLocks noGrp="1"/>
          </p:cNvSpPr>
          <p:nvPr>
            <p:ph type="body" idx="1"/>
          </p:nvPr>
        </p:nvSpPr>
        <p:spPr>
          <a:xfrm>
            <a:off x="311700" y="1405025"/>
            <a:ext cx="8520600" cy="3040200"/>
          </a:xfrm>
          <a:prstGeom prst="rect">
            <a:avLst/>
          </a:prstGeom>
          <a:ln w="2857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lvl="0" indent="0" algn="l" rtl="0">
              <a:spcBef>
                <a:spcPts val="0"/>
              </a:spcBef>
              <a:spcAft>
                <a:spcPts val="1200"/>
              </a:spcAft>
              <a:buNone/>
            </a:pPr>
            <a:endParaRPr sz="1200" dirty="0">
              <a:solidFill>
                <a:schemeClr val="dk1"/>
              </a:solidFill>
              <a:latin typeface="Quicksand"/>
              <a:ea typeface="Quicksand"/>
              <a:cs typeface="Quicksand"/>
              <a:sym typeface="Quicksand"/>
            </a:endParaRPr>
          </a:p>
        </p:txBody>
      </p:sp>
      <p:sp>
        <p:nvSpPr>
          <p:cNvPr id="130" name="Google Shape;130;p23"/>
          <p:cNvSpPr txBox="1"/>
          <p:nvPr/>
        </p:nvSpPr>
        <p:spPr>
          <a:xfrm>
            <a:off x="311700" y="667625"/>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700" b="1">
                <a:solidFill>
                  <a:schemeClr val="dk1"/>
                </a:solidFill>
                <a:latin typeface="Quicksand"/>
                <a:ea typeface="Quicksand"/>
                <a:cs typeface="Quicksand"/>
                <a:sym typeface="Quicksand"/>
              </a:rPr>
              <a:t>Looking at slide 7 which test jump did better? Use data as evidence from slide 7 to support your answer. </a:t>
            </a:r>
            <a:endParaRPr sz="1700" b="1" dirty="0">
              <a:solidFill>
                <a:schemeClr val="dk1"/>
              </a:solidFill>
              <a:latin typeface="Quicksand"/>
              <a:ea typeface="Quicksand"/>
              <a:cs typeface="Quicksand"/>
              <a:sym typeface="Quicksan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134"/>
        <p:cNvGrpSpPr/>
        <p:nvPr/>
      </p:nvGrpSpPr>
      <p:grpSpPr>
        <a:xfrm>
          <a:off x="0" y="0"/>
          <a:ext cx="0" cy="0"/>
          <a:chOff x="0" y="0"/>
          <a:chExt cx="0" cy="0"/>
        </a:xfrm>
      </p:grpSpPr>
      <p:sp>
        <p:nvSpPr>
          <p:cNvPr id="135" name="Google Shape;135;p24"/>
          <p:cNvSpPr txBox="1">
            <a:spLocks noGrp="1"/>
          </p:cNvSpPr>
          <p:nvPr>
            <p:ph type="title"/>
          </p:nvPr>
        </p:nvSpPr>
        <p:spPr>
          <a:xfrm>
            <a:off x="311700" y="949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u="sng">
                <a:latin typeface="Quicksand"/>
                <a:ea typeface="Quicksand"/>
                <a:cs typeface="Quicksand"/>
                <a:sym typeface="Quicksand"/>
              </a:rPr>
              <a:t>DATA ANALYSIS</a:t>
            </a:r>
            <a:endParaRPr b="1" u="sng" dirty="0">
              <a:latin typeface="Quicksand"/>
              <a:ea typeface="Quicksand"/>
              <a:cs typeface="Quicksand"/>
              <a:sym typeface="Quicksand"/>
            </a:endParaRPr>
          </a:p>
        </p:txBody>
      </p:sp>
      <p:sp>
        <p:nvSpPr>
          <p:cNvPr id="136" name="Google Shape;136;p24"/>
          <p:cNvSpPr txBox="1">
            <a:spLocks noGrp="1"/>
          </p:cNvSpPr>
          <p:nvPr>
            <p:ph type="body" idx="1"/>
          </p:nvPr>
        </p:nvSpPr>
        <p:spPr>
          <a:xfrm>
            <a:off x="311700" y="1872925"/>
            <a:ext cx="8520600" cy="2720100"/>
          </a:xfrm>
          <a:prstGeom prst="rect">
            <a:avLst/>
          </a:prstGeom>
          <a:ln w="2857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lvl="0" indent="0" algn="l" rtl="0">
              <a:spcBef>
                <a:spcPts val="0"/>
              </a:spcBef>
              <a:spcAft>
                <a:spcPts val="1200"/>
              </a:spcAft>
              <a:buNone/>
            </a:pPr>
            <a:endParaRPr sz="1200" dirty="0">
              <a:solidFill>
                <a:schemeClr val="dk1"/>
              </a:solidFill>
              <a:latin typeface="Quicksand"/>
              <a:ea typeface="Quicksand"/>
              <a:cs typeface="Quicksand"/>
              <a:sym typeface="Quicksand"/>
            </a:endParaRPr>
          </a:p>
        </p:txBody>
      </p:sp>
      <p:sp>
        <p:nvSpPr>
          <p:cNvPr id="137" name="Google Shape;137;p24"/>
          <p:cNvSpPr txBox="1"/>
          <p:nvPr/>
        </p:nvSpPr>
        <p:spPr>
          <a:xfrm>
            <a:off x="311700" y="667625"/>
            <a:ext cx="8520600" cy="1123500"/>
          </a:xfrm>
          <a:prstGeom prst="rect">
            <a:avLst/>
          </a:prstGeom>
          <a:noFill/>
          <a:ln>
            <a:noFill/>
          </a:ln>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1700" b="1" dirty="0">
                <a:solidFill>
                  <a:schemeClr val="dk1"/>
                </a:solidFill>
                <a:latin typeface="Quicksand"/>
                <a:ea typeface="Quicksand"/>
                <a:cs typeface="Quicksand"/>
                <a:sym typeface="Quicksand"/>
              </a:rPr>
              <a:t>Comparing slides 8 and 10. Did other people in your class get similar results? Using what you know about potential energy, what role did mass (matter from pressing down on the origami frog) have on the distance traveled by the origami frog? Use data as evidence to support your answer.</a:t>
            </a:r>
            <a:endParaRPr sz="1700" b="1" dirty="0">
              <a:solidFill>
                <a:schemeClr val="dk1"/>
              </a:solidFill>
              <a:latin typeface="Quicksand"/>
              <a:ea typeface="Quicksand"/>
              <a:cs typeface="Quicksand"/>
              <a:sym typeface="Quicksan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141"/>
        <p:cNvGrpSpPr/>
        <p:nvPr/>
      </p:nvGrpSpPr>
      <p:grpSpPr>
        <a:xfrm>
          <a:off x="0" y="0"/>
          <a:ext cx="0" cy="0"/>
          <a:chOff x="0" y="0"/>
          <a:chExt cx="0" cy="0"/>
        </a:xfrm>
      </p:grpSpPr>
      <p:sp>
        <p:nvSpPr>
          <p:cNvPr id="142" name="Google Shape;142;p25"/>
          <p:cNvSpPr txBox="1">
            <a:spLocks noGrp="1"/>
          </p:cNvSpPr>
          <p:nvPr>
            <p:ph type="title"/>
          </p:nvPr>
        </p:nvSpPr>
        <p:spPr>
          <a:xfrm>
            <a:off x="311700" y="182100"/>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u="sng">
                <a:latin typeface="Quicksand"/>
                <a:ea typeface="Quicksand"/>
                <a:cs typeface="Quicksand"/>
                <a:sym typeface="Quicksand"/>
              </a:rPr>
              <a:t>TIME TO RACE!!</a:t>
            </a:r>
            <a:endParaRPr b="1" u="sng" dirty="0">
              <a:latin typeface="Quicksand"/>
              <a:ea typeface="Quicksand"/>
              <a:cs typeface="Quicksand"/>
              <a:sym typeface="Quicksand"/>
            </a:endParaRPr>
          </a:p>
        </p:txBody>
      </p:sp>
      <p:sp>
        <p:nvSpPr>
          <p:cNvPr id="143" name="Google Shape;143;p25"/>
          <p:cNvSpPr txBox="1">
            <a:spLocks noGrp="1"/>
          </p:cNvSpPr>
          <p:nvPr>
            <p:ph type="body" idx="1"/>
          </p:nvPr>
        </p:nvSpPr>
        <p:spPr>
          <a:xfrm>
            <a:off x="311700" y="754800"/>
            <a:ext cx="4260300" cy="40317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0"/>
              </a:spcAft>
              <a:buNone/>
            </a:pPr>
            <a:r>
              <a:rPr lang="en" b="1" u="sng">
                <a:solidFill>
                  <a:srgbClr val="0000FF"/>
                </a:solidFill>
                <a:latin typeface="Quicksand"/>
                <a:ea typeface="Quicksand"/>
                <a:cs typeface="Quicksand"/>
                <a:sym typeface="Quicksand"/>
              </a:rPr>
              <a:t>Directions:</a:t>
            </a:r>
            <a:endParaRPr b="1" u="sng" dirty="0">
              <a:solidFill>
                <a:srgbClr val="0000FF"/>
              </a:solidFill>
              <a:latin typeface="Quicksand"/>
              <a:ea typeface="Quicksand"/>
              <a:cs typeface="Quicksand"/>
              <a:sym typeface="Quicksand"/>
            </a:endParaRPr>
          </a:p>
          <a:p>
            <a:pPr marL="0" lvl="0" indent="0" algn="l" rtl="0">
              <a:spcBef>
                <a:spcPts val="1200"/>
              </a:spcBef>
              <a:spcAft>
                <a:spcPts val="0"/>
              </a:spcAft>
              <a:buNone/>
            </a:pPr>
            <a:r>
              <a:rPr lang="en">
                <a:solidFill>
                  <a:schemeClr val="dk1"/>
                </a:solidFill>
                <a:latin typeface="Quicksand"/>
                <a:ea typeface="Quicksand"/>
                <a:cs typeface="Quicksand"/>
                <a:sym typeface="Quicksand"/>
              </a:rPr>
              <a:t>Watch the video on the right. You and three other students will recreate a frog race using your origami frogs. </a:t>
            </a:r>
            <a:endParaRPr dirty="0">
              <a:solidFill>
                <a:schemeClr val="dk1"/>
              </a:solidFill>
              <a:latin typeface="Quicksand"/>
              <a:ea typeface="Quicksand"/>
              <a:cs typeface="Quicksand"/>
              <a:sym typeface="Quicksand"/>
            </a:endParaRPr>
          </a:p>
          <a:p>
            <a:pPr marL="0" lvl="0" indent="0" algn="l" rtl="0">
              <a:spcBef>
                <a:spcPts val="1200"/>
              </a:spcBef>
              <a:spcAft>
                <a:spcPts val="0"/>
              </a:spcAft>
              <a:buNone/>
            </a:pPr>
            <a:r>
              <a:rPr lang="en" u="sng">
                <a:solidFill>
                  <a:schemeClr val="dk1"/>
                </a:solidFill>
                <a:latin typeface="Quicksand"/>
                <a:ea typeface="Quicksand"/>
                <a:cs typeface="Quicksand"/>
                <a:sym typeface="Quicksand"/>
              </a:rPr>
              <a:t>Rules of the Race</a:t>
            </a:r>
            <a:endParaRPr u="sng" dirty="0">
              <a:solidFill>
                <a:schemeClr val="dk1"/>
              </a:solidFill>
              <a:latin typeface="Quicksand"/>
              <a:ea typeface="Quicksand"/>
              <a:cs typeface="Quicksand"/>
              <a:sym typeface="Quicksand"/>
            </a:endParaRPr>
          </a:p>
          <a:p>
            <a:pPr marL="457200" lvl="0" indent="-342900" algn="l" rtl="0">
              <a:spcBef>
                <a:spcPts val="1200"/>
              </a:spcBef>
              <a:spcAft>
                <a:spcPts val="0"/>
              </a:spcAft>
              <a:buClr>
                <a:schemeClr val="dk1"/>
              </a:buClr>
              <a:buSzPts val="1800"/>
              <a:buFont typeface="Quicksand"/>
              <a:buAutoNum type="arabicPeriod"/>
            </a:pPr>
            <a:r>
              <a:rPr lang="en">
                <a:solidFill>
                  <a:schemeClr val="dk1"/>
                </a:solidFill>
                <a:latin typeface="Quicksand"/>
                <a:ea typeface="Quicksand"/>
                <a:cs typeface="Quicksand"/>
                <a:sym typeface="Quicksand"/>
              </a:rPr>
              <a:t>Your origami frog only gets three jumps to make.</a:t>
            </a:r>
            <a:endParaRPr dirty="0">
              <a:solidFill>
                <a:schemeClr val="dk1"/>
              </a:solidFill>
              <a:latin typeface="Quicksand"/>
              <a:ea typeface="Quicksand"/>
              <a:cs typeface="Quicksand"/>
              <a:sym typeface="Quicksand"/>
            </a:endParaRPr>
          </a:p>
          <a:p>
            <a:pPr marL="457200" lvl="0" indent="-342900" algn="l" rtl="0">
              <a:spcBef>
                <a:spcPts val="0"/>
              </a:spcBef>
              <a:spcAft>
                <a:spcPts val="0"/>
              </a:spcAft>
              <a:buClr>
                <a:schemeClr val="dk1"/>
              </a:buClr>
              <a:buSzPts val="1800"/>
              <a:buFont typeface="Quicksand"/>
              <a:buAutoNum type="arabicPeriod"/>
            </a:pPr>
            <a:r>
              <a:rPr lang="en">
                <a:solidFill>
                  <a:schemeClr val="dk1"/>
                </a:solidFill>
                <a:latin typeface="Quicksand"/>
                <a:ea typeface="Quicksand"/>
                <a:cs typeface="Quicksand"/>
                <a:sym typeface="Quicksand"/>
              </a:rPr>
              <a:t>At the end of the third jump you will measure the distance your frog made.</a:t>
            </a:r>
            <a:endParaRPr dirty="0">
              <a:solidFill>
                <a:schemeClr val="dk1"/>
              </a:solidFill>
              <a:latin typeface="Quicksand"/>
              <a:ea typeface="Quicksand"/>
              <a:cs typeface="Quicksand"/>
              <a:sym typeface="Quicksand"/>
            </a:endParaRPr>
          </a:p>
          <a:p>
            <a:pPr marL="457200" lvl="0" indent="-342900" algn="l" rtl="0">
              <a:spcBef>
                <a:spcPts val="0"/>
              </a:spcBef>
              <a:spcAft>
                <a:spcPts val="0"/>
              </a:spcAft>
              <a:buClr>
                <a:schemeClr val="dk1"/>
              </a:buClr>
              <a:buSzPts val="1800"/>
              <a:buFont typeface="Quicksand"/>
              <a:buAutoNum type="arabicPeriod"/>
            </a:pPr>
            <a:r>
              <a:rPr lang="en">
                <a:solidFill>
                  <a:schemeClr val="dk1"/>
                </a:solidFill>
                <a:latin typeface="Quicksand"/>
                <a:ea typeface="Quicksand"/>
                <a:cs typeface="Quicksand"/>
                <a:sym typeface="Quicksand"/>
              </a:rPr>
              <a:t>Make sure to take advantage of potential energy!</a:t>
            </a:r>
            <a:endParaRPr dirty="0">
              <a:solidFill>
                <a:schemeClr val="dk1"/>
              </a:solidFill>
              <a:latin typeface="Quicksand"/>
              <a:ea typeface="Quicksand"/>
              <a:cs typeface="Quicksand"/>
              <a:sym typeface="Quicksand"/>
            </a:endParaRPr>
          </a:p>
        </p:txBody>
      </p:sp>
      <p:pic>
        <p:nvPicPr>
          <p:cNvPr id="144" name="Google Shape;144;p25"/>
          <p:cNvPicPr preferRelativeResize="0"/>
          <p:nvPr/>
        </p:nvPicPr>
        <p:blipFill>
          <a:blip r:embed="rId3">
            <a:alphaModFix/>
          </a:blip>
          <a:stretch>
            <a:fillRect/>
          </a:stretch>
        </p:blipFill>
        <p:spPr>
          <a:xfrm>
            <a:off x="5429688" y="3854475"/>
            <a:ext cx="931900" cy="931900"/>
          </a:xfrm>
          <a:prstGeom prst="rect">
            <a:avLst/>
          </a:prstGeom>
          <a:noFill/>
          <a:ln>
            <a:noFill/>
          </a:ln>
        </p:spPr>
      </p:pic>
      <p:pic>
        <p:nvPicPr>
          <p:cNvPr id="145" name="Google Shape;145;p25" descr="WTF = what the frog?! There is an international frog-jumping championship in Angels Camp, California and it’s frogging crazy. Yes, this is 100% real. WE ARE THE CHAMPIONS is now streaming on Netflix, celebrating the world’s most bizarre and inspiring competitions.&#10;&#10;➡️SUBSCRIBE FOR MORE: http://bit.ly/29kBByr&#10;&#10;About Netflix:&#10;Netflix is the world's leading streaming entertainment service with over 195 million paid memberships in over 190 countries enjoying TV series, documentaries and feature films across a wide variety of genres and languages. Members can watch as much as they want, anytime, anywhere, on any internet-connected screen. Members can play, pause and resume watching, all without adverts or commitments.&#10;&#10;Find Netflix UK on:&#10;➡️TWITTER: http://bit.ly/29lYvcs&#10;➡️INSTAGRAM: http://bit.ly/29slD8O&#10;➡️FACEBOOK: http://bit.ly/29mx00a&#10;&#10;Or visit the Netflix WEBSITE: http://nflx.it/29BcWb5&#10;&#10;The Crazy World Of Competitive Frog-Jumping | We Are The Champions&#10;https://youtube.com/NetflixUK&#10;&#10;Explore an array of unique competitions, from the quirky to the bizarre, and meet their passionate communities in this docuseries." title="The Crazy World Of Competitive Frog-Jumping | We Are The Champions">
            <a:hlinkClick r:id="rId4"/>
          </p:cNvPr>
          <p:cNvPicPr preferRelativeResize="0"/>
          <p:nvPr/>
        </p:nvPicPr>
        <p:blipFill>
          <a:blip r:embed="rId5">
            <a:alphaModFix/>
          </a:blip>
          <a:stretch>
            <a:fillRect/>
          </a:stretch>
        </p:blipFill>
        <p:spPr>
          <a:xfrm>
            <a:off x="4646125" y="1394388"/>
            <a:ext cx="4186175" cy="2354725"/>
          </a:xfrm>
          <a:prstGeom prst="rect">
            <a:avLst/>
          </a:prstGeom>
          <a:noFill/>
          <a:ln>
            <a:noFill/>
          </a:ln>
        </p:spPr>
      </p:pic>
      <p:pic>
        <p:nvPicPr>
          <p:cNvPr id="146" name="Google Shape;146;p25"/>
          <p:cNvPicPr preferRelativeResize="0"/>
          <p:nvPr/>
        </p:nvPicPr>
        <p:blipFill>
          <a:blip r:embed="rId3">
            <a:alphaModFix/>
          </a:blip>
          <a:stretch>
            <a:fillRect/>
          </a:stretch>
        </p:blipFill>
        <p:spPr>
          <a:xfrm>
            <a:off x="6258875" y="3854475"/>
            <a:ext cx="931901" cy="931900"/>
          </a:xfrm>
          <a:prstGeom prst="rect">
            <a:avLst/>
          </a:prstGeom>
          <a:noFill/>
          <a:ln>
            <a:noFill/>
          </a:ln>
        </p:spPr>
      </p:pic>
      <p:pic>
        <p:nvPicPr>
          <p:cNvPr id="147" name="Google Shape;147;p25"/>
          <p:cNvPicPr preferRelativeResize="0"/>
          <p:nvPr/>
        </p:nvPicPr>
        <p:blipFill>
          <a:blip r:embed="rId3">
            <a:alphaModFix/>
          </a:blip>
          <a:stretch>
            <a:fillRect/>
          </a:stretch>
        </p:blipFill>
        <p:spPr>
          <a:xfrm>
            <a:off x="7116838" y="3854475"/>
            <a:ext cx="931901" cy="9319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10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151"/>
        <p:cNvGrpSpPr/>
        <p:nvPr/>
      </p:nvGrpSpPr>
      <p:grpSpPr>
        <a:xfrm>
          <a:off x="0" y="0"/>
          <a:ext cx="0" cy="0"/>
          <a:chOff x="0" y="0"/>
          <a:chExt cx="0" cy="0"/>
        </a:xfrm>
      </p:grpSpPr>
      <p:sp>
        <p:nvSpPr>
          <p:cNvPr id="152" name="Google Shape;152;p26"/>
          <p:cNvSpPr txBox="1">
            <a:spLocks noGrp="1"/>
          </p:cNvSpPr>
          <p:nvPr>
            <p:ph type="title"/>
          </p:nvPr>
        </p:nvSpPr>
        <p:spPr>
          <a:xfrm>
            <a:off x="311700" y="56125"/>
            <a:ext cx="8520600" cy="5727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SzPts val="990"/>
              <a:buNone/>
            </a:pPr>
            <a:r>
              <a:rPr lang="en" sz="2520" b="1" u="sng">
                <a:latin typeface="Quicksand"/>
                <a:ea typeface="Quicksand"/>
                <a:cs typeface="Quicksand"/>
                <a:sym typeface="Quicksand"/>
              </a:rPr>
              <a:t>DATA COLLECTION</a:t>
            </a:r>
            <a:endParaRPr sz="2520" b="1" u="sng" dirty="0">
              <a:latin typeface="Quicksand"/>
              <a:ea typeface="Quicksand"/>
              <a:cs typeface="Quicksand"/>
              <a:sym typeface="Quicksand"/>
            </a:endParaRPr>
          </a:p>
        </p:txBody>
      </p:sp>
      <p:graphicFrame>
        <p:nvGraphicFramePr>
          <p:cNvPr id="153" name="Google Shape;153;p26"/>
          <p:cNvGraphicFramePr/>
          <p:nvPr/>
        </p:nvGraphicFramePr>
        <p:xfrm>
          <a:off x="1116750" y="628825"/>
          <a:ext cx="6910475" cy="4340750"/>
        </p:xfrm>
        <a:graphic>
          <a:graphicData uri="http://schemas.openxmlformats.org/drawingml/2006/table">
            <a:tbl>
              <a:tblPr>
                <a:noFill/>
                <a:tableStyleId>{5665092B-CF91-4773-8283-87764C625582}</a:tableStyleId>
              </a:tblPr>
              <a:tblGrid>
                <a:gridCol w="1151750">
                  <a:extLst>
                    <a:ext uri="{9D8B030D-6E8A-4147-A177-3AD203B41FA5}">
                      <a16:colId xmlns:a16="http://schemas.microsoft.com/office/drawing/2014/main" val="20000"/>
                    </a:ext>
                  </a:extLst>
                </a:gridCol>
                <a:gridCol w="1026050">
                  <a:extLst>
                    <a:ext uri="{9D8B030D-6E8A-4147-A177-3AD203B41FA5}">
                      <a16:colId xmlns:a16="http://schemas.microsoft.com/office/drawing/2014/main" val="20001"/>
                    </a:ext>
                  </a:extLst>
                </a:gridCol>
                <a:gridCol w="1277425">
                  <a:extLst>
                    <a:ext uri="{9D8B030D-6E8A-4147-A177-3AD203B41FA5}">
                      <a16:colId xmlns:a16="http://schemas.microsoft.com/office/drawing/2014/main" val="20002"/>
                    </a:ext>
                  </a:extLst>
                </a:gridCol>
                <a:gridCol w="1151750">
                  <a:extLst>
                    <a:ext uri="{9D8B030D-6E8A-4147-A177-3AD203B41FA5}">
                      <a16:colId xmlns:a16="http://schemas.microsoft.com/office/drawing/2014/main" val="20003"/>
                    </a:ext>
                  </a:extLst>
                </a:gridCol>
                <a:gridCol w="1151750">
                  <a:extLst>
                    <a:ext uri="{9D8B030D-6E8A-4147-A177-3AD203B41FA5}">
                      <a16:colId xmlns:a16="http://schemas.microsoft.com/office/drawing/2014/main" val="20004"/>
                    </a:ext>
                  </a:extLst>
                </a:gridCol>
                <a:gridCol w="1151750">
                  <a:extLst>
                    <a:ext uri="{9D8B030D-6E8A-4147-A177-3AD203B41FA5}">
                      <a16:colId xmlns:a16="http://schemas.microsoft.com/office/drawing/2014/main" val="20005"/>
                    </a:ext>
                  </a:extLst>
                </a:gridCol>
              </a:tblGrid>
              <a:tr h="524275">
                <a:tc gridSpan="2">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Frog Jump Test</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hMerge="1">
                  <a:txBody>
                    <a:bodyPr/>
                    <a:lstStyle/>
                    <a:p>
                      <a:endParaRPr lang="en-US"/>
                    </a:p>
                  </a:txBody>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Player 1</a:t>
                      </a:r>
                      <a:r>
                        <a:rPr lang="en">
                          <a:solidFill>
                            <a:schemeClr val="dk1"/>
                          </a:solidFill>
                          <a:latin typeface="Quicksand"/>
                          <a:ea typeface="Quicksand"/>
                          <a:cs typeface="Quicksand"/>
                          <a:sym typeface="Quicksand"/>
                        </a:rPr>
                        <a:t> </a:t>
                      </a: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Player 2</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Player 3</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Player 4</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675400">
                <a:tc rowSpan="4">
                  <a:txBody>
                    <a:bodyPr/>
                    <a:lstStyle/>
                    <a:p>
                      <a:pPr marL="0" lvl="0" indent="0" algn="l" rtl="0">
                        <a:spcBef>
                          <a:spcPts val="0"/>
                        </a:spcBef>
                        <a:spcAft>
                          <a:spcPts val="0"/>
                        </a:spcAft>
                        <a:buNone/>
                      </a:pPr>
                      <a:r>
                        <a:rPr lang="en" b="1">
                          <a:solidFill>
                            <a:schemeClr val="dk1"/>
                          </a:solidFill>
                          <a:latin typeface="Quicksand"/>
                          <a:ea typeface="Quicksand"/>
                          <a:cs typeface="Quicksand"/>
                          <a:sym typeface="Quicksand"/>
                        </a:rPr>
                        <a:t>For each round record the distance the origami frog jumped.</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Round 1 (cm)</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675400">
                <a:tc vMerge="1">
                  <a:txBody>
                    <a:bodyPr/>
                    <a:lstStyle/>
                    <a:p>
                      <a:endParaRPr lang="en-US"/>
                    </a:p>
                  </a:txBody>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Round 2 (cm)</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675400">
                <a:tc vMerge="1">
                  <a:txBody>
                    <a:bodyPr/>
                    <a:lstStyle/>
                    <a:p>
                      <a:endParaRPr lang="en-US"/>
                    </a:p>
                  </a:txBody>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Round 3 (cm)</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757300">
                <a:tc vMerge="1">
                  <a:txBody>
                    <a:bodyPr/>
                    <a:lstStyle/>
                    <a:p>
                      <a:endParaRPr lang="en-US"/>
                    </a:p>
                  </a:txBody>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Average (cm)</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1032975">
                <a:tc gridSpan="6">
                  <a:txBody>
                    <a:bodyPr/>
                    <a:lstStyle/>
                    <a:p>
                      <a:pPr marL="0" lvl="0" indent="0" algn="ctr" rtl="0">
                        <a:spcBef>
                          <a:spcPts val="0"/>
                        </a:spcBef>
                        <a:spcAft>
                          <a:spcPts val="0"/>
                        </a:spcAft>
                        <a:buNone/>
                      </a:pPr>
                      <a:r>
                        <a:rPr lang="en" sz="2300" b="1">
                          <a:solidFill>
                            <a:schemeClr val="dk1"/>
                          </a:solidFill>
                          <a:latin typeface="Quicksand"/>
                          <a:ea typeface="Quicksand"/>
                          <a:cs typeface="Quicksand"/>
                          <a:sym typeface="Quicksand"/>
                        </a:rPr>
                        <a:t>Remember to calculate average you need to add all rounds and divide by 3.</a:t>
                      </a:r>
                      <a:endParaRPr sz="2500" b="1" dirty="0">
                        <a:solidFill>
                          <a:srgbClr val="FF0000"/>
                        </a:solidFill>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5"/>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157"/>
        <p:cNvGrpSpPr/>
        <p:nvPr/>
      </p:nvGrpSpPr>
      <p:grpSpPr>
        <a:xfrm>
          <a:off x="0" y="0"/>
          <a:ext cx="0" cy="0"/>
          <a:chOff x="0" y="0"/>
          <a:chExt cx="0" cy="0"/>
        </a:xfrm>
      </p:grpSpPr>
      <p:sp>
        <p:nvSpPr>
          <p:cNvPr id="158" name="Google Shape;158;p27"/>
          <p:cNvSpPr txBox="1">
            <a:spLocks noGrp="1"/>
          </p:cNvSpPr>
          <p:nvPr>
            <p:ph type="title"/>
          </p:nvPr>
        </p:nvSpPr>
        <p:spPr>
          <a:xfrm>
            <a:off x="311700" y="949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u="sng">
                <a:latin typeface="Quicksand"/>
                <a:ea typeface="Quicksand"/>
                <a:cs typeface="Quicksand"/>
                <a:sym typeface="Quicksand"/>
              </a:rPr>
              <a:t>DATA ANALYSIS</a:t>
            </a:r>
            <a:endParaRPr b="1" u="sng" dirty="0">
              <a:latin typeface="Quicksand"/>
              <a:ea typeface="Quicksand"/>
              <a:cs typeface="Quicksand"/>
              <a:sym typeface="Quicksand"/>
            </a:endParaRPr>
          </a:p>
        </p:txBody>
      </p:sp>
      <p:sp>
        <p:nvSpPr>
          <p:cNvPr id="159" name="Google Shape;159;p27"/>
          <p:cNvSpPr txBox="1">
            <a:spLocks noGrp="1"/>
          </p:cNvSpPr>
          <p:nvPr>
            <p:ph type="body" idx="1"/>
          </p:nvPr>
        </p:nvSpPr>
        <p:spPr>
          <a:xfrm>
            <a:off x="311700" y="1405025"/>
            <a:ext cx="8520600" cy="3040200"/>
          </a:xfrm>
          <a:prstGeom prst="rect">
            <a:avLst/>
          </a:prstGeom>
          <a:ln w="2857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lvl="0" indent="0" algn="l" rtl="0">
              <a:spcBef>
                <a:spcPts val="0"/>
              </a:spcBef>
              <a:spcAft>
                <a:spcPts val="1200"/>
              </a:spcAft>
              <a:buNone/>
            </a:pPr>
            <a:endParaRPr sz="1200" dirty="0">
              <a:solidFill>
                <a:schemeClr val="dk1"/>
              </a:solidFill>
              <a:latin typeface="Quicksand"/>
              <a:ea typeface="Quicksand"/>
              <a:cs typeface="Quicksand"/>
              <a:sym typeface="Quicksand"/>
            </a:endParaRPr>
          </a:p>
        </p:txBody>
      </p:sp>
      <p:sp>
        <p:nvSpPr>
          <p:cNvPr id="160" name="Google Shape;160;p27"/>
          <p:cNvSpPr txBox="1"/>
          <p:nvPr/>
        </p:nvSpPr>
        <p:spPr>
          <a:xfrm>
            <a:off x="311700" y="667625"/>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700" b="1">
                <a:solidFill>
                  <a:schemeClr val="dk1"/>
                </a:solidFill>
                <a:latin typeface="Quicksand"/>
                <a:ea typeface="Quicksand"/>
                <a:cs typeface="Quicksand"/>
                <a:sym typeface="Quicksand"/>
              </a:rPr>
              <a:t>Looking at slide 14, whose origami frog traveled the farthest? Use data as evidence to support your answer.</a:t>
            </a:r>
            <a:endParaRPr sz="1700" b="1" dirty="0">
              <a:solidFill>
                <a:schemeClr val="dk1"/>
              </a:solidFill>
              <a:latin typeface="Quicksand"/>
              <a:ea typeface="Quicksand"/>
              <a:cs typeface="Quicksand"/>
              <a:sym typeface="Quicksan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164"/>
        <p:cNvGrpSpPr/>
        <p:nvPr/>
      </p:nvGrpSpPr>
      <p:grpSpPr>
        <a:xfrm>
          <a:off x="0" y="0"/>
          <a:ext cx="0" cy="0"/>
          <a:chOff x="0" y="0"/>
          <a:chExt cx="0" cy="0"/>
        </a:xfrm>
      </p:grpSpPr>
      <p:sp>
        <p:nvSpPr>
          <p:cNvPr id="165" name="Google Shape;165;p28"/>
          <p:cNvSpPr txBox="1">
            <a:spLocks noGrp="1"/>
          </p:cNvSpPr>
          <p:nvPr>
            <p:ph type="title"/>
          </p:nvPr>
        </p:nvSpPr>
        <p:spPr>
          <a:xfrm>
            <a:off x="311700" y="949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u="sng">
                <a:latin typeface="Quicksand"/>
                <a:ea typeface="Quicksand"/>
                <a:cs typeface="Quicksand"/>
                <a:sym typeface="Quicksand"/>
              </a:rPr>
              <a:t>DATA ANALYSIS</a:t>
            </a:r>
            <a:endParaRPr b="1" u="sng" dirty="0">
              <a:latin typeface="Quicksand"/>
              <a:ea typeface="Quicksand"/>
              <a:cs typeface="Quicksand"/>
              <a:sym typeface="Quicksand"/>
            </a:endParaRPr>
          </a:p>
        </p:txBody>
      </p:sp>
      <p:sp>
        <p:nvSpPr>
          <p:cNvPr id="166" name="Google Shape;166;p28"/>
          <p:cNvSpPr txBox="1">
            <a:spLocks noGrp="1"/>
          </p:cNvSpPr>
          <p:nvPr>
            <p:ph type="body" idx="1"/>
          </p:nvPr>
        </p:nvSpPr>
        <p:spPr>
          <a:xfrm>
            <a:off x="311700" y="1643275"/>
            <a:ext cx="8520600" cy="3040200"/>
          </a:xfrm>
          <a:prstGeom prst="rect">
            <a:avLst/>
          </a:prstGeom>
          <a:ln w="2857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lvl="0" indent="0" algn="l" rtl="0">
              <a:spcBef>
                <a:spcPts val="0"/>
              </a:spcBef>
              <a:spcAft>
                <a:spcPts val="1200"/>
              </a:spcAft>
              <a:buNone/>
            </a:pPr>
            <a:endParaRPr sz="1200" dirty="0">
              <a:solidFill>
                <a:schemeClr val="dk1"/>
              </a:solidFill>
              <a:latin typeface="Quicksand"/>
              <a:ea typeface="Quicksand"/>
              <a:cs typeface="Quicksand"/>
              <a:sym typeface="Quicksand"/>
            </a:endParaRPr>
          </a:p>
        </p:txBody>
      </p:sp>
      <p:sp>
        <p:nvSpPr>
          <p:cNvPr id="167" name="Google Shape;167;p28"/>
          <p:cNvSpPr txBox="1"/>
          <p:nvPr/>
        </p:nvSpPr>
        <p:spPr>
          <a:xfrm>
            <a:off x="311700" y="667625"/>
            <a:ext cx="8520600" cy="61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solidFill>
                  <a:schemeClr val="dk1"/>
                </a:solidFill>
                <a:latin typeface="Quicksand"/>
                <a:ea typeface="Quicksand"/>
                <a:cs typeface="Quicksand"/>
                <a:sym typeface="Quicksand"/>
              </a:rPr>
              <a:t>Looking at slide 14, why did the winning frog jump the farthest? Make sure to relate it back to potential energy and include how mass (matter) could affect the results.</a:t>
            </a:r>
            <a:endParaRPr sz="1800" b="1" dirty="0">
              <a:solidFill>
                <a:schemeClr val="dk1"/>
              </a:solidFill>
              <a:latin typeface="Quicksand"/>
              <a:ea typeface="Quicksand"/>
              <a:cs typeface="Quicksand"/>
              <a:sym typeface="Quicksan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chemeClr val="accent4">
                <a:lumMod val="20000"/>
                <a:lumOff val="80000"/>
              </a:schemeClr>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1" y="932261"/>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311700" y="535325"/>
            <a:ext cx="39999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u="sng">
                <a:latin typeface="Quicksand"/>
                <a:ea typeface="Quicksand"/>
                <a:cs typeface="Quicksand"/>
                <a:sym typeface="Quicksand"/>
              </a:rPr>
              <a:t>OBSERVATIONS</a:t>
            </a:r>
            <a:endParaRPr b="1" u="sng" dirty="0">
              <a:latin typeface="Quicksand"/>
              <a:ea typeface="Quicksand"/>
              <a:cs typeface="Quicksand"/>
              <a:sym typeface="Quicksand"/>
            </a:endParaRPr>
          </a:p>
        </p:txBody>
      </p:sp>
      <p:sp>
        <p:nvSpPr>
          <p:cNvPr id="63" name="Google Shape;63;p14"/>
          <p:cNvSpPr txBox="1">
            <a:spLocks noGrp="1"/>
          </p:cNvSpPr>
          <p:nvPr>
            <p:ph type="body" idx="1"/>
          </p:nvPr>
        </p:nvSpPr>
        <p:spPr>
          <a:xfrm>
            <a:off x="311700" y="1152475"/>
            <a:ext cx="3999900" cy="3416400"/>
          </a:xfrm>
          <a:prstGeom prst="rect">
            <a:avLst/>
          </a:prstGeom>
          <a:ln w="2857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457200" lvl="0" indent="-374650" algn="l" rtl="0">
              <a:spcBef>
                <a:spcPts val="0"/>
              </a:spcBef>
              <a:spcAft>
                <a:spcPts val="0"/>
              </a:spcAft>
              <a:buClr>
                <a:schemeClr val="dk1"/>
              </a:buClr>
              <a:buSzPts val="2300"/>
              <a:buFont typeface="Quicksand"/>
              <a:buAutoNum type="arabicPeriod"/>
            </a:pPr>
            <a:endParaRPr sz="2300" b="1" dirty="0">
              <a:solidFill>
                <a:schemeClr val="dk1"/>
              </a:solidFill>
              <a:latin typeface="Quicksand"/>
              <a:ea typeface="Quicksand"/>
              <a:cs typeface="Quicksand"/>
              <a:sym typeface="Quicksand"/>
            </a:endParaRPr>
          </a:p>
        </p:txBody>
      </p:sp>
      <p:sp>
        <p:nvSpPr>
          <p:cNvPr id="64" name="Google Shape;64;p14"/>
          <p:cNvSpPr txBox="1">
            <a:spLocks noGrp="1"/>
          </p:cNvSpPr>
          <p:nvPr>
            <p:ph type="body" idx="2"/>
          </p:nvPr>
        </p:nvSpPr>
        <p:spPr>
          <a:xfrm>
            <a:off x="4832400" y="1152475"/>
            <a:ext cx="3999900" cy="3416400"/>
          </a:xfrm>
          <a:prstGeom prst="rect">
            <a:avLst/>
          </a:prstGeom>
          <a:ln w="2857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457200" lvl="0" indent="-374650" algn="l" rtl="0">
              <a:spcBef>
                <a:spcPts val="0"/>
              </a:spcBef>
              <a:spcAft>
                <a:spcPts val="0"/>
              </a:spcAft>
              <a:buClr>
                <a:schemeClr val="dk1"/>
              </a:buClr>
              <a:buSzPts val="2300"/>
              <a:buFont typeface="Quicksand"/>
              <a:buAutoNum type="arabicPeriod"/>
            </a:pPr>
            <a:endParaRPr sz="2300" b="1" dirty="0">
              <a:solidFill>
                <a:schemeClr val="dk1"/>
              </a:solidFill>
              <a:latin typeface="Quicksand"/>
              <a:ea typeface="Quicksand"/>
              <a:cs typeface="Quicksand"/>
              <a:sym typeface="Quicksand"/>
            </a:endParaRPr>
          </a:p>
        </p:txBody>
      </p:sp>
      <p:sp>
        <p:nvSpPr>
          <p:cNvPr id="65" name="Google Shape;65;p14"/>
          <p:cNvSpPr txBox="1">
            <a:spLocks noGrp="1"/>
          </p:cNvSpPr>
          <p:nvPr>
            <p:ph type="title"/>
          </p:nvPr>
        </p:nvSpPr>
        <p:spPr>
          <a:xfrm>
            <a:off x="4832400" y="535327"/>
            <a:ext cx="39999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u="sng">
                <a:latin typeface="Quicksand"/>
                <a:ea typeface="Quicksand"/>
                <a:cs typeface="Quicksand"/>
                <a:sym typeface="Quicksand"/>
              </a:rPr>
              <a:t>PREDICTION</a:t>
            </a:r>
            <a:endParaRPr b="1" u="sng" dirty="0">
              <a:latin typeface="Quicksand"/>
              <a:ea typeface="Quicksand"/>
              <a:cs typeface="Quicksand"/>
              <a:sym typeface="Quicksan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u="sng">
                <a:latin typeface="Quicksand"/>
                <a:ea typeface="Quicksand"/>
                <a:cs typeface="Quicksand"/>
                <a:sym typeface="Quicksand"/>
              </a:rPr>
              <a:t>QUESTIONS</a:t>
            </a:r>
            <a:endParaRPr b="1" u="sng" dirty="0">
              <a:latin typeface="Quicksand"/>
              <a:ea typeface="Quicksand"/>
              <a:cs typeface="Quicksand"/>
              <a:sym typeface="Quicksand"/>
            </a:endParaRPr>
          </a:p>
        </p:txBody>
      </p:sp>
      <p:sp>
        <p:nvSpPr>
          <p:cNvPr id="71" name="Google Shape;71;p15"/>
          <p:cNvSpPr txBox="1">
            <a:spLocks noGrp="1"/>
          </p:cNvSpPr>
          <p:nvPr>
            <p:ph type="body" idx="2"/>
          </p:nvPr>
        </p:nvSpPr>
        <p:spPr>
          <a:xfrm>
            <a:off x="2572050" y="1017725"/>
            <a:ext cx="3999900" cy="3416400"/>
          </a:xfrm>
          <a:prstGeom prst="rect">
            <a:avLst/>
          </a:prstGeom>
          <a:ln w="2857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457200" lvl="0" indent="-374650" algn="l" rtl="0">
              <a:spcBef>
                <a:spcPts val="0"/>
              </a:spcBef>
              <a:spcAft>
                <a:spcPts val="0"/>
              </a:spcAft>
              <a:buClr>
                <a:schemeClr val="dk1"/>
              </a:buClr>
              <a:buSzPts val="2300"/>
              <a:buFont typeface="Quicksand"/>
              <a:buAutoNum type="arabicPeriod"/>
            </a:pPr>
            <a:endParaRPr sz="2300" b="1" dirty="0">
              <a:solidFill>
                <a:schemeClr val="dk1"/>
              </a:solidFill>
              <a:latin typeface="Quicksand"/>
              <a:ea typeface="Quicksand"/>
              <a:cs typeface="Quicksand"/>
              <a:sym typeface="Quicksand"/>
            </a:endParaRPr>
          </a:p>
          <a:p>
            <a:pPr marL="0" lvl="0" indent="0" algn="l" rtl="0">
              <a:spcBef>
                <a:spcPts val="1200"/>
              </a:spcBef>
              <a:spcAft>
                <a:spcPts val="1200"/>
              </a:spcAft>
              <a:buNone/>
            </a:pPr>
            <a:endParaRPr sz="1700" b="1" dirty="0">
              <a:solidFill>
                <a:schemeClr val="dk1"/>
              </a:solidFill>
              <a:latin typeface="Quicksand"/>
              <a:ea typeface="Quicksand"/>
              <a:cs typeface="Quicksand"/>
              <a:sym typeface="Quicksand"/>
            </a:endParaRPr>
          </a:p>
        </p:txBody>
      </p:sp>
      <p:pic>
        <p:nvPicPr>
          <p:cNvPr id="72" name="Google Shape;72;p15"/>
          <p:cNvPicPr preferRelativeResize="0"/>
          <p:nvPr/>
        </p:nvPicPr>
        <p:blipFill>
          <a:blip r:embed="rId3">
            <a:alphaModFix/>
          </a:blip>
          <a:stretch>
            <a:fillRect/>
          </a:stretch>
        </p:blipFill>
        <p:spPr>
          <a:xfrm>
            <a:off x="275650" y="661263"/>
            <a:ext cx="1907255" cy="3820975"/>
          </a:xfrm>
          <a:prstGeom prst="rect">
            <a:avLst/>
          </a:prstGeom>
          <a:noFill/>
          <a:ln>
            <a:noFill/>
          </a:ln>
        </p:spPr>
      </p:pic>
      <p:pic>
        <p:nvPicPr>
          <p:cNvPr id="73" name="Google Shape;73;p15"/>
          <p:cNvPicPr preferRelativeResize="0"/>
          <p:nvPr/>
        </p:nvPicPr>
        <p:blipFill>
          <a:blip r:embed="rId4">
            <a:alphaModFix/>
          </a:blip>
          <a:stretch>
            <a:fillRect/>
          </a:stretch>
        </p:blipFill>
        <p:spPr>
          <a:xfrm>
            <a:off x="6885075" y="661275"/>
            <a:ext cx="1947225" cy="38209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77"/>
        <p:cNvGrpSpPr/>
        <p:nvPr/>
      </p:nvGrpSpPr>
      <p:grpSpPr>
        <a:xfrm>
          <a:off x="0" y="0"/>
          <a:ext cx="0" cy="0"/>
          <a:chOff x="0" y="0"/>
          <a:chExt cx="0" cy="0"/>
        </a:xfrm>
      </p:grpSpPr>
      <p:sp>
        <p:nvSpPr>
          <p:cNvPr id="78" name="Google Shape;78;p16"/>
          <p:cNvSpPr txBox="1">
            <a:spLocks noGrp="1"/>
          </p:cNvSpPr>
          <p:nvPr>
            <p:ph type="ctrTitle"/>
          </p:nvPr>
        </p:nvSpPr>
        <p:spPr>
          <a:xfrm>
            <a:off x="311708" y="1023350"/>
            <a:ext cx="8520600" cy="20526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b="1" u="sng">
                <a:latin typeface="Impact"/>
                <a:ea typeface="Impact"/>
                <a:cs typeface="Impact"/>
                <a:sym typeface="Impact"/>
              </a:rPr>
              <a:t>POTENTIAL ENERGY</a:t>
            </a:r>
            <a:endParaRPr b="1" u="sng" dirty="0">
              <a:latin typeface="Impact"/>
              <a:ea typeface="Impact"/>
              <a:cs typeface="Impact"/>
              <a:sym typeface="Impact"/>
            </a:endParaRPr>
          </a:p>
        </p:txBody>
      </p:sp>
      <p:sp>
        <p:nvSpPr>
          <p:cNvPr id="79" name="Google Shape;79;p16"/>
          <p:cNvSpPr txBox="1">
            <a:spLocks noGrp="1"/>
          </p:cNvSpPr>
          <p:nvPr>
            <p:ph type="subTitle" idx="1"/>
          </p:nvPr>
        </p:nvSpPr>
        <p:spPr>
          <a:xfrm>
            <a:off x="311700" y="2624450"/>
            <a:ext cx="8520600" cy="1324200"/>
          </a:xfrm>
          <a:prstGeom prst="rect">
            <a:avLst/>
          </a:prstGeom>
          <a:solidFill>
            <a:srgbClr val="D9EAD3"/>
          </a:solidFill>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b="1" u="sng">
                <a:solidFill>
                  <a:schemeClr val="dk1"/>
                </a:solidFill>
                <a:latin typeface="Quicksand"/>
                <a:ea typeface="Quicksand"/>
                <a:cs typeface="Quicksand"/>
                <a:sym typeface="Quicksand"/>
              </a:rPr>
              <a:t>Standard 8.2.2</a:t>
            </a:r>
            <a:endParaRPr b="1" u="sng" dirty="0">
              <a:solidFill>
                <a:schemeClr val="dk1"/>
              </a:solidFill>
              <a:latin typeface="Quicksand"/>
              <a:ea typeface="Quicksand"/>
              <a:cs typeface="Quicksand"/>
              <a:sym typeface="Quicksand"/>
            </a:endParaRPr>
          </a:p>
          <a:p>
            <a:pPr marL="0" lvl="0" indent="0" algn="ctr" rtl="0">
              <a:spcBef>
                <a:spcPts val="0"/>
              </a:spcBef>
              <a:spcAft>
                <a:spcPts val="0"/>
              </a:spcAft>
              <a:buNone/>
            </a:pPr>
            <a:r>
              <a:rPr lang="en" b="1">
                <a:solidFill>
                  <a:srgbClr val="0000FF"/>
                </a:solidFill>
                <a:latin typeface="Quicksand"/>
                <a:ea typeface="Quicksand"/>
                <a:cs typeface="Quicksand"/>
                <a:sym typeface="Quicksand"/>
              </a:rPr>
              <a:t>Ask questions </a:t>
            </a:r>
            <a:r>
              <a:rPr lang="en">
                <a:solidFill>
                  <a:schemeClr val="dk1"/>
                </a:solidFill>
                <a:latin typeface="Quicksand"/>
                <a:ea typeface="Quicksand"/>
                <a:cs typeface="Quicksand"/>
                <a:sym typeface="Quicksand"/>
              </a:rPr>
              <a:t>about how the amount of potential </a:t>
            </a:r>
            <a:r>
              <a:rPr lang="en" u="sng">
                <a:solidFill>
                  <a:schemeClr val="dk1"/>
                </a:solidFill>
                <a:latin typeface="Quicksand"/>
                <a:ea typeface="Quicksand"/>
                <a:cs typeface="Quicksand"/>
                <a:sym typeface="Quicksand"/>
              </a:rPr>
              <a:t>energy</a:t>
            </a:r>
            <a:r>
              <a:rPr lang="en">
                <a:solidFill>
                  <a:schemeClr val="dk1"/>
                </a:solidFill>
                <a:latin typeface="Quicksand"/>
                <a:ea typeface="Quicksand"/>
                <a:cs typeface="Quicksand"/>
                <a:sym typeface="Quicksand"/>
              </a:rPr>
              <a:t> varies as distance within the system changes. </a:t>
            </a:r>
            <a:r>
              <a:rPr lang="en" b="1">
                <a:solidFill>
                  <a:srgbClr val="0000FF"/>
                </a:solidFill>
                <a:latin typeface="Quicksand"/>
                <a:ea typeface="Quicksand"/>
                <a:cs typeface="Quicksand"/>
                <a:sym typeface="Quicksand"/>
              </a:rPr>
              <a:t>Plan and conduct an investigation</a:t>
            </a:r>
            <a:r>
              <a:rPr lang="en">
                <a:solidFill>
                  <a:schemeClr val="dk1"/>
                </a:solidFill>
                <a:latin typeface="Quicksand"/>
                <a:ea typeface="Quicksand"/>
                <a:cs typeface="Quicksand"/>
                <a:sym typeface="Quicksand"/>
              </a:rPr>
              <a:t> to answer a question about potential </a:t>
            </a:r>
            <a:r>
              <a:rPr lang="en" u="sng">
                <a:solidFill>
                  <a:schemeClr val="dk1"/>
                </a:solidFill>
                <a:latin typeface="Quicksand"/>
                <a:ea typeface="Quicksand"/>
                <a:cs typeface="Quicksand"/>
                <a:sym typeface="Quicksand"/>
              </a:rPr>
              <a:t>energy</a:t>
            </a:r>
            <a:r>
              <a:rPr lang="en">
                <a:solidFill>
                  <a:schemeClr val="dk1"/>
                </a:solidFill>
                <a:latin typeface="Quicksand"/>
                <a:ea typeface="Quicksand"/>
                <a:cs typeface="Quicksand"/>
                <a:sym typeface="Quicksand"/>
              </a:rPr>
              <a:t>.</a:t>
            </a:r>
            <a:endParaRPr dirty="0">
              <a:solidFill>
                <a:schemeClr val="dk1"/>
              </a:solidFill>
              <a:latin typeface="Quicksand"/>
              <a:ea typeface="Quicksand"/>
              <a:cs typeface="Quicksand"/>
              <a:sym typeface="Quicksan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b="1" u="sng">
                <a:latin typeface="Quicksand"/>
                <a:ea typeface="Quicksand"/>
                <a:cs typeface="Quicksand"/>
                <a:sym typeface="Quicksand"/>
              </a:rPr>
              <a:t>PROCEDURE</a:t>
            </a:r>
            <a:endParaRPr b="1" u="sng" dirty="0">
              <a:latin typeface="Quicksand"/>
              <a:ea typeface="Quicksand"/>
              <a:cs typeface="Quicksand"/>
              <a:sym typeface="Quicksand"/>
            </a:endParaRPr>
          </a:p>
        </p:txBody>
      </p:sp>
      <p:sp>
        <p:nvSpPr>
          <p:cNvPr id="85" name="Google Shape;85;p17"/>
          <p:cNvSpPr txBox="1">
            <a:spLocks noGrp="1"/>
          </p:cNvSpPr>
          <p:nvPr>
            <p:ph type="body" idx="1"/>
          </p:nvPr>
        </p:nvSpPr>
        <p:spPr>
          <a:xfrm>
            <a:off x="311700" y="1152475"/>
            <a:ext cx="8520600" cy="36339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b="1" u="sng">
                <a:solidFill>
                  <a:srgbClr val="0000FF"/>
                </a:solidFill>
                <a:latin typeface="Quicksand"/>
                <a:ea typeface="Quicksand"/>
                <a:cs typeface="Quicksand"/>
                <a:sym typeface="Quicksand"/>
              </a:rPr>
              <a:t>Directions:</a:t>
            </a:r>
            <a:endParaRPr b="1" u="sng" dirty="0">
              <a:solidFill>
                <a:srgbClr val="0000FF"/>
              </a:solidFill>
              <a:latin typeface="Quicksand"/>
              <a:ea typeface="Quicksand"/>
              <a:cs typeface="Quicksand"/>
              <a:sym typeface="Quicksand"/>
            </a:endParaRPr>
          </a:p>
          <a:p>
            <a:pPr marL="0" lvl="0" indent="0" algn="l" rtl="0">
              <a:spcBef>
                <a:spcPts val="1200"/>
              </a:spcBef>
              <a:spcAft>
                <a:spcPts val="0"/>
              </a:spcAft>
              <a:buNone/>
            </a:pPr>
            <a:r>
              <a:rPr lang="en">
                <a:solidFill>
                  <a:schemeClr val="dk1"/>
                </a:solidFill>
                <a:latin typeface="Quicksand"/>
                <a:ea typeface="Quicksand"/>
                <a:cs typeface="Quicksand"/>
                <a:sym typeface="Quicksand"/>
              </a:rPr>
              <a:t>Using the video on slide 6 and the paper provided you will make an origami frog. Make sure you make good creases on the paper to help you do better folds. </a:t>
            </a:r>
            <a:endParaRPr dirty="0">
              <a:solidFill>
                <a:schemeClr val="dk1"/>
              </a:solidFill>
              <a:latin typeface="Quicksand"/>
              <a:ea typeface="Quicksand"/>
              <a:cs typeface="Quicksand"/>
              <a:sym typeface="Quicksand"/>
            </a:endParaRPr>
          </a:p>
          <a:p>
            <a:pPr marL="0" lvl="0" indent="0" algn="ctr" rtl="0">
              <a:spcBef>
                <a:spcPts val="1200"/>
              </a:spcBef>
              <a:spcAft>
                <a:spcPts val="0"/>
              </a:spcAft>
              <a:buNone/>
            </a:pPr>
            <a:r>
              <a:rPr lang="en" b="1">
                <a:solidFill>
                  <a:schemeClr val="dk1"/>
                </a:solidFill>
                <a:latin typeface="Quicksand"/>
                <a:ea typeface="Quicksand"/>
                <a:cs typeface="Quicksand"/>
                <a:sym typeface="Quicksand"/>
              </a:rPr>
              <a:t>PATIENCE IS KEY!! </a:t>
            </a:r>
            <a:endParaRPr b="1" dirty="0">
              <a:solidFill>
                <a:schemeClr val="dk1"/>
              </a:solidFill>
              <a:latin typeface="Quicksand"/>
              <a:ea typeface="Quicksand"/>
              <a:cs typeface="Quicksand"/>
              <a:sym typeface="Quicksand"/>
            </a:endParaRPr>
          </a:p>
          <a:p>
            <a:pPr marL="0" lvl="0" indent="0" algn="ctr" rtl="0">
              <a:spcBef>
                <a:spcPts val="1200"/>
              </a:spcBef>
              <a:spcAft>
                <a:spcPts val="0"/>
              </a:spcAft>
              <a:buNone/>
            </a:pPr>
            <a:r>
              <a:rPr lang="en" b="1">
                <a:solidFill>
                  <a:schemeClr val="dk1"/>
                </a:solidFill>
                <a:latin typeface="Quicksand"/>
                <a:ea typeface="Quicksand"/>
                <a:cs typeface="Quicksand"/>
                <a:sym typeface="Quicksand"/>
              </a:rPr>
              <a:t>YOU WILL MESS UP AND THAT’S OKAY!!! </a:t>
            </a:r>
            <a:endParaRPr b="1" dirty="0">
              <a:solidFill>
                <a:schemeClr val="dk1"/>
              </a:solidFill>
              <a:latin typeface="Quicksand"/>
              <a:ea typeface="Quicksand"/>
              <a:cs typeface="Quicksand"/>
              <a:sym typeface="Quicksand"/>
            </a:endParaRPr>
          </a:p>
          <a:p>
            <a:pPr marL="0" lvl="0" indent="0" algn="ctr" rtl="0">
              <a:spcBef>
                <a:spcPts val="1200"/>
              </a:spcBef>
              <a:spcAft>
                <a:spcPts val="0"/>
              </a:spcAft>
              <a:buNone/>
            </a:pPr>
            <a:r>
              <a:rPr lang="en" b="1">
                <a:solidFill>
                  <a:schemeClr val="dk1"/>
                </a:solidFill>
                <a:latin typeface="Quicksand"/>
                <a:ea typeface="Quicksand"/>
                <a:cs typeface="Quicksand"/>
                <a:sym typeface="Quicksand"/>
              </a:rPr>
              <a:t>JUST TRY YOUR BEST AND FOCUS!!!!</a:t>
            </a:r>
            <a:endParaRPr b="1" dirty="0">
              <a:solidFill>
                <a:schemeClr val="dk1"/>
              </a:solidFill>
              <a:latin typeface="Quicksand"/>
              <a:ea typeface="Quicksand"/>
              <a:cs typeface="Quicksand"/>
              <a:sym typeface="Quicksand"/>
            </a:endParaRPr>
          </a:p>
          <a:p>
            <a:pPr marL="457200" lvl="0" indent="-342900" algn="l" rtl="0">
              <a:spcBef>
                <a:spcPts val="1200"/>
              </a:spcBef>
              <a:spcAft>
                <a:spcPts val="0"/>
              </a:spcAft>
              <a:buClr>
                <a:srgbClr val="0000FF"/>
              </a:buClr>
              <a:buSzPts val="1800"/>
              <a:buFont typeface="Quicksand"/>
              <a:buChar char="❖"/>
            </a:pPr>
            <a:r>
              <a:rPr lang="en" b="1">
                <a:solidFill>
                  <a:srgbClr val="0000FF"/>
                </a:solidFill>
                <a:latin typeface="Quicksand"/>
                <a:ea typeface="Quicksand"/>
                <a:cs typeface="Quicksand"/>
                <a:sym typeface="Quicksand"/>
              </a:rPr>
              <a:t>Those that finish their origami frog early will help others with their origami frog. </a:t>
            </a:r>
            <a:endParaRPr b="1" dirty="0">
              <a:solidFill>
                <a:srgbClr val="0000FF"/>
              </a:solidFill>
              <a:latin typeface="Quicksand"/>
              <a:ea typeface="Quicksand"/>
              <a:cs typeface="Quicksand"/>
              <a:sym typeface="Quicksand"/>
            </a:endParaRPr>
          </a:p>
        </p:txBody>
      </p:sp>
      <p:pic>
        <p:nvPicPr>
          <p:cNvPr id="86" name="Google Shape;86;p17"/>
          <p:cNvPicPr preferRelativeResize="0"/>
          <p:nvPr/>
        </p:nvPicPr>
        <p:blipFill>
          <a:blip r:embed="rId3">
            <a:alphaModFix/>
          </a:blip>
          <a:stretch>
            <a:fillRect/>
          </a:stretch>
        </p:blipFill>
        <p:spPr>
          <a:xfrm>
            <a:off x="6704125" y="2523375"/>
            <a:ext cx="1345226" cy="1345226"/>
          </a:xfrm>
          <a:prstGeom prst="rect">
            <a:avLst/>
          </a:prstGeom>
          <a:noFill/>
          <a:ln>
            <a:noFill/>
          </a:ln>
        </p:spPr>
      </p:pic>
      <p:pic>
        <p:nvPicPr>
          <p:cNvPr id="87" name="Google Shape;87;p17"/>
          <p:cNvPicPr preferRelativeResize="0"/>
          <p:nvPr/>
        </p:nvPicPr>
        <p:blipFill>
          <a:blip r:embed="rId3">
            <a:alphaModFix/>
          </a:blip>
          <a:stretch>
            <a:fillRect/>
          </a:stretch>
        </p:blipFill>
        <p:spPr>
          <a:xfrm>
            <a:off x="1097575" y="2523375"/>
            <a:ext cx="1345226" cy="134522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91"/>
        <p:cNvGrpSpPr/>
        <p:nvPr/>
      </p:nvGrpSpPr>
      <p:grpSpPr>
        <a:xfrm>
          <a:off x="0" y="0"/>
          <a:ext cx="0" cy="0"/>
          <a:chOff x="0" y="0"/>
          <a:chExt cx="0" cy="0"/>
        </a:xfrm>
      </p:grpSpPr>
      <p:pic>
        <p:nvPicPr>
          <p:cNvPr id="92" name="Google Shape;92;p18" descr="Learn how to make an easy origami jumping frog (traditional model)&#10;Tutorial by Jo Nakashima &#10;Support my channel! https://www.patreon.com/jonakashima&#10;&#10;In this tutorial you'll learn how to make an origami Jumping Frog step by step.&#10;This is a very fun action model that really jumps! Press its back with your finger and release to let it jump! It's very easy to fold and doesn't require special paper (even printer paper works well). It's a good model for beginners, even if you have never tried origami before!&#10;#Origami #Jumping #Frog &#10;&#10;► DIFFICULTY LEVEL: simple&#10;&#10;► MY PAPER: 15cm x 15cm origami paper&#10;&#10;► BUY ORIGAMI PAPER AND BOOKS: https://www.origami-shop.com/index.php?ref=8&#10;&#10;► Help me translating this video to your language: &#10;http://www.youtube.com/timedtext_video?v=Vlb2udqPx-M&#10;&#10;► INDEX&#10;0:00 Intro&#10;0:10 The Origami Jumping Frog&#10;0:31 Tutorial&#10;3:44 Origami Jumping Frog finished!&#10;4:08 Blooper&#10;&#10;★ Website: https://jonakashima.com.br&#10;★ Facebook: https://www.facebook.com/JoOrigami&#10;★ Instagram: https://instagram.com/jonakashima&#10;&#10;========================================&#10;Commercial use is not allowed without prior written permission from the author. Please contact the author to ask for commercial licensing&#10;&#10;========================================&#10;Music: Moon Lounge Omicron Prime&#10;Kevin MacLeod (incompetech.com) &#10;Licensed under Creative Commons: By Attribution 3.0&#10;http://creativecommons.org/licenses/by/3.0/&#10;http://incompetech.com/music/royalty-free/index.html?isrc=USUAN1200084&#10;&#10;Good Starts&#10;Jingle Punks - YouTube Audio Library . &#10;Moon Lounge Omicron Prime - Kevin MacLeod (incompetech.com) licensed under Creative Commons: By Attribution 3.0 License (http://creativecommons.org/licenses/by/3.0/)" title="ORIGAMI JUMPING FROG (Traditional model)">
            <a:hlinkClick r:id="rId3"/>
          </p:cNvPr>
          <p:cNvPicPr preferRelativeResize="0"/>
          <p:nvPr/>
        </p:nvPicPr>
        <p:blipFill>
          <a:blip r:embed="rId4">
            <a:alphaModFix/>
          </a:blip>
          <a:stretch>
            <a:fillRect/>
          </a:stretch>
        </p:blipFill>
        <p:spPr>
          <a:xfrm>
            <a:off x="1488838" y="837475"/>
            <a:ext cx="6166325" cy="34685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1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311700" y="56125"/>
            <a:ext cx="8520600" cy="5727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SzPts val="990"/>
              <a:buNone/>
            </a:pPr>
            <a:r>
              <a:rPr lang="en" sz="2520" b="1" u="sng">
                <a:latin typeface="Quicksand"/>
                <a:ea typeface="Quicksand"/>
                <a:cs typeface="Quicksand"/>
                <a:sym typeface="Quicksand"/>
              </a:rPr>
              <a:t>DATA COLLECTION</a:t>
            </a:r>
            <a:endParaRPr sz="2520" b="1" u="sng" dirty="0">
              <a:latin typeface="Quicksand"/>
              <a:ea typeface="Quicksand"/>
              <a:cs typeface="Quicksand"/>
              <a:sym typeface="Quicksand"/>
            </a:endParaRPr>
          </a:p>
        </p:txBody>
      </p:sp>
      <p:graphicFrame>
        <p:nvGraphicFramePr>
          <p:cNvPr id="98" name="Google Shape;98;p19"/>
          <p:cNvGraphicFramePr/>
          <p:nvPr/>
        </p:nvGraphicFramePr>
        <p:xfrm>
          <a:off x="1492650" y="628825"/>
          <a:ext cx="6158675" cy="4401575"/>
        </p:xfrm>
        <a:graphic>
          <a:graphicData uri="http://schemas.openxmlformats.org/drawingml/2006/table">
            <a:tbl>
              <a:tblPr>
                <a:noFill/>
                <a:tableStyleId>{5665092B-CF91-4773-8283-87764C625582}</a:tableStyleId>
              </a:tblPr>
              <a:tblGrid>
                <a:gridCol w="1539675">
                  <a:extLst>
                    <a:ext uri="{9D8B030D-6E8A-4147-A177-3AD203B41FA5}">
                      <a16:colId xmlns:a16="http://schemas.microsoft.com/office/drawing/2014/main" val="20000"/>
                    </a:ext>
                  </a:extLst>
                </a:gridCol>
                <a:gridCol w="1371650">
                  <a:extLst>
                    <a:ext uri="{9D8B030D-6E8A-4147-A177-3AD203B41FA5}">
                      <a16:colId xmlns:a16="http://schemas.microsoft.com/office/drawing/2014/main" val="20001"/>
                    </a:ext>
                  </a:extLst>
                </a:gridCol>
                <a:gridCol w="1707675">
                  <a:extLst>
                    <a:ext uri="{9D8B030D-6E8A-4147-A177-3AD203B41FA5}">
                      <a16:colId xmlns:a16="http://schemas.microsoft.com/office/drawing/2014/main" val="20002"/>
                    </a:ext>
                  </a:extLst>
                </a:gridCol>
                <a:gridCol w="1539675">
                  <a:extLst>
                    <a:ext uri="{9D8B030D-6E8A-4147-A177-3AD203B41FA5}">
                      <a16:colId xmlns:a16="http://schemas.microsoft.com/office/drawing/2014/main" val="20003"/>
                    </a:ext>
                  </a:extLst>
                </a:gridCol>
              </a:tblGrid>
              <a:tr h="473175">
                <a:tc gridSpan="2">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Frog Jump Test</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hMerge="1">
                  <a:txBody>
                    <a:bodyPr/>
                    <a:lstStyle/>
                    <a:p>
                      <a:endParaRPr lang="en-US"/>
                    </a:p>
                  </a:txBody>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Partial Force</a:t>
                      </a:r>
                      <a:r>
                        <a:rPr lang="en">
                          <a:solidFill>
                            <a:schemeClr val="dk1"/>
                          </a:solidFill>
                          <a:latin typeface="Quicksand"/>
                          <a:ea typeface="Quicksand"/>
                          <a:cs typeface="Quicksand"/>
                          <a:sym typeface="Quicksand"/>
                        </a:rPr>
                        <a:t> </a:t>
                      </a: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Maximum Force</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473200">
                <a:tc rowSpan="6">
                  <a:txBody>
                    <a:bodyPr/>
                    <a:lstStyle/>
                    <a:p>
                      <a:pPr marL="0" lvl="0" indent="0" algn="l" rtl="0">
                        <a:spcBef>
                          <a:spcPts val="0"/>
                        </a:spcBef>
                        <a:spcAft>
                          <a:spcPts val="0"/>
                        </a:spcAft>
                        <a:buNone/>
                      </a:pPr>
                      <a:r>
                        <a:rPr lang="en" b="1">
                          <a:solidFill>
                            <a:schemeClr val="dk1"/>
                          </a:solidFill>
                          <a:latin typeface="Quicksand"/>
                          <a:ea typeface="Quicksand"/>
                          <a:cs typeface="Quicksand"/>
                          <a:sym typeface="Quicksand"/>
                        </a:rPr>
                        <a:t>For each round record the distance the origami frog jumped.</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Round 1 (cm)</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473200">
                <a:tc vMerge="1">
                  <a:txBody>
                    <a:bodyPr/>
                    <a:lstStyle/>
                    <a:p>
                      <a:endParaRPr lang="en-US"/>
                    </a:p>
                  </a:txBody>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Round 2 (cm)</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473200">
                <a:tc vMerge="1">
                  <a:txBody>
                    <a:bodyPr/>
                    <a:lstStyle/>
                    <a:p>
                      <a:endParaRPr lang="en-US"/>
                    </a:p>
                  </a:txBody>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Round 3 (cm)</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473200">
                <a:tc vMerge="1">
                  <a:txBody>
                    <a:bodyPr/>
                    <a:lstStyle/>
                    <a:p>
                      <a:endParaRPr lang="en-US"/>
                    </a:p>
                  </a:txBody>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Round 4 (cm)</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473200">
                <a:tc vMerge="1">
                  <a:txBody>
                    <a:bodyPr/>
                    <a:lstStyle/>
                    <a:p>
                      <a:endParaRPr lang="en-US"/>
                    </a:p>
                  </a:txBody>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Round 5 (cm)</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630125">
                <a:tc vMerge="1">
                  <a:txBody>
                    <a:bodyPr/>
                    <a:lstStyle/>
                    <a:p>
                      <a:endParaRPr lang="en-US"/>
                    </a:p>
                  </a:txBody>
                  <a:tcPr/>
                </a:tc>
                <a:tc>
                  <a:txBody>
                    <a:bodyPr/>
                    <a:lstStyle/>
                    <a:p>
                      <a:pPr marL="0" lvl="0" indent="0" algn="ctr" rtl="0">
                        <a:spcBef>
                          <a:spcPts val="0"/>
                        </a:spcBef>
                        <a:spcAft>
                          <a:spcPts val="0"/>
                        </a:spcAft>
                        <a:buNone/>
                      </a:pPr>
                      <a:r>
                        <a:rPr lang="en" b="1">
                          <a:solidFill>
                            <a:schemeClr val="dk1"/>
                          </a:solidFill>
                          <a:latin typeface="Quicksand"/>
                          <a:ea typeface="Quicksand"/>
                          <a:cs typeface="Quicksand"/>
                          <a:sym typeface="Quicksand"/>
                        </a:rPr>
                        <a:t>Average (cm)</a:t>
                      </a:r>
                      <a:endParaRPr b="1"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Quicksand"/>
                          <a:ea typeface="Quicksand"/>
                          <a:cs typeface="Quicksand"/>
                          <a:sym typeface="Quicksand"/>
                        </a:rPr>
                        <a:t>35</a:t>
                      </a: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a:solidFill>
                            <a:schemeClr val="dk1"/>
                          </a:solidFill>
                          <a:latin typeface="Quicksand"/>
                          <a:ea typeface="Quicksand"/>
                          <a:cs typeface="Quicksand"/>
                          <a:sym typeface="Quicksand"/>
                        </a:rPr>
                        <a:t>50</a:t>
                      </a:r>
                      <a:endParaRPr dirty="0">
                        <a:solidFill>
                          <a:schemeClr val="dk1"/>
                        </a:solidFill>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932275">
                <a:tc gridSpan="4">
                  <a:txBody>
                    <a:bodyPr/>
                    <a:lstStyle/>
                    <a:p>
                      <a:pPr marL="0" lvl="0" indent="0" algn="ctr" rtl="0">
                        <a:spcBef>
                          <a:spcPts val="0"/>
                        </a:spcBef>
                        <a:spcAft>
                          <a:spcPts val="0"/>
                        </a:spcAft>
                        <a:buNone/>
                      </a:pPr>
                      <a:r>
                        <a:rPr lang="en" sz="1200" b="1">
                          <a:solidFill>
                            <a:schemeClr val="dk1"/>
                          </a:solidFill>
                          <a:latin typeface="Quicksand"/>
                          <a:ea typeface="Quicksand"/>
                          <a:cs typeface="Quicksand"/>
                          <a:sym typeface="Quicksand"/>
                        </a:rPr>
                        <a:t>Remember to calculate average you need to add all rounds and divide by 5.</a:t>
                      </a:r>
                      <a:endParaRPr sz="1200" b="1" dirty="0">
                        <a:solidFill>
                          <a:schemeClr val="dk1"/>
                        </a:solidFill>
                        <a:latin typeface="Quicksand"/>
                        <a:ea typeface="Quicksand"/>
                        <a:cs typeface="Quicksand"/>
                        <a:sym typeface="Quicksand"/>
                      </a:endParaRPr>
                    </a:p>
                    <a:p>
                      <a:pPr marL="0" lvl="0" indent="0" algn="ctr" rtl="0">
                        <a:spcBef>
                          <a:spcPts val="0"/>
                        </a:spcBef>
                        <a:spcAft>
                          <a:spcPts val="0"/>
                        </a:spcAft>
                        <a:buNone/>
                      </a:pPr>
                      <a:r>
                        <a:rPr lang="en" b="1">
                          <a:solidFill>
                            <a:srgbClr val="0000FF"/>
                          </a:solidFill>
                          <a:latin typeface="Quicksand"/>
                          <a:ea typeface="Quicksand"/>
                          <a:cs typeface="Quicksand"/>
                          <a:sym typeface="Quicksand"/>
                        </a:rPr>
                        <a:t>Partial Force = Not fully pressing your frog down</a:t>
                      </a:r>
                      <a:endParaRPr b="1" dirty="0">
                        <a:solidFill>
                          <a:srgbClr val="0000FF"/>
                        </a:solidFill>
                        <a:latin typeface="Quicksand"/>
                        <a:ea typeface="Quicksand"/>
                        <a:cs typeface="Quicksand"/>
                        <a:sym typeface="Quicksand"/>
                      </a:endParaRPr>
                    </a:p>
                    <a:p>
                      <a:pPr marL="0" lvl="0" indent="0" algn="ctr" rtl="0">
                        <a:spcBef>
                          <a:spcPts val="0"/>
                        </a:spcBef>
                        <a:spcAft>
                          <a:spcPts val="0"/>
                        </a:spcAft>
                        <a:buNone/>
                      </a:pPr>
                      <a:r>
                        <a:rPr lang="en" b="1">
                          <a:solidFill>
                            <a:srgbClr val="FF0000"/>
                          </a:solidFill>
                          <a:latin typeface="Quicksand"/>
                          <a:ea typeface="Quicksand"/>
                          <a:cs typeface="Quicksand"/>
                          <a:sym typeface="Quicksand"/>
                        </a:rPr>
                        <a:t>Maximum Force = Pressing your frog fully down</a:t>
                      </a:r>
                      <a:endParaRPr b="1" dirty="0">
                        <a:solidFill>
                          <a:srgbClr val="FF0000"/>
                        </a:solidFill>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102"/>
        <p:cNvGrpSpPr/>
        <p:nvPr/>
      </p:nvGrpSpPr>
      <p:grpSpPr>
        <a:xfrm>
          <a:off x="0" y="0"/>
          <a:ext cx="0" cy="0"/>
          <a:chOff x="0" y="0"/>
          <a:chExt cx="0" cy="0"/>
        </a:xfrm>
      </p:grpSpPr>
      <p:graphicFrame>
        <p:nvGraphicFramePr>
          <p:cNvPr id="103" name="Google Shape;103;p20"/>
          <p:cNvGraphicFramePr/>
          <p:nvPr/>
        </p:nvGraphicFramePr>
        <p:xfrm>
          <a:off x="-12" y="530450"/>
          <a:ext cx="4105650" cy="4477100"/>
        </p:xfrm>
        <a:graphic>
          <a:graphicData uri="http://schemas.openxmlformats.org/drawingml/2006/table">
            <a:tbl>
              <a:tblPr>
                <a:noFill/>
                <a:tableStyleId>{5665092B-CF91-4773-8283-87764C625582}</a:tableStyleId>
              </a:tblPr>
              <a:tblGrid>
                <a:gridCol w="1368550">
                  <a:extLst>
                    <a:ext uri="{9D8B030D-6E8A-4147-A177-3AD203B41FA5}">
                      <a16:colId xmlns:a16="http://schemas.microsoft.com/office/drawing/2014/main" val="20000"/>
                    </a:ext>
                  </a:extLst>
                </a:gridCol>
                <a:gridCol w="1368550">
                  <a:extLst>
                    <a:ext uri="{9D8B030D-6E8A-4147-A177-3AD203B41FA5}">
                      <a16:colId xmlns:a16="http://schemas.microsoft.com/office/drawing/2014/main" val="20001"/>
                    </a:ext>
                  </a:extLst>
                </a:gridCol>
                <a:gridCol w="1368550">
                  <a:extLst>
                    <a:ext uri="{9D8B030D-6E8A-4147-A177-3AD203B41FA5}">
                      <a16:colId xmlns:a16="http://schemas.microsoft.com/office/drawing/2014/main" val="20002"/>
                    </a:ext>
                  </a:extLst>
                </a:gridCol>
              </a:tblGrid>
              <a:tr h="334750">
                <a:tc>
                  <a:txBody>
                    <a:bodyPr/>
                    <a:lstStyle/>
                    <a:p>
                      <a:pPr marL="0" lvl="0" indent="0" algn="r" rtl="0">
                        <a:spcBef>
                          <a:spcPts val="0"/>
                        </a:spcBef>
                        <a:spcAft>
                          <a:spcPts val="0"/>
                        </a:spcAft>
                        <a:buNone/>
                      </a:pPr>
                      <a:r>
                        <a:rPr lang="en">
                          <a:latin typeface="Quicksand"/>
                          <a:ea typeface="Quicksand"/>
                          <a:cs typeface="Quicksand"/>
                          <a:sym typeface="Quicksand"/>
                        </a:rPr>
                        <a:t>100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90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80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70cm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60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50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40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30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20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334750">
                <a:tc>
                  <a:txBody>
                    <a:bodyPr/>
                    <a:lstStyle/>
                    <a:p>
                      <a:pPr marL="0" lvl="0" indent="0" algn="r" rtl="0">
                        <a:spcBef>
                          <a:spcPts val="0"/>
                        </a:spcBef>
                        <a:spcAft>
                          <a:spcPts val="0"/>
                        </a:spcAft>
                        <a:buNone/>
                      </a:pPr>
                      <a:r>
                        <a:rPr lang="en">
                          <a:latin typeface="Quicksand"/>
                          <a:ea typeface="Quicksand"/>
                          <a:cs typeface="Quicksand"/>
                          <a:sym typeface="Quicksand"/>
                        </a:rPr>
                        <a:t>10 cm</a:t>
                      </a: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515000">
                <a:tc>
                  <a:txBody>
                    <a:bodyPr/>
                    <a:lstStyle/>
                    <a:p>
                      <a:pPr marL="0" lvl="0" indent="0" algn="r" rtl="0">
                        <a:spcBef>
                          <a:spcPts val="0"/>
                        </a:spcBef>
                        <a:spcAft>
                          <a:spcPts val="0"/>
                        </a:spcAft>
                        <a:buNone/>
                      </a:pPr>
                      <a:endParaRPr dirty="0">
                        <a:latin typeface="Quicksand"/>
                        <a:ea typeface="Quicksand"/>
                        <a:cs typeface="Quicksand"/>
                        <a:sym typeface="Quicksand"/>
                      </a:endParaRPr>
                    </a:p>
                  </a:txBody>
                  <a:tcPr marL="91425" marR="91425" marT="91425" marB="91425">
                    <a:lnL w="9525" cap="flat" cmpd="sng">
                      <a:solidFill>
                        <a:schemeClr val="dk1">
                          <a:alpha val="0"/>
                        </a:schemeClr>
                      </a:solidFill>
                      <a:prstDash val="solid"/>
                      <a:round/>
                      <a:headEnd type="none" w="sm" len="sm"/>
                      <a:tailEnd type="none" w="sm" len="sm"/>
                    </a:lnL>
                    <a:lnR w="28575" cap="flat" cmpd="sng">
                      <a:solidFill>
                        <a:schemeClr val="dk1"/>
                      </a:solidFill>
                      <a:prstDash val="solid"/>
                      <a:round/>
                      <a:headEnd type="none" w="sm" len="sm"/>
                      <a:tailEnd type="none" w="sm" len="sm"/>
                    </a:lnR>
                    <a:lnT w="9525" cap="flat" cmpd="sng">
                      <a:solidFill>
                        <a:schemeClr val="dk1">
                          <a:alpha val="0"/>
                        </a:schemeClr>
                      </a:solidFill>
                      <a:prstDash val="solid"/>
                      <a:round/>
                      <a:headEnd type="none" w="sm" len="sm"/>
                      <a:tailEnd type="none" w="sm" len="sm"/>
                    </a:lnT>
                    <a:lnB w="9525" cap="flat" cmpd="sng">
                      <a:solidFill>
                        <a:schemeClr val="dk1">
                          <a:alpha val="0"/>
                        </a:schemeClr>
                      </a:solidFill>
                      <a:prstDash val="solid"/>
                      <a:round/>
                      <a:headEnd type="none" w="sm" len="sm"/>
                      <a:tailEnd type="none" w="sm" len="sm"/>
                    </a:lnB>
                  </a:tcPr>
                </a:tc>
                <a:tc>
                  <a:txBody>
                    <a:bodyPr/>
                    <a:lstStyle/>
                    <a:p>
                      <a:pPr marL="0" lvl="0" indent="0" algn="ctr" rtl="0">
                        <a:spcBef>
                          <a:spcPts val="0"/>
                        </a:spcBef>
                        <a:spcAft>
                          <a:spcPts val="0"/>
                        </a:spcAft>
                        <a:buNone/>
                      </a:pPr>
                      <a:r>
                        <a:rPr lang="en" b="1">
                          <a:latin typeface="Quicksand"/>
                          <a:ea typeface="Quicksand"/>
                          <a:cs typeface="Quicksand"/>
                          <a:sym typeface="Quicksand"/>
                        </a:rPr>
                        <a:t>Partial Force</a:t>
                      </a:r>
                      <a:endParaRPr b="1" dirty="0">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en" b="1">
                          <a:latin typeface="Quicksand"/>
                          <a:ea typeface="Quicksand"/>
                          <a:cs typeface="Quicksand"/>
                          <a:sym typeface="Quicksand"/>
                        </a:rPr>
                        <a:t>Max Force</a:t>
                      </a:r>
                      <a:endParaRPr b="1" dirty="0">
                        <a:latin typeface="Quicksand"/>
                        <a:ea typeface="Quicksand"/>
                        <a:cs typeface="Quicksand"/>
                        <a:sym typeface="Quicksand"/>
                      </a:endParaRPr>
                    </a:p>
                  </a:txBody>
                  <a:tcPr marL="91425" marR="91425" marT="91425" marB="91425" anchor="ctr">
                    <a:lnL w="28575"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sp>
        <p:nvSpPr>
          <p:cNvPr id="104" name="Google Shape;104;p20"/>
          <p:cNvSpPr txBox="1"/>
          <p:nvPr/>
        </p:nvSpPr>
        <p:spPr>
          <a:xfrm rot="-5400000">
            <a:off x="-1273450" y="2401200"/>
            <a:ext cx="3574200" cy="341100"/>
          </a:xfrm>
          <a:prstGeom prst="rect">
            <a:avLst/>
          </a:prstGeom>
          <a:noFill/>
          <a:ln>
            <a:noFill/>
          </a:ln>
        </p:spPr>
        <p:txBody>
          <a:bodyPr spcFirstLastPara="1" wrap="square" lIns="91425" tIns="91425" rIns="91425" bIns="91425" anchor="t" anchorCtr="0">
            <a:noAutofit/>
          </a:bodyPr>
          <a:lstStyle/>
          <a:p>
            <a:pPr marL="0" lvl="0" indent="0" algn="ctr" rtl="0">
              <a:lnSpc>
                <a:spcPct val="90000"/>
              </a:lnSpc>
              <a:spcBef>
                <a:spcPts val="0"/>
              </a:spcBef>
              <a:spcAft>
                <a:spcPts val="0"/>
              </a:spcAft>
              <a:buSzPts val="688"/>
              <a:buNone/>
            </a:pPr>
            <a:r>
              <a:rPr lang="en" sz="1825" b="1" u="sng">
                <a:solidFill>
                  <a:schemeClr val="dk1"/>
                </a:solidFill>
                <a:latin typeface="Quicksand"/>
                <a:ea typeface="Quicksand"/>
                <a:cs typeface="Quicksand"/>
                <a:sym typeface="Quicksand"/>
              </a:rPr>
              <a:t>DISTANCE TRAVELED (CM)</a:t>
            </a:r>
            <a:r>
              <a:rPr lang="en" sz="1825" b="1">
                <a:solidFill>
                  <a:schemeClr val="dk1"/>
                </a:solidFill>
                <a:latin typeface="Quicksand"/>
                <a:ea typeface="Quicksand"/>
                <a:cs typeface="Quicksand"/>
                <a:sym typeface="Quicksand"/>
              </a:rPr>
              <a:t> </a:t>
            </a:r>
            <a:endParaRPr sz="1825" b="1" dirty="0">
              <a:solidFill>
                <a:schemeClr val="dk1"/>
              </a:solidFill>
              <a:latin typeface="Quicksand"/>
              <a:ea typeface="Quicksand"/>
              <a:cs typeface="Quicksand"/>
              <a:sym typeface="Quicksand"/>
            </a:endParaRPr>
          </a:p>
        </p:txBody>
      </p:sp>
      <p:sp>
        <p:nvSpPr>
          <p:cNvPr id="105" name="Google Shape;105;p20"/>
          <p:cNvSpPr txBox="1"/>
          <p:nvPr/>
        </p:nvSpPr>
        <p:spPr>
          <a:xfrm>
            <a:off x="4683375" y="427250"/>
            <a:ext cx="4067100" cy="4461600"/>
          </a:xfrm>
          <a:prstGeom prst="rect">
            <a:avLst/>
          </a:prstGeom>
          <a:noFill/>
          <a:ln>
            <a:noFill/>
          </a:ln>
        </p:spPr>
        <p:txBody>
          <a:bodyPr spcFirstLastPara="1" wrap="square" lIns="91425" tIns="91425" rIns="91425" bIns="91425" anchor="t" anchorCtr="0">
            <a:normAutofit fontScale="92500"/>
          </a:bodyPr>
          <a:lstStyle/>
          <a:p>
            <a:pPr marL="0" lvl="0" indent="0" algn="l" rtl="0">
              <a:spcBef>
                <a:spcPts val="0"/>
              </a:spcBef>
              <a:spcAft>
                <a:spcPts val="0"/>
              </a:spcAft>
              <a:buNone/>
            </a:pPr>
            <a:r>
              <a:rPr lang="en" sz="1800" b="1" u="sng">
                <a:solidFill>
                  <a:srgbClr val="0000FF"/>
                </a:solidFill>
                <a:latin typeface="Quicksand"/>
                <a:ea typeface="Quicksand"/>
                <a:cs typeface="Quicksand"/>
                <a:sym typeface="Quicksand"/>
              </a:rPr>
              <a:t>Directions:</a:t>
            </a:r>
            <a:endParaRPr sz="1800" b="1" u="sng" dirty="0">
              <a:solidFill>
                <a:srgbClr val="0000FF"/>
              </a:solidFill>
              <a:latin typeface="Quicksand"/>
              <a:ea typeface="Quicksand"/>
              <a:cs typeface="Quicksand"/>
              <a:sym typeface="Quicksand"/>
            </a:endParaRPr>
          </a:p>
          <a:p>
            <a:pPr marL="0" lvl="0" indent="0" algn="l" rtl="0">
              <a:spcBef>
                <a:spcPts val="0"/>
              </a:spcBef>
              <a:spcAft>
                <a:spcPts val="0"/>
              </a:spcAft>
              <a:buNone/>
            </a:pPr>
            <a:endParaRPr sz="1800" b="1" u="sng" dirty="0">
              <a:solidFill>
                <a:schemeClr val="dk1"/>
              </a:solidFill>
              <a:latin typeface="Quicksand"/>
              <a:ea typeface="Quicksand"/>
              <a:cs typeface="Quicksand"/>
              <a:sym typeface="Quicksand"/>
            </a:endParaRPr>
          </a:p>
          <a:p>
            <a:pPr marL="0" lvl="0" indent="0" algn="l" rtl="0">
              <a:spcBef>
                <a:spcPts val="0"/>
              </a:spcBef>
              <a:spcAft>
                <a:spcPts val="0"/>
              </a:spcAft>
              <a:buNone/>
            </a:pPr>
            <a:r>
              <a:rPr lang="en" sz="1800">
                <a:solidFill>
                  <a:schemeClr val="dk1"/>
                </a:solidFill>
                <a:latin typeface="Quicksand"/>
                <a:ea typeface="Quicksand"/>
                <a:cs typeface="Quicksand"/>
                <a:sym typeface="Quicksand"/>
              </a:rPr>
              <a:t>Using the data from </a:t>
            </a:r>
            <a:r>
              <a:rPr lang="en" sz="1800" b="1" u="sng">
                <a:solidFill>
                  <a:srgbClr val="0000FF"/>
                </a:solidFill>
                <a:latin typeface="Quicksand"/>
                <a:ea typeface="Quicksand"/>
                <a:cs typeface="Quicksand"/>
                <a:sym typeface="Quicksand"/>
              </a:rPr>
              <a:t>slide 7</a:t>
            </a:r>
            <a:r>
              <a:rPr lang="en" sz="1800">
                <a:solidFill>
                  <a:schemeClr val="dk1"/>
                </a:solidFill>
                <a:latin typeface="Quicksand"/>
                <a:ea typeface="Quicksand"/>
                <a:cs typeface="Quicksand"/>
                <a:sym typeface="Quicksand"/>
              </a:rPr>
              <a:t> you will make a bar graph on the right. Remember to </a:t>
            </a:r>
            <a:r>
              <a:rPr lang="en" sz="1800" b="1" u="sng">
                <a:solidFill>
                  <a:srgbClr val="0000FF"/>
                </a:solidFill>
                <a:latin typeface="Quicksand"/>
                <a:ea typeface="Quicksand"/>
                <a:cs typeface="Quicksand"/>
                <a:sym typeface="Quicksand"/>
              </a:rPr>
              <a:t>round</a:t>
            </a:r>
            <a:r>
              <a:rPr lang="en" sz="1800">
                <a:solidFill>
                  <a:schemeClr val="dk1"/>
                </a:solidFill>
                <a:latin typeface="Quicksand"/>
                <a:ea typeface="Quicksand"/>
                <a:cs typeface="Quicksand"/>
                <a:sym typeface="Quicksand"/>
              </a:rPr>
              <a:t> your measurements.</a:t>
            </a:r>
            <a:endParaRPr sz="1800" dirty="0">
              <a:solidFill>
                <a:schemeClr val="dk1"/>
              </a:solidFill>
              <a:latin typeface="Quicksand"/>
              <a:ea typeface="Quicksand"/>
              <a:cs typeface="Quicksand"/>
              <a:sym typeface="Quicksand"/>
            </a:endParaRPr>
          </a:p>
          <a:p>
            <a:pPr marL="0" lvl="0" indent="0" algn="l" rtl="0">
              <a:spcBef>
                <a:spcPts val="0"/>
              </a:spcBef>
              <a:spcAft>
                <a:spcPts val="0"/>
              </a:spcAft>
              <a:buNone/>
            </a:pPr>
            <a:endParaRPr sz="1800" dirty="0">
              <a:solidFill>
                <a:schemeClr val="dk1"/>
              </a:solidFill>
              <a:latin typeface="Quicksand"/>
              <a:ea typeface="Quicksand"/>
              <a:cs typeface="Quicksand"/>
              <a:sym typeface="Quicksand"/>
            </a:endParaRPr>
          </a:p>
          <a:p>
            <a:pPr marL="0" lvl="0" indent="0" algn="l" rtl="0">
              <a:spcBef>
                <a:spcPts val="0"/>
              </a:spcBef>
              <a:spcAft>
                <a:spcPts val="0"/>
              </a:spcAft>
              <a:buNone/>
            </a:pPr>
            <a:r>
              <a:rPr lang="en" sz="1800">
                <a:solidFill>
                  <a:schemeClr val="dk1"/>
                </a:solidFill>
                <a:latin typeface="Quicksand"/>
                <a:ea typeface="Quicksand"/>
                <a:cs typeface="Quicksand"/>
                <a:sym typeface="Quicksand"/>
              </a:rPr>
              <a:t>Ex) 6.5 cm = 7 cm, 6.2 cm = 6 cm</a:t>
            </a:r>
            <a:endParaRPr sz="1800" dirty="0">
              <a:solidFill>
                <a:schemeClr val="dk1"/>
              </a:solidFill>
              <a:latin typeface="Quicksand"/>
              <a:ea typeface="Quicksand"/>
              <a:cs typeface="Quicksand"/>
              <a:sym typeface="Quicksand"/>
            </a:endParaRPr>
          </a:p>
          <a:p>
            <a:pPr marL="0" lvl="0" indent="0" algn="l" rtl="0">
              <a:spcBef>
                <a:spcPts val="0"/>
              </a:spcBef>
              <a:spcAft>
                <a:spcPts val="0"/>
              </a:spcAft>
              <a:buNone/>
            </a:pPr>
            <a:endParaRPr sz="1800" dirty="0">
              <a:solidFill>
                <a:schemeClr val="dk1"/>
              </a:solidFill>
              <a:latin typeface="Quicksand"/>
              <a:ea typeface="Quicksand"/>
              <a:cs typeface="Quicksand"/>
              <a:sym typeface="Quicksand"/>
            </a:endParaRPr>
          </a:p>
          <a:p>
            <a:pPr marL="0" lvl="0" indent="0" algn="l" rtl="0">
              <a:spcBef>
                <a:spcPts val="0"/>
              </a:spcBef>
              <a:spcAft>
                <a:spcPts val="0"/>
              </a:spcAft>
              <a:buNone/>
            </a:pPr>
            <a:r>
              <a:rPr lang="en" sz="1800" i="1">
                <a:solidFill>
                  <a:schemeClr val="dk1"/>
                </a:solidFill>
                <a:latin typeface="Quicksand"/>
                <a:ea typeface="Quicksand"/>
                <a:cs typeface="Quicksand"/>
                <a:sym typeface="Quicksand"/>
              </a:rPr>
              <a:t>Rounding Tip: 5 or more you round up. 5 or less you round down.</a:t>
            </a:r>
            <a:endParaRPr sz="1800" i="1" dirty="0">
              <a:solidFill>
                <a:schemeClr val="dk1"/>
              </a:solidFill>
              <a:latin typeface="Quicksand"/>
              <a:ea typeface="Quicksand"/>
              <a:cs typeface="Quicksand"/>
              <a:sym typeface="Quicksand"/>
            </a:endParaRPr>
          </a:p>
          <a:p>
            <a:pPr marL="0" lvl="0" indent="0" algn="l" rtl="0">
              <a:spcBef>
                <a:spcPts val="0"/>
              </a:spcBef>
              <a:spcAft>
                <a:spcPts val="0"/>
              </a:spcAft>
              <a:buNone/>
            </a:pPr>
            <a:endParaRPr sz="1800" dirty="0">
              <a:solidFill>
                <a:schemeClr val="dk1"/>
              </a:solidFill>
              <a:latin typeface="Quicksand"/>
              <a:ea typeface="Quicksand"/>
              <a:cs typeface="Quicksand"/>
              <a:sym typeface="Quicksand"/>
            </a:endParaRPr>
          </a:p>
          <a:p>
            <a:pPr marL="0" lvl="0" indent="0" algn="l" rtl="0">
              <a:spcBef>
                <a:spcPts val="0"/>
              </a:spcBef>
              <a:spcAft>
                <a:spcPts val="0"/>
              </a:spcAft>
              <a:buNone/>
            </a:pPr>
            <a:r>
              <a:rPr lang="en" sz="1800">
                <a:solidFill>
                  <a:schemeClr val="dk1"/>
                </a:solidFill>
                <a:latin typeface="Quicksand"/>
                <a:ea typeface="Quicksand"/>
                <a:cs typeface="Quicksand"/>
                <a:sym typeface="Quicksand"/>
              </a:rPr>
              <a:t>To make your bar graph you select the amount of cells you need and click on this icon to fill the color.</a:t>
            </a:r>
            <a:endParaRPr sz="1800" dirty="0">
              <a:solidFill>
                <a:schemeClr val="dk1"/>
              </a:solidFill>
              <a:latin typeface="Quicksand"/>
              <a:ea typeface="Quicksand"/>
              <a:cs typeface="Quicksand"/>
              <a:sym typeface="Quicksand"/>
            </a:endParaRPr>
          </a:p>
          <a:p>
            <a:pPr marL="0" lvl="0" indent="0" algn="l" rtl="0">
              <a:spcBef>
                <a:spcPts val="0"/>
              </a:spcBef>
              <a:spcAft>
                <a:spcPts val="0"/>
              </a:spcAft>
              <a:buNone/>
            </a:pPr>
            <a:endParaRPr sz="1800" dirty="0">
              <a:solidFill>
                <a:schemeClr val="dk2"/>
              </a:solidFill>
              <a:latin typeface="Quicksand"/>
              <a:ea typeface="Quicksand"/>
              <a:cs typeface="Quicksand"/>
              <a:sym typeface="Quicksand"/>
            </a:endParaRPr>
          </a:p>
          <a:p>
            <a:pPr marL="0" lvl="0" indent="0" algn="l" rtl="0">
              <a:spcBef>
                <a:spcPts val="0"/>
              </a:spcBef>
              <a:spcAft>
                <a:spcPts val="0"/>
              </a:spcAft>
              <a:buNone/>
            </a:pPr>
            <a:endParaRPr sz="1800" dirty="0">
              <a:solidFill>
                <a:schemeClr val="dk2"/>
              </a:solidFill>
              <a:latin typeface="Quicksand"/>
              <a:ea typeface="Quicksand"/>
              <a:cs typeface="Quicksand"/>
              <a:sym typeface="Quicksand"/>
            </a:endParaRPr>
          </a:p>
          <a:p>
            <a:pPr marL="0" lvl="0" indent="0" algn="l" rtl="0">
              <a:spcBef>
                <a:spcPts val="0"/>
              </a:spcBef>
              <a:spcAft>
                <a:spcPts val="0"/>
              </a:spcAft>
              <a:buNone/>
            </a:pPr>
            <a:r>
              <a:rPr lang="en" sz="1800">
                <a:solidFill>
                  <a:schemeClr val="dk2"/>
                </a:solidFill>
                <a:latin typeface="Quicksand"/>
                <a:ea typeface="Quicksand"/>
                <a:cs typeface="Quicksand"/>
                <a:sym typeface="Quicksand"/>
              </a:rPr>
              <a:t>	</a:t>
            </a:r>
            <a:endParaRPr sz="1800" dirty="0">
              <a:solidFill>
                <a:schemeClr val="dk2"/>
              </a:solidFill>
              <a:latin typeface="Quicksand"/>
              <a:ea typeface="Quicksand"/>
              <a:cs typeface="Quicksand"/>
              <a:sym typeface="Quicksand"/>
            </a:endParaRPr>
          </a:p>
          <a:p>
            <a:pPr marL="0" lvl="0" indent="0" algn="l" rtl="0">
              <a:spcBef>
                <a:spcPts val="0"/>
              </a:spcBef>
              <a:spcAft>
                <a:spcPts val="0"/>
              </a:spcAft>
              <a:buNone/>
            </a:pPr>
            <a:endParaRPr sz="1800" dirty="0">
              <a:solidFill>
                <a:schemeClr val="dk2"/>
              </a:solidFill>
              <a:latin typeface="Quicksand"/>
              <a:ea typeface="Quicksand"/>
              <a:cs typeface="Quicksand"/>
              <a:sym typeface="Quicksand"/>
            </a:endParaRPr>
          </a:p>
        </p:txBody>
      </p:sp>
      <p:pic>
        <p:nvPicPr>
          <p:cNvPr id="106" name="Google Shape;106;p20"/>
          <p:cNvPicPr preferRelativeResize="0"/>
          <p:nvPr/>
        </p:nvPicPr>
        <p:blipFill>
          <a:blip r:embed="rId3">
            <a:alphaModFix/>
          </a:blip>
          <a:stretch>
            <a:fillRect/>
          </a:stretch>
        </p:blipFill>
        <p:spPr>
          <a:xfrm>
            <a:off x="8605475" y="3202825"/>
            <a:ext cx="407975" cy="497225"/>
          </a:xfrm>
          <a:prstGeom prst="rect">
            <a:avLst/>
          </a:prstGeom>
          <a:noFill/>
          <a:ln>
            <a:noFill/>
          </a:ln>
        </p:spPr>
      </p:pic>
      <p:sp>
        <p:nvSpPr>
          <p:cNvPr id="107" name="Google Shape;107;p20"/>
          <p:cNvSpPr txBox="1">
            <a:spLocks noGrp="1"/>
          </p:cNvSpPr>
          <p:nvPr>
            <p:ph type="title"/>
          </p:nvPr>
        </p:nvSpPr>
        <p:spPr>
          <a:xfrm>
            <a:off x="1368550" y="47900"/>
            <a:ext cx="2737200" cy="4368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SzPct val="49009"/>
              <a:buNone/>
            </a:pPr>
            <a:r>
              <a:rPr lang="en" sz="2020" b="1" u="sng">
                <a:latin typeface="Quicksand"/>
                <a:ea typeface="Quicksand"/>
                <a:cs typeface="Quicksand"/>
                <a:sym typeface="Quicksand"/>
              </a:rPr>
              <a:t>GRAPHING</a:t>
            </a:r>
            <a:endParaRPr sz="2020" b="1" u="sng" dirty="0">
              <a:latin typeface="Quicksand"/>
              <a:ea typeface="Quicksand"/>
              <a:cs typeface="Quicksand"/>
              <a:sym typeface="Quicksan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CE5CD"/>
        </a:solidFill>
        <a:effectLst/>
      </p:bgPr>
    </p:bg>
    <p:spTree>
      <p:nvGrpSpPr>
        <p:cNvPr id="1" name="Shape 111"/>
        <p:cNvGrpSpPr/>
        <p:nvPr/>
      </p:nvGrpSpPr>
      <p:grpSpPr>
        <a:xfrm>
          <a:off x="0" y="0"/>
          <a:ext cx="0" cy="0"/>
          <a:chOff x="0" y="0"/>
          <a:chExt cx="0" cy="0"/>
        </a:xfrm>
      </p:grpSpPr>
      <p:sp>
        <p:nvSpPr>
          <p:cNvPr id="112" name="Google Shape;112;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 sz="3520" b="1" u="sng">
                <a:latin typeface="Quicksand"/>
                <a:ea typeface="Quicksand"/>
                <a:cs typeface="Quicksand"/>
                <a:sym typeface="Quicksand"/>
              </a:rPr>
              <a:t>Compare Data</a:t>
            </a:r>
            <a:endParaRPr sz="3520" b="1" u="sng" dirty="0">
              <a:latin typeface="Quicksand"/>
              <a:ea typeface="Quicksand"/>
              <a:cs typeface="Quicksand"/>
              <a:sym typeface="Quicksand"/>
            </a:endParaRPr>
          </a:p>
        </p:txBody>
      </p:sp>
      <p:sp>
        <p:nvSpPr>
          <p:cNvPr id="113" name="Google Shape;113;p21"/>
          <p:cNvSpPr txBox="1">
            <a:spLocks noGrp="1"/>
          </p:cNvSpPr>
          <p:nvPr>
            <p:ph type="body" idx="1"/>
          </p:nvPr>
        </p:nvSpPr>
        <p:spPr>
          <a:xfrm>
            <a:off x="311700" y="1152475"/>
            <a:ext cx="8520600" cy="36339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000" b="1">
                <a:solidFill>
                  <a:srgbClr val="0000FF"/>
                </a:solidFill>
                <a:latin typeface="Quicksand"/>
                <a:ea typeface="Quicksand"/>
                <a:cs typeface="Quicksand"/>
                <a:sym typeface="Quicksand"/>
              </a:rPr>
              <a:t>Directions:</a:t>
            </a:r>
            <a:endParaRPr sz="3000" b="1" dirty="0">
              <a:solidFill>
                <a:srgbClr val="0000FF"/>
              </a:solidFill>
              <a:latin typeface="Quicksand"/>
              <a:ea typeface="Quicksand"/>
              <a:cs typeface="Quicksand"/>
              <a:sym typeface="Quicksand"/>
            </a:endParaRPr>
          </a:p>
          <a:p>
            <a:pPr marL="0" lvl="0" indent="0" algn="l" rtl="0">
              <a:spcBef>
                <a:spcPts val="1200"/>
              </a:spcBef>
              <a:spcAft>
                <a:spcPts val="1200"/>
              </a:spcAft>
              <a:buNone/>
            </a:pPr>
            <a:r>
              <a:rPr lang="en" sz="3000">
                <a:solidFill>
                  <a:schemeClr val="dk1"/>
                </a:solidFill>
                <a:latin typeface="Quicksand"/>
                <a:ea typeface="Quicksand"/>
                <a:cs typeface="Quicksand"/>
                <a:sym typeface="Quicksand"/>
              </a:rPr>
              <a:t>On the next </a:t>
            </a:r>
            <a:r>
              <a:rPr lang="en" sz="3000" b="1">
                <a:solidFill>
                  <a:srgbClr val="0000FF"/>
                </a:solidFill>
                <a:latin typeface="Quicksand"/>
                <a:ea typeface="Quicksand"/>
                <a:cs typeface="Quicksand"/>
                <a:sym typeface="Quicksand"/>
              </a:rPr>
              <a:t>slide # 10</a:t>
            </a:r>
            <a:r>
              <a:rPr lang="en" sz="3000">
                <a:solidFill>
                  <a:schemeClr val="dk1"/>
                </a:solidFill>
                <a:latin typeface="Quicksand"/>
                <a:ea typeface="Quicksand"/>
                <a:cs typeface="Quicksand"/>
                <a:sym typeface="Quicksand"/>
              </a:rPr>
              <a:t>. I want you to go to </a:t>
            </a:r>
            <a:r>
              <a:rPr lang="en" sz="3000" b="1">
                <a:solidFill>
                  <a:srgbClr val="0000FF"/>
                </a:solidFill>
                <a:latin typeface="Quicksand"/>
                <a:ea typeface="Quicksand"/>
                <a:cs typeface="Quicksand"/>
                <a:sym typeface="Quicksand"/>
              </a:rPr>
              <a:t>two other people</a:t>
            </a:r>
            <a:r>
              <a:rPr lang="en" sz="3000">
                <a:solidFill>
                  <a:schemeClr val="dk1"/>
                </a:solidFill>
                <a:latin typeface="Quicksand"/>
                <a:ea typeface="Quicksand"/>
                <a:cs typeface="Quicksand"/>
                <a:sym typeface="Quicksand"/>
              </a:rPr>
              <a:t> in class and create their bar graph data. You will be comparing your data with their data to answer the question on slide # 12.</a:t>
            </a:r>
            <a:endParaRPr sz="3000" dirty="0">
              <a:solidFill>
                <a:schemeClr val="dk1"/>
              </a:solidFill>
              <a:latin typeface="Quicksand"/>
              <a:ea typeface="Quicksand"/>
              <a:cs typeface="Quicksand"/>
              <a:sym typeface="Quicksand"/>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726</Words>
  <Application>Microsoft Office PowerPoint</Application>
  <PresentationFormat>On-screen Show (16:9)</PresentationFormat>
  <Paragraphs>120</Paragraphs>
  <Slides>17</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Quicksand</vt:lpstr>
      <vt:lpstr>Calibri</vt:lpstr>
      <vt:lpstr>Arial</vt:lpstr>
      <vt:lpstr>Comic Sans MS</vt:lpstr>
      <vt:lpstr>Impact</vt:lpstr>
      <vt:lpstr>Simple Light</vt:lpstr>
      <vt:lpstr>PHENOMENON</vt:lpstr>
      <vt:lpstr>OBSERVATIONS</vt:lpstr>
      <vt:lpstr>QUESTIONS</vt:lpstr>
      <vt:lpstr>POTENTIAL ENERGY</vt:lpstr>
      <vt:lpstr>PROCEDURE</vt:lpstr>
      <vt:lpstr>PowerPoint Presentation</vt:lpstr>
      <vt:lpstr>DATA COLLECTION</vt:lpstr>
      <vt:lpstr>GRAPHING</vt:lpstr>
      <vt:lpstr>Compare Data</vt:lpstr>
      <vt:lpstr>GRAPHING</vt:lpstr>
      <vt:lpstr>DATA ANALYSIS</vt:lpstr>
      <vt:lpstr>DATA ANALYSIS</vt:lpstr>
      <vt:lpstr>TIME TO RACE!!</vt:lpstr>
      <vt:lpstr>DATA COLLECTION</vt:lpstr>
      <vt:lpstr>DATA ANALYSIS</vt:lpstr>
      <vt:lpstr>DATA ANALYSIS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PHENOMENON</dc:title>
  <cp:lastModifiedBy>Michelle Hudson</cp:lastModifiedBy>
  <cp:revision>1</cp:revision>
  <dcterms:modified xsi:type="dcterms:W3CDTF">2024-04-18T18:58:08Z</dcterms:modified>
</cp:coreProperties>
</file>