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</p:sldIdLst>
  <p:sldSz cy="5143500" cx="9144000"/>
  <p:notesSz cx="6858000" cy="9144000"/>
  <p:embeddedFontLst>
    <p:embeddedFont>
      <p:font typeface="Quicksand"/>
      <p:regular r:id="rId16"/>
      <p:bold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  <p:ext uri="GoogleSlidesCustomDataVersion2">
      <go:slidesCustomData xmlns:go="http://customooxmlschemas.google.com/" r:id="rId18" roundtripDataSignature="AMtx7mjkauwRVBt3dq1EcSVjyccfrgcQT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7E368AF9-9F10-4ABE-AE9C-40FC5791827D}">
  <a:tblStyle styleId="{7E368AF9-9F10-4ABE-AE9C-40FC5791827D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 b="off" i="off"/>
    </a:band1H>
    <a:band2H>
      <a:tcTxStyle b="off" i="off"/>
    </a:band2H>
    <a:band1V>
      <a:tcTxStyle b="off" i="off"/>
    </a:band1V>
    <a:band2V>
      <a:tcTxStyle b="off" i="off"/>
    </a:band2V>
    <a:lastCol>
      <a:tcTxStyle b="off" i="off"/>
    </a:lastCol>
    <a:firstCol>
      <a:tcTxStyle b="off" i="off"/>
    </a:firstCol>
    <a:lastRow>
      <a:tcTxStyle b="off" i="off"/>
    </a:lastRow>
    <a:seCell>
      <a:tcTxStyle b="off" i="off"/>
    </a:seCell>
    <a:swCell>
      <a:tcTxStyle b="off" i="off"/>
    </a:swCell>
    <a:firstRow>
      <a:tcTxStyle b="off" i="off"/>
    </a:firstRow>
    <a:neCell>
      <a:tcTxStyle b="off" i="off"/>
    </a:neCell>
    <a:nwCell>
      <a:tcTxStyle b="off" i="off"/>
    </a:nwCell>
  </a:tblStyle>
  <a:tblStyle styleId="{EB4D9BD9-E033-4FAA-B3E5-E3919062230A}" styleName="Table_1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 b="off" i="off"/>
    </a:band1H>
    <a:band2H>
      <a:tcTxStyle b="off" i="off"/>
    </a:band2H>
    <a:band1V>
      <a:tcTxStyle b="off" i="off"/>
    </a:band1V>
    <a:band2V>
      <a:tcTxStyle b="off" i="off"/>
    </a:band2V>
    <a:lastCol>
      <a:tcTxStyle b="off" i="off"/>
    </a:lastCol>
    <a:firstCol>
      <a:tcTxStyle b="off" i="off"/>
    </a:firstCol>
    <a:lastRow>
      <a:tcTxStyle b="off" i="off"/>
    </a:lastRow>
    <a:seCell>
      <a:tcTxStyle b="off" i="off"/>
    </a:seCell>
    <a:swCell>
      <a:tcTxStyle b="off" i="off"/>
    </a:swCell>
    <a:firstRow>
      <a:tcTxStyle b="off" i="off"/>
    </a:firstRow>
    <a:neCell>
      <a:tcTxStyle b="off" i="off"/>
    </a:neCell>
    <a:nwCell>
      <a:tcTxStyle b="off" i="off"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font" Target="fonts/Quicksand-bold.fntdata"/><Relationship Id="rId16" Type="http://schemas.openxmlformats.org/officeDocument/2006/relationships/font" Target="fonts/Quicksand-regular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8" Type="http://customschemas.google.com/relationships/presentationmetadata" Target="metadata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youtu.be/2KZb2_vcNTg" TargetMode="Externa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d2199f1ae4_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d2199f1ae4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9" name="Google Shape;59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7" name="Google Shape;67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5" name="Google Shape;75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Temperature and soluble CO2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2" name="Google Shape;82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 u="sng">
                <a:solidFill>
                  <a:srgbClr val="0097A7"/>
                </a:solidFill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https://youtu.be/2KZb2_vcNTg</a:t>
            </a:r>
            <a:endParaRPr sz="14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8" name="Google Shape;88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4" name="Google Shape;94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0" name="Google Shape;100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9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" name="Google Shape;11;p11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12" name="Google Shape;12;p11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13" name="Google Shape;13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2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5" name="Google Shape;45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2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8" name="Google Shape;48;p2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1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6" name="Google Shape;16;p1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7" name="Google Shape;17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0" name="Google Shape;20;p1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1" name="Google Shape;21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15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6" name="Google Shape;26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9" name="Google Shape;29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1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2" name="Google Shape;32;p1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1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6" name="Google Shape;36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Google Shape;39;p1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0" name="Google Shape;40;p1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1" name="Google Shape;41;p1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2" name="Google Shape;42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rgbClr val="93C47D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http://www.youtube.com/watch?v=vNCH6uhB_Bs" TargetMode="External"/><Relationship Id="rId4" Type="http://schemas.openxmlformats.org/officeDocument/2006/relationships/image" Target="../media/image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g"/><Relationship Id="rId4" Type="http://schemas.openxmlformats.org/officeDocument/2006/relationships/image" Target="../media/image4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hyperlink" Target="https://youtu.be/2KZb2_vcNTg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hyperlink" Target="https://creativecommons.org/licenses/by-nc-sa/4.0/" TargetMode="External"/><Relationship Id="rId4" Type="http://schemas.openxmlformats.org/officeDocument/2006/relationships/image" Target="../media/image2.png"/><Relationship Id="rId5" Type="http://schemas.openxmlformats.org/officeDocument/2006/relationships/hyperlink" Target="https://3drst.byu.edu/" TargetMode="External"/><Relationship Id="rId6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g2d2199f1ae4_2_0"/>
          <p:cNvSpPr txBox="1"/>
          <p:nvPr>
            <p:ph type="title"/>
          </p:nvPr>
        </p:nvSpPr>
        <p:spPr>
          <a:xfrm>
            <a:off x="311700" y="122889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u="sng">
                <a:latin typeface="Comic Sans MS"/>
                <a:ea typeface="Comic Sans MS"/>
                <a:cs typeface="Comic Sans MS"/>
                <a:sym typeface="Comic Sans MS"/>
              </a:rPr>
              <a:t>PHENOMENON</a:t>
            </a:r>
            <a:endParaRPr b="1" u="sng"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55" name="Google Shape;55;g2d2199f1ae4_2_0"/>
          <p:cNvSpPr txBox="1"/>
          <p:nvPr>
            <p:ph idx="1" type="body"/>
          </p:nvPr>
        </p:nvSpPr>
        <p:spPr>
          <a:xfrm>
            <a:off x="311700" y="695600"/>
            <a:ext cx="3999900" cy="4252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 u="sng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  <a:t>DIRECTIONS</a:t>
            </a:r>
            <a:endParaRPr b="1" sz="1900" u="sng">
              <a:solidFill>
                <a:srgbClr val="000000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  <a:t>I want you to watch the videos on the right and do the following:</a:t>
            </a:r>
            <a:endParaRPr sz="1900">
              <a:solidFill>
                <a:srgbClr val="000000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Quicksand"/>
              <a:buAutoNum type="arabicPeriod"/>
            </a:pPr>
            <a:r>
              <a:rPr lang="en" sz="1900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  <a:t>Make at least 3 observations.</a:t>
            </a:r>
            <a:endParaRPr sz="1900">
              <a:solidFill>
                <a:srgbClr val="000000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Quicksand"/>
              <a:buAutoNum type="arabicPeriod"/>
            </a:pPr>
            <a:r>
              <a:rPr lang="en" sz="1900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  <a:t>Make a claim on how photosynthesis helps the tree grow.</a:t>
            </a:r>
            <a:endParaRPr sz="1900">
              <a:solidFill>
                <a:srgbClr val="000000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Quicksand"/>
              <a:buAutoNum type="arabicPeriod"/>
            </a:pPr>
            <a:r>
              <a:rPr lang="en" sz="1900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  <a:t>Come up with scientific question(s) that would help you understand how photosynthesis helped this tree grow so tall.</a:t>
            </a:r>
            <a:endParaRPr sz="1900">
              <a:solidFill>
                <a:srgbClr val="000000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pic>
        <p:nvPicPr>
          <p:cNvPr descr="See more: http://bit.ly/TVehd4&#10;➡ Subscribe: http://bit.ly/NatGeoSubscribe&#10;&#10;#NationalGeographic #Sequoia #Snowstorm&#10;&#10;About National Geographic:&#10;National Geographic is the world's premium destination for science, exploration, and adventure. Through their world-class scientists, photographers, journalists, and filmmakers, Nat Geo gets you closer to the stories that matter and past the edge of what's possible.&#10;&#10;Get More National Geographic:&#10;Official Site: http://bit.ly/NatGeoOfficialSite&#10;Facebook: http://bit.ly/FBNatGeo&#10;Twitter: http://bit.ly/NatGeoTwitter&#10;Instagram: http://bit.ly/NatGeoInsta&#10;&#10;The world's second-largest known tree, the President, in Sequoia National Park is photographed by National Geographic magazine photographer Michael &quot;Nick&quot; Nichols for the December 2012 issue. The final photograph is a mosaic of 126 images.&#10;&#10;More video can be seen in the magazine's digital editions on iPad, iPhone, and Kindle Fire.&#10;&#10;To see Nick's photos, go to http://ngm.nationalgeographic.com/2012/12/sequoias/nichols-photography&#10;&#10;Magnificent Giant Tree: Sequoia in a Snowstorm | National Geographic&#10;https://youtu.be/vNCH6uhB_Bs&#10;&#10;National Geographic&#10;https://www.youtube.com/natgeo" id="56" name="Google Shape;56;g2d2199f1ae4_2_0" title="Magnificent Giant Tree: Sequoia in a Snowstorm | National Geographic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2000" y="1623779"/>
            <a:ext cx="4260300" cy="239643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2"/>
          <p:cNvSpPr txBox="1"/>
          <p:nvPr>
            <p:ph type="title"/>
          </p:nvPr>
        </p:nvSpPr>
        <p:spPr>
          <a:xfrm>
            <a:off x="311700" y="535325"/>
            <a:ext cx="39999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b="1" lang="en" u="sng">
                <a:latin typeface="Comic Sans MS"/>
                <a:ea typeface="Comic Sans MS"/>
                <a:cs typeface="Comic Sans MS"/>
                <a:sym typeface="Comic Sans MS"/>
              </a:rPr>
              <a:t>OBSERVATIONS</a:t>
            </a:r>
            <a:endParaRPr b="1" u="sng"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62" name="Google Shape;62;p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solidFill>
            <a:schemeClr val="lt1"/>
          </a:solidFill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228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Quicksand"/>
              <a:buNone/>
            </a:pPr>
            <a:r>
              <a:t/>
            </a:r>
            <a:endParaRPr b="1" sz="2300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63" name="Google Shape;63;p2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solidFill>
            <a:schemeClr val="lt1"/>
          </a:solidFill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228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Quicksand"/>
              <a:buNone/>
            </a:pPr>
            <a:r>
              <a:t/>
            </a:r>
            <a:endParaRPr b="1" sz="2300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64" name="Google Shape;64;p2"/>
          <p:cNvSpPr txBox="1"/>
          <p:nvPr>
            <p:ph type="title"/>
          </p:nvPr>
        </p:nvSpPr>
        <p:spPr>
          <a:xfrm>
            <a:off x="4832400" y="535327"/>
            <a:ext cx="39999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b="1" lang="en" u="sng">
                <a:latin typeface="Comic Sans MS"/>
                <a:ea typeface="Comic Sans MS"/>
                <a:cs typeface="Comic Sans MS"/>
                <a:sym typeface="Comic Sans MS"/>
              </a:rPr>
              <a:t>CLAIM</a:t>
            </a:r>
            <a:endParaRPr b="1" u="sng"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b="1" lang="en" u="sng">
                <a:latin typeface="Quicksand"/>
                <a:ea typeface="Quicksand"/>
                <a:cs typeface="Quicksand"/>
                <a:sym typeface="Quicksand"/>
              </a:rPr>
              <a:t>QUESTIONS</a:t>
            </a:r>
            <a:endParaRPr b="1" u="sng"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70" name="Google Shape;70;p3"/>
          <p:cNvSpPr txBox="1"/>
          <p:nvPr>
            <p:ph idx="2" type="body"/>
          </p:nvPr>
        </p:nvSpPr>
        <p:spPr>
          <a:xfrm>
            <a:off x="2572050" y="1017725"/>
            <a:ext cx="3999900" cy="3416400"/>
          </a:xfrm>
          <a:prstGeom prst="rect">
            <a:avLst/>
          </a:prstGeom>
          <a:solidFill>
            <a:schemeClr val="lt1"/>
          </a:solidFill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228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Quicksand"/>
              <a:buNone/>
            </a:pPr>
            <a:r>
              <a:t/>
            </a:r>
            <a:endParaRPr b="1" sz="2300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400"/>
              <a:buNone/>
            </a:pPr>
            <a:r>
              <a:t/>
            </a:r>
            <a:endParaRPr b="1" sz="1700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pic>
        <p:nvPicPr>
          <p:cNvPr id="71" name="Google Shape;71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9684" y="900201"/>
            <a:ext cx="2276565" cy="3651448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717750" y="900200"/>
            <a:ext cx="2267251" cy="36514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4"/>
          <p:cNvSpPr txBox="1"/>
          <p:nvPr>
            <p:ph type="ctrTitle"/>
          </p:nvPr>
        </p:nvSpPr>
        <p:spPr>
          <a:xfrm>
            <a:off x="311708" y="1023350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b="1" lang="en" u="sng">
                <a:latin typeface="Impact"/>
                <a:ea typeface="Impact"/>
                <a:cs typeface="Impact"/>
                <a:sym typeface="Impact"/>
              </a:rPr>
              <a:t>PHOTOSYNTHESIS</a:t>
            </a:r>
            <a:endParaRPr b="1" u="sng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78" name="Google Shape;78;p4"/>
          <p:cNvSpPr txBox="1"/>
          <p:nvPr>
            <p:ph idx="1" type="subTitle"/>
          </p:nvPr>
        </p:nvSpPr>
        <p:spPr>
          <a:xfrm>
            <a:off x="311700" y="2624450"/>
            <a:ext cx="8520600" cy="1324200"/>
          </a:xfrm>
          <a:prstGeom prst="rect">
            <a:avLst/>
          </a:prstGeom>
          <a:solidFill>
            <a:srgbClr val="9FC5E8"/>
          </a:solidFill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 fontScale="77500" lnSpcReduction="2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29032"/>
              <a:buNone/>
            </a:pPr>
            <a:r>
              <a:rPr b="1" lang="en" u="sng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Standard 8.3.1</a:t>
            </a:r>
            <a:endParaRPr b="1" u="sng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29032"/>
              <a:buNone/>
            </a:pPr>
            <a:r>
              <a:rPr b="1" lang="en">
                <a:solidFill>
                  <a:srgbClr val="741B47"/>
                </a:solidFill>
                <a:latin typeface="Quicksand"/>
                <a:ea typeface="Quicksand"/>
                <a:cs typeface="Quicksand"/>
                <a:sym typeface="Quicksand"/>
              </a:rPr>
              <a:t>Plan and conduct an investigation</a:t>
            </a:r>
            <a:r>
              <a:rPr b="1" lang="en">
                <a:solidFill>
                  <a:srgbClr val="0000FF"/>
                </a:solidFill>
                <a:latin typeface="Quicksand"/>
                <a:ea typeface="Quicksand"/>
                <a:cs typeface="Quicksand"/>
                <a:sym typeface="Quicksand"/>
              </a:rPr>
              <a:t> </a:t>
            </a:r>
            <a:r>
              <a:rPr lang="en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and </a:t>
            </a:r>
            <a:r>
              <a:rPr b="1" lang="en">
                <a:solidFill>
                  <a:srgbClr val="741B47"/>
                </a:solidFill>
                <a:latin typeface="Quicksand"/>
                <a:ea typeface="Quicksand"/>
                <a:cs typeface="Quicksand"/>
                <a:sym typeface="Quicksand"/>
              </a:rPr>
              <a:t>use the evidence to construct an explanation</a:t>
            </a:r>
            <a:r>
              <a:rPr b="1" lang="en">
                <a:solidFill>
                  <a:srgbClr val="0000FF"/>
                </a:solidFill>
                <a:latin typeface="Quicksand"/>
                <a:ea typeface="Quicksand"/>
                <a:cs typeface="Quicksand"/>
                <a:sym typeface="Quicksand"/>
              </a:rPr>
              <a:t> </a:t>
            </a:r>
            <a:r>
              <a:rPr lang="en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of how photosynthetic organisms use </a:t>
            </a:r>
            <a:r>
              <a:rPr lang="en" u="sng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energy</a:t>
            </a:r>
            <a:r>
              <a:rPr lang="en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 to transform matter.</a:t>
            </a:r>
            <a:endParaRPr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79" name="Google Shape;79;p4"/>
          <p:cNvSpPr txBox="1"/>
          <p:nvPr/>
        </p:nvSpPr>
        <p:spPr>
          <a:xfrm>
            <a:off x="311700" y="4208750"/>
            <a:ext cx="8520600" cy="62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  <a:t>This lesson should introduce a series of lessons building toward the following performance expectation: What is photosynthesis, and how does it work?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4" name="Google Shape;84;p5"/>
          <p:cNvGraphicFramePr/>
          <p:nvPr/>
        </p:nvGraphicFramePr>
        <p:xfrm>
          <a:off x="353425" y="6810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{7E368AF9-9F10-4ABE-AE9C-40FC5791827D}</a:tableStyleId>
              </a:tblPr>
              <a:tblGrid>
                <a:gridCol w="8437150"/>
              </a:tblGrid>
              <a:tr h="5460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en" sz="1800" u="none" cap="none" strike="noStrike">
                          <a:solidFill>
                            <a:schemeClr val="dk1"/>
                          </a:solidFill>
                        </a:rPr>
                        <a:t>What are some things that make the tree have so much mass?</a:t>
                      </a:r>
                      <a:endParaRPr b="1" sz="1800" u="none" cap="none" strike="noStrike">
                        <a:solidFill>
                          <a:schemeClr val="dk1"/>
                        </a:solidFill>
                      </a:endParaRPr>
                    </a:p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en" sz="1800" u="none" cap="none" strike="noStrike">
                          <a:solidFill>
                            <a:schemeClr val="dk1"/>
                          </a:solidFill>
                        </a:rPr>
                        <a:t>What variables will affect plant growth?</a:t>
                      </a:r>
                      <a:endParaRPr sz="14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7512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sp>
        <p:nvSpPr>
          <p:cNvPr id="85" name="Google Shape;85;p5"/>
          <p:cNvSpPr txBox="1"/>
          <p:nvPr/>
        </p:nvSpPr>
        <p:spPr>
          <a:xfrm>
            <a:off x="252625" y="4587550"/>
            <a:ext cx="3000000" cy="40007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https://youtu.be/2KZb2_vcNTg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b="1" lang="en" u="sng">
                <a:latin typeface="Comic Sans MS"/>
                <a:ea typeface="Comic Sans MS"/>
                <a:cs typeface="Comic Sans MS"/>
                <a:sym typeface="Comic Sans MS"/>
              </a:rPr>
              <a:t>EXPLAIN AND CREATE A MODEL OF WHAT YOU KNOW ABOUT PHOTOSYNTHESIS</a:t>
            </a:r>
            <a:endParaRPr b="1" u="sng"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graphicFrame>
        <p:nvGraphicFramePr>
          <p:cNvPr id="91" name="Google Shape;91;p6"/>
          <p:cNvGraphicFramePr/>
          <p:nvPr/>
        </p:nvGraphicFramePr>
        <p:xfrm>
          <a:off x="311700" y="14059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{7E368AF9-9F10-4ABE-AE9C-40FC5791827D}</a:tableStyleId>
              </a:tblPr>
              <a:tblGrid>
                <a:gridCol w="4260300"/>
                <a:gridCol w="4260300"/>
              </a:tblGrid>
              <a:tr h="3810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/>
                        <a:t>Model</a:t>
                      </a:r>
                      <a:endParaRPr sz="14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/>
                        <a:t>Explain</a:t>
                      </a:r>
                      <a:endParaRPr sz="14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b="1" lang="en" u="sng">
                <a:latin typeface="Comic Sans MS"/>
                <a:ea typeface="Comic Sans MS"/>
                <a:cs typeface="Comic Sans MS"/>
                <a:sym typeface="Comic Sans MS"/>
              </a:rPr>
              <a:t>DISCUSSION</a:t>
            </a:r>
            <a:endParaRPr b="1" u="sng"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97" name="Google Shape;97;p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Get together in a group and evaluate each other’s model of photosynthesis. Answer the following questions:</a:t>
            </a:r>
            <a:endParaRPr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Quicksand"/>
              <a:buAutoNum type="arabicPeriod"/>
            </a:pPr>
            <a:r>
              <a:rPr lang="en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Which person’s model seem’s more complete and accurate? (use a post-it-note for correction)</a:t>
            </a:r>
            <a:endParaRPr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Quicksand"/>
              <a:buAutoNum type="arabicPeriod"/>
            </a:pPr>
            <a:r>
              <a:rPr lang="en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Why as a group do you think that model is the best? Avoid giving answers that focus on “Cuz it looks nice” or “They draw good”</a:t>
            </a:r>
            <a:endParaRPr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Quicksand"/>
              <a:buAutoNum type="arabicPeriod"/>
            </a:pPr>
            <a:r>
              <a:rPr lang="en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Make a claim as a group  </a:t>
            </a:r>
            <a:endParaRPr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" name="Google Shape;102;p8"/>
          <p:cNvGraphicFramePr/>
          <p:nvPr/>
        </p:nvGraphicFramePr>
        <p:xfrm>
          <a:off x="133600" y="431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{EB4D9BD9-E033-4FAA-B3E5-E3919062230A}</a:tableStyleId>
              </a:tblPr>
              <a:tblGrid>
                <a:gridCol w="1939925"/>
                <a:gridCol w="6960950"/>
              </a:tblGrid>
              <a:tr h="4996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/>
                        <a:t>Research Question:</a:t>
                      </a:r>
                      <a:endParaRPr sz="1100" u="none" cap="none" strike="noStrike"/>
                    </a:p>
                  </a:txBody>
                  <a:tcPr marT="63500" marB="63500" marR="63500" marL="63500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100" u="none" cap="none" strike="noStrike"/>
                        <a:t>How does ___________ affect plant growth?</a:t>
                      </a:r>
                      <a:endParaRPr b="1" sz="1100" u="none" cap="none" strike="noStrike"/>
                    </a:p>
                  </a:txBody>
                  <a:tcPr marT="63500" marB="63500" marR="63500" marL="63500">
                    <a:lnL cap="flat" cmpd="sng" w="19050">
                      <a:solidFill>
                        <a:srgbClr val="0000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394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/>
                        <a:t>Hypothesis:</a:t>
                      </a:r>
                      <a:endParaRPr sz="1100" u="none" cap="none" strike="noStrike"/>
                    </a:p>
                  </a:txBody>
                  <a:tcPr marT="63500" marB="63500" marR="63500" marL="63500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b="1" sz="1800" u="none" cap="none" strike="noStrike"/>
                    </a:p>
                  </a:txBody>
                  <a:tcPr marT="63500" marB="63500" marR="63500" marL="63500">
                    <a:lnL cap="flat" cmpd="sng" w="19050">
                      <a:solidFill>
                        <a:srgbClr val="0000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93525"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/>
                        <a:t>Experiment</a:t>
                      </a:r>
                      <a:endParaRPr sz="1200" u="none" cap="none" strike="noStrike"/>
                    </a:p>
                  </a:txBody>
                  <a:tcPr marT="63500" marB="63500" marR="63500" marL="63500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3C47D"/>
                    </a:solidFill>
                  </a:tcPr>
                </a:tc>
                <a:tc hMerge="1"/>
              </a:tr>
              <a:tr h="4621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/>
                        <a:t>Independent variable</a:t>
                      </a:r>
                      <a:endParaRPr sz="1100" u="none" cap="none" strike="noStrike"/>
                    </a:p>
                  </a:txBody>
                  <a:tcPr marT="63500" marB="63500" marR="63500" marL="63500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/>
                    </a:p>
                  </a:txBody>
                  <a:tcPr marT="63500" marB="63500" marR="63500" marL="63500">
                    <a:lnL cap="flat" cmpd="sng" w="19050">
                      <a:solidFill>
                        <a:srgbClr val="0000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4621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/>
                        <a:t>Dependent Variable: Data </a:t>
                      </a:r>
                      <a:endParaRPr sz="1100" u="none" cap="none" strike="noStrike"/>
                    </a:p>
                  </a:txBody>
                  <a:tcPr marT="63500" marB="63500" marR="63500" marL="63500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/>
                    </a:p>
                  </a:txBody>
                  <a:tcPr marT="63500" marB="63500" marR="63500" marL="63500">
                    <a:lnL cap="flat" cmpd="sng" w="19050">
                      <a:solidFill>
                        <a:srgbClr val="0000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935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/>
                        <a:t>Control variables:</a:t>
                      </a:r>
                      <a:endParaRPr sz="1100" u="none" cap="none" strike="noStrike"/>
                    </a:p>
                  </a:txBody>
                  <a:tcPr marT="63500" marB="63500" marR="63500" marL="63500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/>
                    </a:p>
                  </a:txBody>
                  <a:tcPr marT="63500" marB="63500" marR="63500" marL="63500">
                    <a:lnL cap="flat" cmpd="sng" w="19050">
                      <a:solidFill>
                        <a:srgbClr val="0000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13052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/>
                        <a:t>Materials needed</a:t>
                      </a:r>
                      <a:endParaRPr sz="1100" u="none" cap="none" strike="noStrike"/>
                    </a:p>
                  </a:txBody>
                  <a:tcPr marT="63500" marB="63500" marR="63500" marL="63500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/>
                    </a:p>
                  </a:txBody>
                  <a:tcPr marT="63500" marB="63500" marR="63500" marL="63500">
                    <a:lnL cap="flat" cmpd="sng" w="19050">
                      <a:solidFill>
                        <a:srgbClr val="0000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13052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/>
                        <a:t>Procedures/steps</a:t>
                      </a:r>
                      <a:endParaRPr sz="1100" u="none" cap="none" strike="noStrike"/>
                    </a:p>
                  </a:txBody>
                  <a:tcPr marT="63500" marB="63500" marR="63500" marL="63500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/>
                    </a:p>
                  </a:txBody>
                  <a:tcPr marT="63500" marB="63500" marR="63500" marL="63500">
                    <a:lnL cap="flat" cmpd="sng" w="19050">
                      <a:solidFill>
                        <a:srgbClr val="0000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7" name="Google Shape;107;p9"/>
          <p:cNvGrpSpPr/>
          <p:nvPr/>
        </p:nvGrpSpPr>
        <p:grpSpPr>
          <a:xfrm>
            <a:off x="2758783" y="3808308"/>
            <a:ext cx="3626435" cy="333195"/>
            <a:chOff x="671219" y="4716141"/>
            <a:chExt cx="4750382" cy="444884"/>
          </a:xfrm>
        </p:grpSpPr>
        <p:sp>
          <p:nvSpPr>
            <p:cNvPr id="108" name="Google Shape;108;p9"/>
            <p:cNvSpPr txBox="1"/>
            <p:nvPr/>
          </p:nvSpPr>
          <p:spPr>
            <a:xfrm>
              <a:off x="671219" y="4716141"/>
              <a:ext cx="4750382" cy="19978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21850" lIns="43700" spcFirstLastPara="1" rIns="43700" wrap="square" tIns="21850">
              <a:spAutoFit/>
            </a:bodyPr>
            <a:lstStyle/>
            <a:p>
              <a:pPr indent="0" lvl="0" marL="0" marR="0" rtl="0" algn="ctr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" sz="67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3D-RST is supported by the NSF under grant number #DRL-2101383</a:t>
              </a:r>
              <a:endParaRPr/>
            </a:p>
          </p:txBody>
        </p:sp>
        <p:pic>
          <p:nvPicPr>
            <p:cNvPr descr="A picture containing text, clipart&#10;&#10;Description automatically generated" id="109" name="Google Shape;109;p9">
              <a:hlinkClick r:id="rId3"/>
            </p:cNvPr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2714395" y="4928615"/>
              <a:ext cx="664029" cy="23241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descr="Logo&#10;&#10;Description automatically generated" id="110" name="Google Shape;110;p9">
            <a:hlinkClick r:id="rId5"/>
          </p:cNvPr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932511" y="932261"/>
            <a:ext cx="3278981" cy="32789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