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Comic Sans MS" panose="030F0702030302020204" pitchFamily="66" charset="0"/>
      <p:regular r:id="rId12"/>
      <p:bold r:id="rId13"/>
      <p:italic r:id="rId14"/>
      <p:boldItalic r:id="rId15"/>
    </p:embeddedFont>
    <p:embeddedFont>
      <p:font typeface="Impact" panose="020B0806030902050204" pitchFamily="34" charset="0"/>
      <p:regular r:id="rId16"/>
    </p:embeddedFont>
    <p:embeddedFont>
      <p:font typeface="Quicksand" panose="020B0604020202020204" charset="0"/>
      <p:regular r:id="rId17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jkauwRVBt3dq1EcSVjyccfrgcQ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413366-2EC2-4349-A9D2-E24F84B062AF}" v="2" dt="2025-07-15T17:10:14.424"/>
  </p1510:revLst>
</p1510:revInfo>
</file>

<file path=ppt/tableStyles.xml><?xml version="1.0" encoding="utf-8"?>
<a:tblStyleLst xmlns:a="http://schemas.openxmlformats.org/drawingml/2006/main" def="{7E368AF9-9F10-4ABE-AE9C-40FC5791827D}">
  <a:tblStyle styleId="{7E368AF9-9F10-4ABE-AE9C-40FC5791827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EB4D9BD9-E033-4FAA-B3E5-E3919062230A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22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2KZb2_vcNTg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d2199f1ae4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d2199f1ae4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" name="Google Shape;5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Temperature and soluble CO2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u="sng">
                <a:solidFill>
                  <a:srgbClr val="0097A7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https://youtu.be/2KZb2_vcNTg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2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93C47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NCH6uhB_B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2KZb2_vcNT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hyperlink" Target="https://3drst.byu.edu/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d2199f1ae4_2_0"/>
          <p:cNvSpPr txBox="1">
            <a:spLocks noGrp="1"/>
          </p:cNvSpPr>
          <p:nvPr>
            <p:ph type="title"/>
          </p:nvPr>
        </p:nvSpPr>
        <p:spPr>
          <a:xfrm>
            <a:off x="311700" y="122889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Comic Sans MS"/>
                <a:ea typeface="Comic Sans MS"/>
                <a:cs typeface="Comic Sans MS"/>
                <a:sym typeface="Comic Sans MS"/>
              </a:rPr>
              <a:t>PHENOMENON</a:t>
            </a:r>
            <a:endParaRPr b="1" u="sng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5" name="Google Shape;55;g2d2199f1ae4_2_0"/>
          <p:cNvSpPr txBox="1">
            <a:spLocks noGrp="1"/>
          </p:cNvSpPr>
          <p:nvPr>
            <p:ph type="body" idx="1"/>
          </p:nvPr>
        </p:nvSpPr>
        <p:spPr>
          <a:xfrm>
            <a:off x="311700" y="695600"/>
            <a:ext cx="3999900" cy="425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 u="sng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DIRECTIONS</a:t>
            </a:r>
            <a:endParaRPr sz="1900" b="1" u="sng" dirty="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I want you to watch the videos on the right and do the following:</a:t>
            </a:r>
            <a:endParaRPr sz="1900" dirty="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Quicksand"/>
              <a:buAutoNum type="arabicPeriod"/>
            </a:pPr>
            <a:r>
              <a:rPr lang="en" sz="1900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Write at least 3 observations.</a:t>
            </a:r>
            <a:endParaRPr sz="1900" dirty="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Quicksand"/>
              <a:buAutoNum type="arabicPeriod"/>
            </a:pPr>
            <a:r>
              <a:rPr lang="en" sz="1900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Write a claim about how photosynthesis helps the tree grow.</a:t>
            </a:r>
            <a:endParaRPr sz="1900" dirty="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lvl="0" indent="-349250">
              <a:buClr>
                <a:srgbClr val="000000"/>
              </a:buClr>
              <a:buSzPts val="1900"/>
              <a:buFont typeface="Quicksand"/>
              <a:buAutoNum type="arabicPeriod"/>
            </a:pPr>
            <a:r>
              <a:rPr lang="en-US" sz="1900" dirty="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Develop 1-2 scientific questions to understand how photosynthesis contributed to the tree's height.</a:t>
            </a:r>
            <a:endParaRPr sz="1900" dirty="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56" name="Google Shape;56;g2d2199f1ae4_2_0" descr="See more: http://bit.ly/TVehd4&#10;➡ Subscribe: http://bit.ly/NatGeoSubscribe&#10;&#10;#NationalGeographic #Sequoia #Snowstorm&#10;&#10;About National Geographic:&#10;National Geographic is the world's premium destination for science, exploration, and adventure. Through their world-class scientists, photographers, journalists, and filmmakers, Nat Geo gets you closer to the stories that matter and past the edge of what's possible.&#10;&#10;Get More National Geographic:&#10;Official Site: http://bit.ly/NatGeoOfficialSite&#10;Facebook: http://bit.ly/FBNatGeo&#10;Twitter: http://bit.ly/NatGeoTwitter&#10;Instagram: http://bit.ly/NatGeoInsta&#10;&#10;The world's second-largest known tree, the President, in Sequoia National Park is photographed by National Geographic magazine photographer Michael &quot;Nick&quot; Nichols for the December 2012 issue. The final photograph is a mosaic of 126 images.&#10;&#10;More video can be seen in the magazine's digital editions on iPad, iPhone, and Kindle Fire.&#10;&#10;To see Nick's photos, go to http://ngm.nationalgeographic.com/2012/12/sequoias/nichols-photography&#10;&#10;Magnificent Giant Tree: Sequoia in a Snowstorm | National Geographic&#10;https://youtu.be/vNCH6uhB_Bs&#10;&#10;National Geographic&#10;https://www.youtube.com/natgeo" title="Magnificent Giant Tree: Sequoia in a Snowstorm | National Geographic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623779"/>
            <a:ext cx="4260300" cy="23964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"/>
          <p:cNvSpPr txBox="1">
            <a:spLocks noGrp="1"/>
          </p:cNvSpPr>
          <p:nvPr>
            <p:ph type="title"/>
          </p:nvPr>
        </p:nvSpPr>
        <p:spPr>
          <a:xfrm>
            <a:off x="311700" y="535325"/>
            <a:ext cx="3999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 u="sng">
                <a:latin typeface="Comic Sans MS"/>
                <a:ea typeface="Comic Sans MS"/>
                <a:cs typeface="Comic Sans MS"/>
                <a:sym typeface="Comic Sans MS"/>
              </a:rPr>
              <a:t>OBSERVATIONS</a:t>
            </a:r>
            <a:endParaRPr b="1" u="sng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" name="Google Shape;62;p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icksand"/>
              <a:buNone/>
            </a:pPr>
            <a:endParaRPr sz="23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63" name="Google Shape;63;p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icksand"/>
              <a:buNone/>
            </a:pPr>
            <a:endParaRPr sz="23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64" name="Google Shape;64;p2"/>
          <p:cNvSpPr txBox="1">
            <a:spLocks noGrp="1"/>
          </p:cNvSpPr>
          <p:nvPr>
            <p:ph type="title"/>
          </p:nvPr>
        </p:nvSpPr>
        <p:spPr>
          <a:xfrm>
            <a:off x="4832400" y="535327"/>
            <a:ext cx="3999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 u="sng">
                <a:latin typeface="Comic Sans MS"/>
                <a:ea typeface="Comic Sans MS"/>
                <a:cs typeface="Comic Sans MS"/>
                <a:sym typeface="Comic Sans MS"/>
              </a:rPr>
              <a:t>CLAIM</a:t>
            </a:r>
            <a:endParaRPr b="1" u="sng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 u="sng">
                <a:latin typeface="Quicksand"/>
                <a:ea typeface="Quicksand"/>
                <a:cs typeface="Quicksand"/>
                <a:sym typeface="Quicksand"/>
              </a:rPr>
              <a:t>QUESTIONS</a:t>
            </a:r>
            <a:endParaRPr b="1" u="sng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70" name="Google Shape;70;p3"/>
          <p:cNvSpPr txBox="1">
            <a:spLocks noGrp="1"/>
          </p:cNvSpPr>
          <p:nvPr>
            <p:ph type="body" idx="2"/>
          </p:nvPr>
        </p:nvSpPr>
        <p:spPr>
          <a:xfrm>
            <a:off x="2572050" y="1017725"/>
            <a:ext cx="3999900" cy="34164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Quicksand"/>
              <a:buNone/>
            </a:pPr>
            <a:endParaRPr sz="23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endParaRPr sz="1700"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71" name="Google Shape;7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9684" y="900201"/>
            <a:ext cx="2276565" cy="3651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17750" y="900200"/>
            <a:ext cx="2267251" cy="3651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 txBox="1">
            <a:spLocks noGrp="1"/>
          </p:cNvSpPr>
          <p:nvPr>
            <p:ph type="ctrTitle"/>
          </p:nvPr>
        </p:nvSpPr>
        <p:spPr>
          <a:xfrm>
            <a:off x="311708" y="1023350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b="1" u="sng">
                <a:latin typeface="Impact"/>
                <a:ea typeface="Impact"/>
                <a:cs typeface="Impact"/>
                <a:sym typeface="Impact"/>
              </a:rPr>
              <a:t>PHOTOSYNTHESIS</a:t>
            </a:r>
            <a:endParaRPr b="1" u="sng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8" name="Google Shape;78;p4"/>
          <p:cNvSpPr txBox="1">
            <a:spLocks noGrp="1"/>
          </p:cNvSpPr>
          <p:nvPr>
            <p:ph type="subTitle" idx="1"/>
          </p:nvPr>
        </p:nvSpPr>
        <p:spPr>
          <a:xfrm>
            <a:off x="311700" y="2624450"/>
            <a:ext cx="8520600" cy="1324200"/>
          </a:xfrm>
          <a:prstGeom prst="rect">
            <a:avLst/>
          </a:prstGeom>
          <a:solidFill>
            <a:srgbClr val="9FC5E8"/>
          </a:solidFill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9032"/>
              <a:buNone/>
            </a:pPr>
            <a:r>
              <a:rPr lang="en" b="1" u="sng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Standard 8.3.1</a:t>
            </a:r>
            <a:endParaRPr b="1" u="sng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9032"/>
              <a:buNone/>
            </a:pPr>
            <a:r>
              <a:rPr lang="en" b="1">
                <a:solidFill>
                  <a:srgbClr val="741B47"/>
                </a:solidFill>
                <a:latin typeface="Quicksand"/>
                <a:ea typeface="Quicksand"/>
                <a:cs typeface="Quicksand"/>
                <a:sym typeface="Quicksand"/>
              </a:rPr>
              <a:t>Plan and conduct an investigation</a:t>
            </a:r>
            <a:r>
              <a:rPr lang="en" b="1">
                <a:solidFill>
                  <a:srgbClr val="0000FF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and </a:t>
            </a:r>
            <a:r>
              <a:rPr lang="en" b="1">
                <a:solidFill>
                  <a:srgbClr val="741B47"/>
                </a:solidFill>
                <a:latin typeface="Quicksand"/>
                <a:ea typeface="Quicksand"/>
                <a:cs typeface="Quicksand"/>
                <a:sym typeface="Quicksand"/>
              </a:rPr>
              <a:t>use the evidence to construct an explanation</a:t>
            </a:r>
            <a:r>
              <a:rPr lang="en" b="1">
                <a:solidFill>
                  <a:srgbClr val="0000FF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of how photosynthetic organisms use </a:t>
            </a:r>
            <a:r>
              <a:rPr lang="en" u="sng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energy</a:t>
            </a:r>
            <a:r>
              <a:rPr lang="en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 to transform matter.</a:t>
            </a:r>
            <a:endParaRPr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79" name="Google Shape;79;p4"/>
          <p:cNvSpPr txBox="1"/>
          <p:nvPr/>
        </p:nvSpPr>
        <p:spPr>
          <a:xfrm>
            <a:off x="311700" y="4208750"/>
            <a:ext cx="8520600" cy="6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latin typeface="Quicksand"/>
                <a:ea typeface="Quicksand"/>
                <a:cs typeface="Quicksand"/>
                <a:sym typeface="Quicksand"/>
              </a:rPr>
              <a:t>This lesson will introduce a series of lessons leading up to the following performance expectation: What is photosynthesis, and how does it work?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5"/>
          <p:cNvGraphicFramePr/>
          <p:nvPr/>
        </p:nvGraphicFramePr>
        <p:xfrm>
          <a:off x="353425" y="681050"/>
          <a:ext cx="8437150" cy="2690589"/>
        </p:xfrm>
        <a:graphic>
          <a:graphicData uri="http://schemas.openxmlformats.org/drawingml/2006/table">
            <a:tbl>
              <a:tblPr>
                <a:noFill/>
                <a:tableStyleId>{7E368AF9-9F10-4ABE-AE9C-40FC5791827D}</a:tableStyleId>
              </a:tblPr>
              <a:tblGrid>
                <a:gridCol w="8437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60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1" u="none" strike="noStrike" cap="none" dirty="0">
                          <a:solidFill>
                            <a:schemeClr val="dk1"/>
                          </a:solidFill>
                        </a:rPr>
                        <a:t>What are some things that make the tree have so much mass?</a:t>
                      </a:r>
                      <a:endParaRPr sz="1800" b="1" u="none" strike="noStrike" cap="none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1" u="none" strike="noStrike" cap="none" dirty="0">
                          <a:solidFill>
                            <a:schemeClr val="dk1"/>
                          </a:solidFill>
                        </a:rPr>
                        <a:t>What variables will affect plant growth?</a:t>
                      </a:r>
                      <a:endParaRPr sz="1400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1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5" name="Google Shape;85;p5"/>
          <p:cNvSpPr txBox="1"/>
          <p:nvPr/>
        </p:nvSpPr>
        <p:spPr>
          <a:xfrm>
            <a:off x="252625" y="4587550"/>
            <a:ext cx="30000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https://youtu.be/2KZb2_vcNTg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 u="sng">
                <a:latin typeface="Comic Sans MS"/>
                <a:ea typeface="Comic Sans MS"/>
                <a:cs typeface="Comic Sans MS"/>
                <a:sym typeface="Comic Sans MS"/>
              </a:rPr>
              <a:t>EXPLAIN AND CREATE A MODEL OF WHAT YOU KNOW ABOUT PHOTOSYNTHESIS</a:t>
            </a:r>
            <a:endParaRPr b="1" u="sng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aphicFrame>
        <p:nvGraphicFramePr>
          <p:cNvPr id="91" name="Google Shape;91;p6"/>
          <p:cNvGraphicFramePr/>
          <p:nvPr/>
        </p:nvGraphicFramePr>
        <p:xfrm>
          <a:off x="311700" y="1405975"/>
          <a:ext cx="8520600" cy="2926020"/>
        </p:xfrm>
        <a:graphic>
          <a:graphicData uri="http://schemas.openxmlformats.org/drawingml/2006/table">
            <a:tbl>
              <a:tblPr>
                <a:noFill/>
                <a:tableStyleId>{7E368AF9-9F10-4ABE-AE9C-40FC5791827D}</a:tableStyleId>
              </a:tblPr>
              <a:tblGrid>
                <a:gridCol w="4260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0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Model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/>
                        <a:t>Explain</a:t>
                      </a:r>
                      <a:endParaRPr sz="14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 u="sng">
                <a:latin typeface="Comic Sans MS"/>
                <a:ea typeface="Comic Sans MS"/>
                <a:cs typeface="Comic Sans MS"/>
                <a:sym typeface="Comic Sans MS"/>
              </a:rPr>
              <a:t>DISCUSSION</a:t>
            </a:r>
            <a:endParaRPr b="1" u="sng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7" name="Google Shape;97;p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dirty="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Get together in a group and evaluate each other’s model of photosynthesis. Answer the following questions:</a:t>
            </a:r>
            <a:endParaRPr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AutoNum type="arabicPeriod"/>
            </a:pPr>
            <a:r>
              <a:rPr lang="en" dirty="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Which person’s model seems more complete and accurate? (Use a Post-it note for correction.)</a:t>
            </a:r>
            <a:endParaRPr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AutoNum type="arabicPeriod"/>
            </a:pPr>
            <a:r>
              <a:rPr lang="en" dirty="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Why do you think that model is the best? Avoid giving answers that focus on how the model looks or drawing ability.</a:t>
            </a:r>
            <a:endParaRPr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icksand"/>
              <a:buAutoNum type="arabicPeriod"/>
            </a:pPr>
            <a:r>
              <a:rPr lang="en" dirty="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With your group, write a new claim.</a:t>
            </a:r>
            <a:endParaRPr dirty="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8"/>
          <p:cNvGraphicFramePr/>
          <p:nvPr/>
        </p:nvGraphicFramePr>
        <p:xfrm>
          <a:off x="133600" y="43175"/>
          <a:ext cx="8900875" cy="5039556"/>
        </p:xfrm>
        <a:graphic>
          <a:graphicData uri="http://schemas.openxmlformats.org/drawingml/2006/table">
            <a:tbl>
              <a:tblPr>
                <a:noFill/>
                <a:tableStyleId>{EB4D9BD9-E033-4FAA-B3E5-E3919062230A}</a:tableStyleId>
              </a:tblPr>
              <a:tblGrid>
                <a:gridCol w="1939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60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9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Research Question:</a:t>
                      </a:r>
                      <a:endParaRPr sz="1100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b="1" u="none" strike="noStrike" cap="none"/>
                        <a:t>How does ___________ affect plant growth?</a:t>
                      </a:r>
                      <a:endParaRPr sz="1100" b="1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 dirty="0"/>
                        <a:t>Hypothesis:</a:t>
                      </a:r>
                      <a:endParaRPr sz="1100" u="none" strike="noStrike" cap="none" dirty="0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25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Experiment</a:t>
                      </a:r>
                      <a:endParaRPr sz="1200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Independent variable</a:t>
                      </a:r>
                      <a:endParaRPr sz="1100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Dependent Variable: Data </a:t>
                      </a:r>
                      <a:endParaRPr sz="1100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3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Control variables:</a:t>
                      </a:r>
                      <a:endParaRPr sz="1100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0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Materials needed</a:t>
                      </a:r>
                      <a:endParaRPr sz="1100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0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 u="none" strike="noStrike" cap="none"/>
                        <a:t>Procedures/steps</a:t>
                      </a:r>
                      <a:endParaRPr sz="1100" u="none" strike="noStrike" cap="none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/>
                    </a:p>
                  </a:txBody>
                  <a:tcPr marL="63500" marR="63500" marT="63500" marB="63500">
                    <a:lnL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oogle Shape;107;p9"/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108" name="Google Shape;108;p9"/>
            <p:cNvSpPr txBox="1"/>
            <p:nvPr/>
          </p:nvSpPr>
          <p:spPr>
            <a:xfrm>
              <a:off x="671219" y="4716141"/>
              <a:ext cx="4750382" cy="1997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700" tIns="21850" rIns="43700" bIns="21850" anchor="t" anchorCtr="0">
              <a:spAutoFit/>
            </a:bodyPr>
            <a:lstStyle/>
            <a:p>
              <a:pPr marL="0" marR="0" lvl="0" indent="0" algn="ctr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7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3D-RST is supported by the NSF under grant number #DRL-2101383</a:t>
              </a:r>
              <a:endParaRPr/>
            </a:p>
          </p:txBody>
        </p:sp>
        <p:pic>
          <p:nvPicPr>
            <p:cNvPr id="109" name="Google Shape;109;p9" descr="A picture containing text, clipart&#10;&#10;Description automatically generated">
              <a:hlinkClick r:id="rId3"/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0" name="Google Shape;110;p9" descr="Logo&#10;&#10;Description automatically generated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932511" y="932261"/>
            <a:ext cx="3278981" cy="32789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265</Words>
  <Application>Microsoft Office PowerPoint</Application>
  <PresentationFormat>On-screen Show (16:9)</PresentationFormat>
  <Paragraphs>55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Quicksand</vt:lpstr>
      <vt:lpstr>Calibri</vt:lpstr>
      <vt:lpstr>Comic Sans MS</vt:lpstr>
      <vt:lpstr>Impact</vt:lpstr>
      <vt:lpstr>Simple Light</vt:lpstr>
      <vt:lpstr>PHENOMENON</vt:lpstr>
      <vt:lpstr>OBSERVATIONS</vt:lpstr>
      <vt:lpstr>QUESTIONS</vt:lpstr>
      <vt:lpstr>PHOTOSYNTHESIS</vt:lpstr>
      <vt:lpstr>PowerPoint Presentation</vt:lpstr>
      <vt:lpstr>EXPLAIN AND CREATE A MODEL OF WHAT YOU KNOW ABOUT PHOTOSYNTHESIS</vt:lpstr>
      <vt:lpstr>DISCUSSION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Michelle Hudson</dc:creator>
  <cp:lastModifiedBy>Michelle Hudson</cp:lastModifiedBy>
  <cp:revision>2</cp:revision>
  <dcterms:modified xsi:type="dcterms:W3CDTF">2025-07-15T17:14:36Z</dcterms:modified>
</cp:coreProperties>
</file>