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63" r:id="rId3"/>
    <p:sldId id="264" r:id="rId4"/>
    <p:sldId id="265" r:id="rId5"/>
    <p:sldId id="258" r:id="rId6"/>
    <p:sldId id="266" r:id="rId7"/>
    <p:sldId id="267" r:id="rId8"/>
    <p:sldId id="26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/>
    <p:restoredTop sz="66152"/>
  </p:normalViewPr>
  <p:slideViewPr>
    <p:cSldViewPr snapToGrid="0" snapToObjects="1">
      <p:cViewPr varScale="1">
        <p:scale>
          <a:sx n="75" d="100"/>
          <a:sy n="75" d="100"/>
        </p:scale>
        <p:origin x="17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6C7C-857C-1941-BE07-E192C0214B54}" type="datetimeFigureOut">
              <a:rPr lang="en-US" smtClean="0"/>
              <a:t>7/5/22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4B360-D4E1-8948-96AF-D6CF81603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5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am the Principal Investigator for the 3D-RST project, which aims to support and connect rural Utah science teachers (high school only right now) to understand and use 3D science teaching, which is aligned with the new </a:t>
            </a:r>
            <a:r>
              <a:rPr lang="en-US" dirty="0" err="1"/>
              <a:t>SEEd</a:t>
            </a:r>
            <a:r>
              <a:rPr lang="en-US" dirty="0"/>
              <a:t> Standards.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4B360-D4E1-8948-96AF-D6CF81603B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74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has seen the new </a:t>
            </a:r>
            <a:r>
              <a:rPr lang="en-US" dirty="0" err="1"/>
              <a:t>SEEd</a:t>
            </a:r>
            <a:r>
              <a:rPr lang="en-US" dirty="0"/>
              <a:t> Standards? What are the three dimensions?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C9080D-C62F-FC43-9D04-940297281A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87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LENSES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pdf at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nap.edu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/13165. Requires free login.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4B360-D4E1-8948-96AF-D6CF81603B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39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4B360-D4E1-8948-96AF-D6CF81603B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71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4B360-D4E1-8948-96AF-D6CF81603B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93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 Asking Questions</a:t>
            </a:r>
          </a:p>
          <a:p>
            <a:r>
              <a:rPr lang="en-US" dirty="0"/>
              <a:t>CCC System Models</a:t>
            </a:r>
          </a:p>
          <a:p>
            <a:r>
              <a:rPr lang="en-US" dirty="0"/>
              <a:t>DCI Structure &amp; Function, Cellular Respiration, many others possible.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4B360-D4E1-8948-96AF-D6CF81603B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08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Five minutes for each person to get help/brainstorm</a:t>
            </a:r>
          </a:p>
          <a:p>
            <a:r>
              <a:rPr lang="en-US" dirty="0"/>
              <a:t>Five minutes for the other person</a:t>
            </a:r>
          </a:p>
          <a:p>
            <a:r>
              <a:rPr lang="en-US" dirty="0"/>
              <a:t>Five minutes to share out.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4B360-D4E1-8948-96AF-D6CF81603B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81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E99-E33B-3242-A076-BEDD4D1EB5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671C-DCC2-7A47-AFB3-1FFF8F8FB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437E01-3011-8D40-85A9-1CC62D77C71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418535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713CC-EEF8-C04B-993A-C6984D99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D37975-9833-4A43-8986-15DABD89C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9B808-CCC7-744F-99E3-22391FB4F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01CD2-BB5B-5945-BD90-22E0C43E3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C0244-A823-884C-A98C-1FE61B5F3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C2FCEAAF-9721-9D47-8D90-59CA610790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370088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A5C98A-7F7B-774D-BD42-DB4436DBFA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D6E5F-378F-DB43-8643-4838676C1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290D0-D65B-9E49-8788-87FCE7928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22317-50A9-C14D-AB26-91FE9F06E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7F93D-9658-E24A-9A88-8799A25C6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DA2F1CD4-67CA-1343-8DFB-C158F4703F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3155117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19D73-425C-8FC5-DEFE-DD7E40A1D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44390-C316-82A0-7AA0-A8C34F54D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6FBC5-32D0-F611-9AB3-0E6B9F2DD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802F-BF04-5349-8C20-788183B14DB1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2FFA2-C3FC-0868-2193-7743118C9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9D609-C313-6C76-1D81-4A569CC0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68D5A-5A57-6344-BC6F-E3FE96EFA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3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F648-F064-B645-B9C0-F933A28E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C7188-3038-5749-94AA-F6B808FC0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FB684-915E-2C43-9D10-306B3BB17D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8A172-E14D-B244-A5D8-9B6AF137A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B3D0-A326-8246-8AF5-CD33CC7C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C767506-CB10-984A-B4E5-8F7B45AB775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2928709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B1D52-64D8-DD4B-9BD9-C625404C1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943100"/>
            <a:ext cx="10515600" cy="26193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563A3-BA30-B443-9032-0846C399C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F48BB-6AF4-5E46-BF05-FB3639033A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4A9AC-1890-9446-B93B-619D5AE6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3E0F3-84B4-6D4D-9CDA-36507806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D1A3B80F-4694-D441-8912-BB511144AF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306557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88BA5-91F0-AC43-B028-89DAA1C26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AC4F1-DCAD-FF46-8548-FD5AE53E6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2955"/>
            <a:ext cx="5181600" cy="4164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741CCE-E860-EC44-BBBA-9AAF17D40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12953"/>
            <a:ext cx="5181600" cy="41640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68A5C9-A003-6A4B-994C-570938998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7315-2580-7246-BFF6-676C81D43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F6AD3-9EB8-0A49-8DA3-8FBCD9D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755C695-C94E-E84E-A4F6-9100B6D6DD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3334910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F24FF-D823-4F44-A1D6-C784732F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5912" y="365125"/>
            <a:ext cx="976947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0F50E-2E3F-6A4D-AE26-AFA4BEB5F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7644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DB10F-AC83-8B47-B4C1-E0140D55E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814641"/>
            <a:ext cx="5157787" cy="33750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5745B1-7C8D-224B-AD50-0C7FD3191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7644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C73A92-5C5C-FA43-8C9F-08588480F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14641"/>
            <a:ext cx="5183188" cy="33750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EFCC8-F3F1-9144-9165-493E1BCB7C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545109-45F7-AD4A-9F14-E22642D7F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94302A-ADDB-464F-B107-8E95DD44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68A7B824-9154-1945-A0F3-9D2344F371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316067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F3808-9707-E24A-AA98-1EAEE6146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417854-79DE-6643-A766-41D3ECF0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3BCABD-409B-AC4F-BD6D-7FB110F38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3EAEA-2C4E-8B4A-9169-93B54E50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C61A32A5-3213-D540-A1D5-61639D6C6C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150308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E6F3C3-69D3-1440-9902-FE830AA9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527283-BA23-5C47-AFA9-35836DFA6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6D7DE-0679-1349-874A-F6C26C60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829D829-FC1A-9F45-9435-62C16369B6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368380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3D50B-C5C1-0F45-B3FB-94B065788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885950"/>
            <a:ext cx="3932237" cy="14287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B28B6-114A-8349-A881-C14689844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1B816-9D6B-1E4B-A85E-5113C2605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314700"/>
            <a:ext cx="3932237" cy="2554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1F14A-7117-6D48-B24A-50620F41D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150C3-965C-A346-B9BA-44779303C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4C055-99BF-7548-A02F-F34D58F4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C68D04-C967-A245-BC89-EFEE39C4EA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412130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37BBE-1C1F-DB47-9BB0-F479A8FB2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900238"/>
            <a:ext cx="3932237" cy="152876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F4633-020F-6E4F-B613-43FBEF670B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18FA9E-79F5-4448-B561-5112440FF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F96DAC-F96C-C34C-8F6B-52DF1ACA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6445EA-9888-4E4B-BBEB-77B11F16499A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127DA-026E-834A-8B71-01F8F39D5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9230"/>
            <a:ext cx="121920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3D-RST program is supported by the National Science Foundation under grant #DRL-2101383.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909FC-D662-ED49-9C2F-9D173B74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734CC7-29EE-4E41-B6B5-3E6F4510E7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8C61291-47FB-8E45-9AA7-25D665B377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572252"/>
            <a:ext cx="12192000" cy="271463"/>
          </a:xfrm>
          <a:solidFill>
            <a:srgbClr val="002E5D"/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The 3D-RST program is supported by the National Science Foundation under grant #DRL-2101383.</a:t>
            </a:r>
          </a:p>
        </p:txBody>
      </p:sp>
    </p:spTree>
    <p:extLst>
      <p:ext uri="{BB962C8B-B14F-4D97-AF65-F5344CB8AC3E}">
        <p14:creationId xmlns:p14="http://schemas.microsoft.com/office/powerpoint/2010/main" val="409365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18F109-DF70-3F4E-896B-7474B1C30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365125"/>
            <a:ext cx="98107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E3FB5-9D14-F446-80AA-E457B7360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57387"/>
            <a:ext cx="10515600" cy="4219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AB9F77C-3C2A-7F48-AB77-9B41E5827E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22153" t="12291" r="22430" b="12500"/>
          <a:stretch/>
        </p:blipFill>
        <p:spPr>
          <a:xfrm>
            <a:off x="214731" y="133351"/>
            <a:ext cx="1246938" cy="1692274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47031D5-51D6-734B-B200-70F3AC48A87B}"/>
              </a:ext>
            </a:extLst>
          </p:cNvPr>
          <p:cNvSpPr txBox="1">
            <a:spLocks/>
          </p:cNvSpPr>
          <p:nvPr userDrawn="1"/>
        </p:nvSpPr>
        <p:spPr>
          <a:xfrm>
            <a:off x="0" y="6572252"/>
            <a:ext cx="12192000" cy="271463"/>
          </a:xfrm>
          <a:prstGeom prst="rect">
            <a:avLst/>
          </a:prstGeom>
          <a:solidFill>
            <a:srgbClr val="002E5D"/>
          </a:solidFill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The 3D-RST program is supported by the National Science Foundation under grant #DRL-2101383.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02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mile.oregonstate.edu/sites/smile.oregonstate.edu/files/a_framework_for_k-12_science_education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temteachingtools.org/assets/landscapes/STEM-Teaching-Tool-30-Task-Formats-for-3D-Assessment-Design-v2.pdf" TargetMode="External"/><Relationship Id="rId2" Type="http://schemas.openxmlformats.org/officeDocument/2006/relationships/hyperlink" Target="https://stemteachingtools.org/assets/landscapes/STEM-Teaching-Tool-41-Cross-Cutting-Concepts-Promptsv2_2021-10-07-214154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rsansom@chem.byu.edu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8DD42-46AD-0F4C-9ECD-E45DD4C00B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SEEd</a:t>
            </a:r>
            <a:r>
              <a:rPr lang="en-US" dirty="0"/>
              <a:t> Standards: Science in Three Dimensions!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CBCE2-6799-EF44-AF2A-1D141911E7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Utah Rural Schools Association Summer Conference 2022</a:t>
            </a:r>
          </a:p>
          <a:p>
            <a:r>
              <a:rPr lang="en-US" dirty="0"/>
              <a:t>Dr. Rebecca Sansom</a:t>
            </a:r>
          </a:p>
          <a:p>
            <a:r>
              <a:rPr lang="en-US" dirty="0"/>
              <a:t>Brigham Young University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0F367-9C86-714F-8D42-ABD6BF2ED8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83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C2F0A-31D5-CD8A-FDF5-70501040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3D Science?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490C3-C327-CD3F-CDC1-A9EA03D23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Authentic</a:t>
            </a:r>
          </a:p>
          <a:p>
            <a:r>
              <a:rPr lang="en-US" dirty="0"/>
              <a:t>Phenomenon-driven</a:t>
            </a:r>
          </a:p>
          <a:p>
            <a:r>
              <a:rPr lang="en-US" dirty="0"/>
              <a:t>Three dimensions are integrated</a:t>
            </a:r>
          </a:p>
          <a:p>
            <a:endParaRPr lang="en-US" dirty="0"/>
          </a:p>
          <a:p>
            <a:r>
              <a:rPr lang="en-US" dirty="0"/>
              <a:t>Crosscutting Concepts, CCCs: Lenses</a:t>
            </a:r>
          </a:p>
          <a:p>
            <a:r>
              <a:rPr lang="en-US" dirty="0"/>
              <a:t>Science and Engineering Practices, SEPs: Tools</a:t>
            </a:r>
          </a:p>
          <a:p>
            <a:r>
              <a:rPr lang="en-US" dirty="0"/>
              <a:t>Disciplinary Core Ideas, DCIs: Content</a:t>
            </a:r>
          </a:p>
        </p:txBody>
      </p:sp>
    </p:spTree>
    <p:extLst>
      <p:ext uri="{BB962C8B-B14F-4D97-AF65-F5344CB8AC3E}">
        <p14:creationId xmlns:p14="http://schemas.microsoft.com/office/powerpoint/2010/main" val="249612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60214-8FA3-63A1-58EA-404B54A5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Crosscutting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A9A61-5A38-B697-EE52-4F70396F3A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Talk to a neighbor</a:t>
            </a:r>
          </a:p>
          <a:p>
            <a:r>
              <a:rPr lang="en-US" sz="2400" dirty="0"/>
              <a:t>Where do you see each of these in what you teach? </a:t>
            </a:r>
          </a:p>
          <a:p>
            <a:r>
              <a:rPr lang="en-US" sz="2400" dirty="0"/>
              <a:t>Can you see the same one in different topics/subjects? </a:t>
            </a:r>
          </a:p>
          <a:p>
            <a:r>
              <a:rPr lang="en-US" sz="2400" dirty="0"/>
              <a:t>More information in the </a:t>
            </a:r>
            <a:r>
              <a:rPr lang="en-US" sz="2400" i="1" dirty="0">
                <a:hlinkClick r:id="rId3"/>
              </a:rPr>
              <a:t>Framework for K-12 Science Education</a:t>
            </a:r>
            <a:endParaRPr lang="en-US" sz="2400" i="1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410489-75EE-EA6F-5B57-27DA234118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580E1D1F-C96A-FD06-46E5-64D2582982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077" y="91989"/>
            <a:ext cx="5328738" cy="640088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6228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289CE-5754-4491-D326-780354CF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and Engineering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3CC92-3E6A-5307-C72B-0346AAC9B8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Large group discussion: </a:t>
            </a:r>
          </a:p>
          <a:p>
            <a:r>
              <a:rPr lang="en-US" dirty="0"/>
              <a:t>Which of these seem obvious to you or more commonly used in your classroom? </a:t>
            </a:r>
          </a:p>
          <a:p>
            <a:r>
              <a:rPr lang="en-US" dirty="0"/>
              <a:t>Which feel like more of a stretch? </a:t>
            </a:r>
          </a:p>
          <a:p>
            <a:r>
              <a:rPr lang="en-US" dirty="0"/>
              <a:t>What are some of the challenges you have in supporting students doing these things (as opposed to teachers)?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D15D32-33B6-9F33-0F54-D4D1956415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6" name="Content Placeholder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A83F672-39C3-0E42-E163-ECD34E8AA2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19800" y="1915795"/>
            <a:ext cx="6008878" cy="38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195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247906-AB92-06F8-342D-FC664994E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Disciplinary Core Ideas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FB796-4D80-6351-D187-4A4C7EED26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2955"/>
            <a:ext cx="10515600" cy="200429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 the Framework, go to Page 139</a:t>
            </a:r>
          </a:p>
          <a:p>
            <a:r>
              <a:rPr lang="en-US" dirty="0"/>
              <a:t>This is the section on Life Sciences DCIs</a:t>
            </a:r>
          </a:p>
          <a:p>
            <a:r>
              <a:rPr lang="en-US" dirty="0"/>
              <a:t>Scroll down until you reach LS1.A</a:t>
            </a:r>
          </a:p>
          <a:p>
            <a:r>
              <a:rPr lang="en-US" dirty="0"/>
              <a:t>This corresponds to Utah </a:t>
            </a:r>
            <a:r>
              <a:rPr lang="en-US" dirty="0" err="1"/>
              <a:t>SEEd</a:t>
            </a:r>
            <a:r>
              <a:rPr lang="en-US" dirty="0"/>
              <a:t> Standards BIO.2.2 and BIO.2.4</a:t>
            </a:r>
          </a:p>
          <a:p>
            <a:r>
              <a:rPr lang="en-US" dirty="0"/>
              <a:t>What does this DCI look like at your grade level?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CFD7B5C-C1F2-F40A-15DF-82C6EF727A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14" name="Content Placeholder 13" descr="Text&#10;&#10;Description automatically generated">
            <a:extLst>
              <a:ext uri="{FF2B5EF4-FFF2-40B4-BE49-F238E27FC236}">
                <a16:creationId xmlns:a16="http://schemas.microsoft.com/office/drawing/2014/main" id="{BE4A484F-F10B-8134-4F61-DB70BB3088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6533" y="4214898"/>
            <a:ext cx="10938933" cy="2159709"/>
          </a:xfrm>
        </p:spPr>
      </p:pic>
    </p:spTree>
    <p:extLst>
      <p:ext uri="{BB962C8B-B14F-4D97-AF65-F5344CB8AC3E}">
        <p14:creationId xmlns:p14="http://schemas.microsoft.com/office/powerpoint/2010/main" val="2127984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02BDCE9-7713-751F-756B-DBE095A34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Do a Short Lesson Together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C9F2BBF-5384-9120-DE03-FDCD43331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Read the short passage about a marathon runner. As you read, write down at least three things you wonder about the situation, especially questions you have about the science related to exercise and exhaustion.</a:t>
            </a:r>
          </a:p>
          <a:p>
            <a:r>
              <a:rPr lang="en-US" dirty="0"/>
              <a:t>Share your questions with a neighbor. If any are not scientific, you can eliminate them. Pick one question you want to discuss with the class.</a:t>
            </a:r>
          </a:p>
          <a:p>
            <a:r>
              <a:rPr lang="en-US" dirty="0"/>
              <a:t>Use the diagram of the human body in your handout to make a model of the body systems involved when a person exercises. </a:t>
            </a:r>
          </a:p>
          <a:p>
            <a:r>
              <a:rPr lang="en-US" dirty="0"/>
              <a:t>Group discussion: What should we include in our initial model?</a:t>
            </a:r>
          </a:p>
          <a:p>
            <a:r>
              <a:rPr lang="en-US" dirty="0"/>
              <a:t>Teacher hat: Which SEP, CCC, and DCI do you think we were focusing on?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F45895-26B6-C535-A622-59DB73D379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9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6F281-CE36-B0FE-650A-3EBE60848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to Help!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98988-9210-8D7A-9C93-932CDDEBF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STEM Teaching Tools </a:t>
            </a:r>
            <a:r>
              <a:rPr lang="en-US" dirty="0">
                <a:hlinkClick r:id="rId2"/>
              </a:rPr>
              <a:t>41</a:t>
            </a:r>
            <a:r>
              <a:rPr lang="en-US" dirty="0"/>
              <a:t> (CCCs) and </a:t>
            </a:r>
            <a:r>
              <a:rPr lang="en-US" dirty="0">
                <a:hlinkClick r:id="rId3"/>
              </a:rPr>
              <a:t>30</a:t>
            </a:r>
            <a:r>
              <a:rPr lang="en-US" dirty="0"/>
              <a:t> (SEPs) </a:t>
            </a:r>
          </a:p>
          <a:p>
            <a:endParaRPr lang="en-US" dirty="0"/>
          </a:p>
          <a:p>
            <a:r>
              <a:rPr lang="en-US" dirty="0"/>
              <a:t>Choose a CCC and look at the prompts. Which ones stand out to you? Which seem appropriate for your grade level? How would you incorporate them in a lesson? Discuss with a neighbor.</a:t>
            </a:r>
          </a:p>
          <a:p>
            <a:endParaRPr lang="en-US" dirty="0"/>
          </a:p>
          <a:p>
            <a:r>
              <a:rPr lang="en-US" dirty="0"/>
              <a:t>Repeat with SEPs</a:t>
            </a:r>
          </a:p>
          <a:p>
            <a:endParaRPr lang="en-US" dirty="0"/>
          </a:p>
          <a:p>
            <a:r>
              <a:rPr lang="en-US" dirty="0"/>
              <a:t>Thinking about your own teaching, how are you doing with SEPs and CCCs? Which come more naturally and which do you have to be more intentional about?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9AB364-9003-7B1D-AD98-772A282F77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58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F20BB-4184-2889-56D7-57F1D922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Brainstorming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84363-6A32-F8BA-A940-31CCB664E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 of (or pull up) your favorite science lesson.</a:t>
            </a:r>
          </a:p>
          <a:p>
            <a:r>
              <a:rPr lang="en-US" dirty="0"/>
              <a:t>Which </a:t>
            </a:r>
            <a:r>
              <a:rPr lang="en-US" dirty="0" err="1"/>
              <a:t>SEEd</a:t>
            </a:r>
            <a:r>
              <a:rPr lang="en-US" dirty="0"/>
              <a:t> Standard is it aligned to?</a:t>
            </a:r>
          </a:p>
          <a:p>
            <a:r>
              <a:rPr lang="en-US" dirty="0"/>
              <a:t>How are SEPs and CCCs incorporated?</a:t>
            </a:r>
          </a:p>
          <a:p>
            <a:r>
              <a:rPr lang="en-US" dirty="0"/>
              <a:t>Can you improve it using prompts from the STEM Teaching Tools?</a:t>
            </a:r>
          </a:p>
          <a:p>
            <a:r>
              <a:rPr lang="en-US" dirty="0"/>
              <a:t>Work with a neighbor to brainstorm your two lessons.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02B2FA-29AE-602F-F1CB-EDC14A9D3B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96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A1882-E41F-B14E-AC73-BFE17F905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CE9D0-7B5C-2843-B016-668ECB0FA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5721" y="2835805"/>
            <a:ext cx="6172200" cy="3033183"/>
          </a:xfrm>
        </p:spPr>
        <p:txBody>
          <a:bodyPr/>
          <a:lstStyle/>
          <a:p>
            <a:r>
              <a:rPr lang="en-US" dirty="0"/>
              <a:t>3D-RST is looking for biology and chemistry teachers to participate. </a:t>
            </a:r>
          </a:p>
          <a:p>
            <a:r>
              <a:rPr lang="en-US" dirty="0"/>
              <a:t>Do you know anyone?</a:t>
            </a:r>
          </a:p>
          <a:p>
            <a:r>
              <a:rPr lang="en-US" dirty="0"/>
              <a:t>Please share their contact info with us!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827907-3508-534C-A1B5-FC4DD6F5E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Dr. Rebecca Sansom</a:t>
            </a:r>
          </a:p>
          <a:p>
            <a:r>
              <a:rPr lang="en-US" sz="2400" dirty="0">
                <a:hlinkClick r:id="rId2"/>
              </a:rPr>
              <a:t>rsansom@chem.byu.edu</a:t>
            </a:r>
            <a:endParaRPr lang="en-US" sz="2400" dirty="0"/>
          </a:p>
          <a:p>
            <a:r>
              <a:rPr lang="en-US" sz="2400" dirty="0"/>
              <a:t>801-422-9089</a:t>
            </a:r>
          </a:p>
          <a:p>
            <a:r>
              <a:rPr lang="en-US" sz="2400" dirty="0"/>
              <a:t>617-899-7483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0BAF4C-F7CD-6B47-BF72-E89F0E2F37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55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622</Words>
  <Application>Microsoft Macintosh PowerPoint</Application>
  <PresentationFormat>Widescreen</PresentationFormat>
  <Paragraphs>75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SEEd Standards: Science in Three Dimensions!</vt:lpstr>
      <vt:lpstr>What is 3D Science?</vt:lpstr>
      <vt:lpstr>Crosscutting Concepts</vt:lpstr>
      <vt:lpstr>Science and Engineering Practices</vt:lpstr>
      <vt:lpstr>Disciplinary Core Ideas</vt:lpstr>
      <vt:lpstr>Let’s Do a Short Lesson Together</vt:lpstr>
      <vt:lpstr>Resources to Help!</vt:lpstr>
      <vt:lpstr>Brainstorming Time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Sansom</dc:creator>
  <cp:lastModifiedBy>Rebecca Sansom</cp:lastModifiedBy>
  <cp:revision>16</cp:revision>
  <dcterms:created xsi:type="dcterms:W3CDTF">2021-09-30T20:47:22Z</dcterms:created>
  <dcterms:modified xsi:type="dcterms:W3CDTF">2022-07-06T00:50:28Z</dcterms:modified>
</cp:coreProperties>
</file>