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2" r:id="rId17"/>
    <p:sldId id="277" r:id="rId18"/>
    <p:sldId id="280" r:id="rId19"/>
    <p:sldId id="271" r:id="rId20"/>
    <p:sldId id="278" r:id="rId21"/>
    <p:sldId id="295" r:id="rId22"/>
    <p:sldId id="289" r:id="rId23"/>
  </p:sldIdLst>
  <p:sldSz cx="9144000" cy="5143500" type="screen16x9"/>
  <p:notesSz cx="6858000" cy="9144000"/>
  <p:embeddedFontLst>
    <p:embeddedFont>
      <p:font typeface="Comic Sans MS" panose="030F0902030302020204" pitchFamily="66" charset="0"/>
      <p:regular r:id="rId25"/>
      <p:bold r:id="rId26"/>
      <p:italic r:id="rId27"/>
      <p:boldItalic r:id="rId28"/>
    </p:embeddedFont>
    <p:embeddedFont>
      <p:font typeface="Constantia" panose="02030602050306030303" pitchFamily="18" charset="0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  <p:embeddedFont>
      <p:font typeface="PT Sans Narrow" panose="020B0506020203020204" pitchFamily="34" charset="77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6E2265-3793-4E2D-8AC8-AEBF2DF1811A}">
  <a:tblStyle styleId="{216E2265-3793-4E2D-8AC8-AEBF2DF181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E46FD05-E43C-43A7-A9BF-7B0BADB2DD4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69020"/>
  </p:normalViewPr>
  <p:slideViewPr>
    <p:cSldViewPr snapToGrid="0">
      <p:cViewPr varScale="1">
        <p:scale>
          <a:sx n="108" d="100"/>
          <a:sy n="108" d="100"/>
        </p:scale>
        <p:origin x="18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bed2cb38c0_5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bed2cb38c0_5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bed2cb38c0_5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bed2cb38c0_5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bed2cb34d9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bed2cb34d9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c89431bfa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c89431bfa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bed2cb34d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bed2cb34d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6ca870d05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6ca870d05a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bed2cb34d9_0_4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bed2cb34d9_0_4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Remember to ask questions—what do you notice about the places where the waves interfere? Highs and lows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bed2cb38c0_2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g2bed2cb38c0_2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bed2cb34d9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bed2cb34d9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c89431bfa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c89431bfa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6ca870d05a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6ca870d05a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bed2cb34d9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bed2cb34d9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>
          <a:extLst>
            <a:ext uri="{FF2B5EF4-FFF2-40B4-BE49-F238E27FC236}">
              <a16:creationId xmlns:a16="http://schemas.microsoft.com/office/drawing/2014/main" id="{81FFE34B-C328-14E3-AB92-4D23E3311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c89431bfa8_0_14:notes">
            <a:extLst>
              <a:ext uri="{FF2B5EF4-FFF2-40B4-BE49-F238E27FC236}">
                <a16:creationId xmlns:a16="http://schemas.microsoft.com/office/drawing/2014/main" id="{D2F130ED-4147-4BD7-92E0-EAEDC2F9F7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c89431bfa8_0_14:notes">
            <a:extLst>
              <a:ext uri="{FF2B5EF4-FFF2-40B4-BE49-F238E27FC236}">
                <a16:creationId xmlns:a16="http://schemas.microsoft.com/office/drawing/2014/main" id="{E4A924DF-D5BC-F2F6-66E6-DAB7F3CDFA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6805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bed2cb34d9_0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bed2cb34d9_0_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bed2cb38c0_5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bed2cb38c0_5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bed2cb38c0_5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bed2cb38c0_5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bed2cb38c0_5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bed2cb38c0_5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bed2cb38c0_5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bed2cb38c0_5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a class answer some of the students questions if you can address them quickly using PHYS.4.1 and lead them to the guiding question: Why was the light bright in the middle and then get progressively dimmer further out.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ed2cb34d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bed2cb34d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bed2cb38c0_5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bed2cb38c0_5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457200" y="528066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457200" y="1451610"/>
            <a:ext cx="822960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7185" algn="l" rtl="0">
              <a:spcBef>
                <a:spcPts val="360"/>
              </a:spcBef>
              <a:spcAft>
                <a:spcPts val="0"/>
              </a:spcAft>
              <a:buSzPts val="1710"/>
              <a:buChar char="●"/>
              <a:defRPr/>
            </a:lvl1pPr>
            <a:lvl2pPr marL="914400" lvl="1" indent="-325755" algn="l" rtl="0">
              <a:spcBef>
                <a:spcPts val="1200"/>
              </a:spcBef>
              <a:spcAft>
                <a:spcPts val="0"/>
              </a:spcAft>
              <a:buSzPts val="1530"/>
              <a:buChar char="○"/>
              <a:defRPr/>
            </a:lvl2pPr>
            <a:lvl3pPr marL="1371600" lvl="2" indent="-308610" algn="l" rtl="0">
              <a:spcBef>
                <a:spcPts val="1200"/>
              </a:spcBef>
              <a:spcAft>
                <a:spcPts val="0"/>
              </a:spcAft>
              <a:buSzPts val="1260"/>
              <a:buChar char="■"/>
              <a:defRPr/>
            </a:lvl3pPr>
            <a:lvl4pPr marL="1828800" lvl="3" indent="-302894" algn="l" rtl="0">
              <a:spcBef>
                <a:spcPts val="1200"/>
              </a:spcBef>
              <a:spcAft>
                <a:spcPts val="0"/>
              </a:spcAft>
              <a:buSzPts val="1170"/>
              <a:buChar char="●"/>
              <a:defRPr/>
            </a:lvl4pPr>
            <a:lvl5pPr marL="2286000" lvl="4" indent="-302895" algn="l" rtl="0">
              <a:spcBef>
                <a:spcPts val="1200"/>
              </a:spcBef>
              <a:spcAft>
                <a:spcPts val="0"/>
              </a:spcAft>
              <a:buSzPts val="1170"/>
              <a:buChar char="○"/>
              <a:defRPr/>
            </a:lvl5pPr>
            <a:lvl6pPr marL="2743200" lvl="5" indent="-320039" algn="l" rtl="0">
              <a:spcBef>
                <a:spcPts val="1200"/>
              </a:spcBef>
              <a:spcAft>
                <a:spcPts val="0"/>
              </a:spcAft>
              <a:buSzPts val="1440"/>
              <a:buChar char="■"/>
              <a:defRPr/>
            </a:lvl6pPr>
            <a:lvl7pPr marL="3200400" lvl="6" indent="-320039" algn="l" rtl="0">
              <a:spcBef>
                <a:spcPts val="1200"/>
              </a:spcBef>
              <a:spcAft>
                <a:spcPts val="0"/>
              </a:spcAft>
              <a:buSzPts val="1440"/>
              <a:buChar char="●"/>
              <a:defRPr/>
            </a:lvl7pPr>
            <a:lvl8pPr marL="3657600" lvl="7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 rtl="0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2667000" y="4767263"/>
            <a:ext cx="3352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79248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3drst.byu.edu/" TargetMode="External"/><Relationship Id="rId9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1004150" y="1401721"/>
            <a:ext cx="7136700" cy="14081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r>
              <a:rPr lang="en-US" sz="3200" dirty="0"/>
              <a:t>Splitting Hairs</a:t>
            </a:r>
            <a:endParaRPr lang="en" sz="3200" b="0" dirty="0">
              <a:solidFill>
                <a:srgbClr val="000000"/>
              </a:solidFill>
            </a:endParaRPr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"/>
          </p:nvPr>
        </p:nvSpPr>
        <p:spPr>
          <a:xfrm>
            <a:off x="2137225" y="2942908"/>
            <a:ext cx="4870500" cy="10497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indent="0"/>
            <a:r>
              <a:rPr lang="en-US" sz="1800" dirty="0">
                <a:solidFill>
                  <a:schemeClr val="bg2"/>
                </a:solidFill>
                <a:latin typeface="Calibri"/>
                <a:cs typeface="Calibri"/>
              </a:rPr>
              <a:t>Wave Properties of Light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292900" y="152360"/>
            <a:ext cx="4661030" cy="2330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292900" y="1354860"/>
            <a:ext cx="4661030" cy="233051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/>
          <p:nvPr/>
        </p:nvSpPr>
        <p:spPr>
          <a:xfrm>
            <a:off x="5129425" y="940425"/>
            <a:ext cx="454825" cy="963100"/>
          </a:xfrm>
          <a:prstGeom prst="flowChartMagneticDisk">
            <a:avLst/>
          </a:prstGeom>
          <a:solidFill>
            <a:schemeClr val="lt2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p23"/>
          <p:cNvSpPr/>
          <p:nvPr/>
        </p:nvSpPr>
        <p:spPr>
          <a:xfrm>
            <a:off x="5089300" y="2090600"/>
            <a:ext cx="148575" cy="1102600"/>
          </a:xfrm>
          <a:prstGeom prst="flowChartMagneticDisk">
            <a:avLst/>
          </a:prstGeom>
          <a:solidFill>
            <a:srgbClr val="0000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23"/>
          <p:cNvSpPr txBox="1"/>
          <p:nvPr/>
        </p:nvSpPr>
        <p:spPr>
          <a:xfrm>
            <a:off x="5905275" y="1127725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Copper Wire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23"/>
          <p:cNvSpPr txBox="1"/>
          <p:nvPr/>
        </p:nvSpPr>
        <p:spPr>
          <a:xfrm>
            <a:off x="5970725" y="2368900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Human Hair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0" name="Google Shape;18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358350" y="-799015"/>
            <a:ext cx="4661030" cy="233051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3"/>
          <p:cNvSpPr txBox="1"/>
          <p:nvPr/>
        </p:nvSpPr>
        <p:spPr>
          <a:xfrm>
            <a:off x="5870400" y="164625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No obstacle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23"/>
          <p:cNvSpPr txBox="1"/>
          <p:nvPr/>
        </p:nvSpPr>
        <p:spPr>
          <a:xfrm>
            <a:off x="353775" y="3867425"/>
            <a:ext cx="85947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Sketch your prediction on your worksheet #1. </a:t>
            </a:r>
            <a:endParaRPr sz="31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23"/>
          <p:cNvSpPr/>
          <p:nvPr/>
        </p:nvSpPr>
        <p:spPr>
          <a:xfrm>
            <a:off x="7919150" y="197325"/>
            <a:ext cx="381600" cy="3315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4"/>
          <p:cNvPicPr preferRelativeResize="0"/>
          <p:nvPr/>
        </p:nvPicPr>
        <p:blipFill rotWithShape="1">
          <a:blip r:embed="rId3">
            <a:alphaModFix/>
          </a:blip>
          <a:srcRect t="28176" r="18273"/>
          <a:stretch/>
        </p:blipFill>
        <p:spPr>
          <a:xfrm>
            <a:off x="1363025" y="131100"/>
            <a:ext cx="6960651" cy="490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/>
          </a:blip>
          <a:srcRect t="25027" b="10651"/>
          <a:stretch/>
        </p:blipFill>
        <p:spPr>
          <a:xfrm>
            <a:off x="1304750" y="171225"/>
            <a:ext cx="7077225" cy="286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/>
          <p:nvPr/>
        </p:nvSpPr>
        <p:spPr>
          <a:xfrm>
            <a:off x="1664725" y="3214525"/>
            <a:ext cx="1845900" cy="602100"/>
          </a:xfrm>
          <a:prstGeom prst="roundRect">
            <a:avLst>
              <a:gd name="adj" fmla="val 16667"/>
            </a:avLst>
          </a:prstGeom>
          <a:solidFill>
            <a:srgbClr val="0000FF">
              <a:alpha val="3288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3883875" y="3214525"/>
            <a:ext cx="1845900" cy="602100"/>
          </a:xfrm>
          <a:prstGeom prst="roundRect">
            <a:avLst>
              <a:gd name="adj" fmla="val 16667"/>
            </a:avLst>
          </a:prstGeom>
          <a:solidFill>
            <a:srgbClr val="13CD36">
              <a:alpha val="509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6062900" y="3214525"/>
            <a:ext cx="1845900" cy="602100"/>
          </a:xfrm>
          <a:prstGeom prst="roundRect">
            <a:avLst>
              <a:gd name="adj" fmla="val 16667"/>
            </a:avLst>
          </a:prstGeom>
          <a:solidFill>
            <a:srgbClr val="CD2713">
              <a:alpha val="509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p24"/>
          <p:cNvSpPr/>
          <p:nvPr/>
        </p:nvSpPr>
        <p:spPr>
          <a:xfrm>
            <a:off x="1637975" y="3896750"/>
            <a:ext cx="6514800" cy="45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4" name="Google Shape;194;p24"/>
          <p:cNvPicPr preferRelativeResize="0"/>
          <p:nvPr/>
        </p:nvPicPr>
        <p:blipFill rotWithShape="1">
          <a:blip r:embed="rId5">
            <a:alphaModFix/>
          </a:blip>
          <a:srcRect l="77529" t="338" r="6437"/>
          <a:stretch/>
        </p:blipFill>
        <p:spPr>
          <a:xfrm rot="10800000">
            <a:off x="228600" y="291400"/>
            <a:ext cx="763575" cy="4746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5" name="Google Shape;195;p24"/>
          <p:cNvCxnSpPr/>
          <p:nvPr/>
        </p:nvCxnSpPr>
        <p:spPr>
          <a:xfrm flipH="1">
            <a:off x="897975" y="1320700"/>
            <a:ext cx="555300" cy="432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3025" y="199200"/>
            <a:ext cx="6032483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 txBox="1"/>
          <p:nvPr/>
        </p:nvSpPr>
        <p:spPr>
          <a:xfrm>
            <a:off x="4996650" y="199200"/>
            <a:ext cx="9432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22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25"/>
          <p:cNvSpPr txBox="1"/>
          <p:nvPr/>
        </p:nvSpPr>
        <p:spPr>
          <a:xfrm>
            <a:off x="1363025" y="762475"/>
            <a:ext cx="1197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λ</a:t>
            </a:r>
            <a:r>
              <a:rPr lang="en"/>
              <a:t> (mm)</a:t>
            </a:r>
            <a:endParaRPr/>
          </a:p>
        </p:txBody>
      </p:sp>
      <p:sp>
        <p:nvSpPr>
          <p:cNvPr id="203" name="Google Shape;203;p25"/>
          <p:cNvSpPr txBox="1"/>
          <p:nvPr/>
        </p:nvSpPr>
        <p:spPr>
          <a:xfrm>
            <a:off x="6969475" y="1759100"/>
            <a:ext cx="3000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/>
              <a:t>∆y</a:t>
            </a:r>
            <a:r>
              <a:rPr lang="en"/>
              <a:t> (mm)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7"/>
          <p:cNvPicPr preferRelativeResize="0"/>
          <p:nvPr/>
        </p:nvPicPr>
        <p:blipFill rotWithShape="1">
          <a:blip r:embed="rId3">
            <a:alphaModFix/>
          </a:blip>
          <a:srcRect t="43251" b="30058"/>
          <a:stretch/>
        </p:blipFill>
        <p:spPr>
          <a:xfrm>
            <a:off x="69250" y="1474425"/>
            <a:ext cx="9005501" cy="1750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7"/>
          <p:cNvSpPr txBox="1"/>
          <p:nvPr/>
        </p:nvSpPr>
        <p:spPr>
          <a:xfrm>
            <a:off x="180300" y="72350"/>
            <a:ext cx="8837400" cy="1289100"/>
          </a:xfrm>
          <a:prstGeom prst="rect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Measuring Distance Between the Dark Spaces</a:t>
            </a:r>
            <a:endParaRPr sz="3800" b="1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8" name="Google Shape;218;p27"/>
          <p:cNvCxnSpPr/>
          <p:nvPr/>
        </p:nvCxnSpPr>
        <p:spPr>
          <a:xfrm rot="10800000" flipH="1">
            <a:off x="3341300" y="2374300"/>
            <a:ext cx="19800" cy="13485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9" name="Google Shape;219;p27"/>
          <p:cNvSpPr txBox="1"/>
          <p:nvPr/>
        </p:nvSpPr>
        <p:spPr>
          <a:xfrm>
            <a:off x="2446800" y="3722800"/>
            <a:ext cx="1947000" cy="5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Dark Spaces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20" name="Google Shape;220;p27"/>
          <p:cNvCxnSpPr/>
          <p:nvPr/>
        </p:nvCxnSpPr>
        <p:spPr>
          <a:xfrm rot="10800000" flipH="1">
            <a:off x="3066175" y="2401750"/>
            <a:ext cx="19800" cy="13485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1" name="Google Shape;221;p27"/>
          <p:cNvCxnSpPr/>
          <p:nvPr/>
        </p:nvCxnSpPr>
        <p:spPr>
          <a:xfrm>
            <a:off x="3078200" y="2124500"/>
            <a:ext cx="276300" cy="6600"/>
          </a:xfrm>
          <a:prstGeom prst="straightConnector1">
            <a:avLst/>
          </a:prstGeom>
          <a:noFill/>
          <a:ln w="9525" cap="flat" cmpd="sng">
            <a:solidFill>
              <a:srgbClr val="F4EED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2" name="Google Shape;222;p27"/>
          <p:cNvSpPr txBox="1"/>
          <p:nvPr/>
        </p:nvSpPr>
        <p:spPr>
          <a:xfrm>
            <a:off x="3019000" y="1703550"/>
            <a:ext cx="480300" cy="3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Δy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3" name="Google Shape;223;p27"/>
          <p:cNvPicPr preferRelativeResize="0"/>
          <p:nvPr/>
        </p:nvPicPr>
        <p:blipFill rotWithShape="1">
          <a:blip r:embed="rId4">
            <a:alphaModFix/>
          </a:blip>
          <a:srcRect t="28480" r="1739" b="28613"/>
          <a:stretch/>
        </p:blipFill>
        <p:spPr>
          <a:xfrm>
            <a:off x="5729700" y="2481300"/>
            <a:ext cx="3747274" cy="692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27"/>
          <p:cNvCxnSpPr/>
          <p:nvPr/>
        </p:nvCxnSpPr>
        <p:spPr>
          <a:xfrm>
            <a:off x="5860650" y="1946700"/>
            <a:ext cx="6900" cy="534600"/>
          </a:xfrm>
          <a:prstGeom prst="straightConnector1">
            <a:avLst/>
          </a:prstGeom>
          <a:noFill/>
          <a:ln w="9525" cap="flat" cmpd="sng">
            <a:solidFill>
              <a:srgbClr val="00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5" name="Google Shape;225;p27"/>
          <p:cNvCxnSpPr/>
          <p:nvPr/>
        </p:nvCxnSpPr>
        <p:spPr>
          <a:xfrm>
            <a:off x="6122725" y="1946700"/>
            <a:ext cx="6900" cy="534600"/>
          </a:xfrm>
          <a:prstGeom prst="straightConnector1">
            <a:avLst/>
          </a:prstGeom>
          <a:noFill/>
          <a:ln w="9525" cap="flat" cmpd="sng">
            <a:solidFill>
              <a:srgbClr val="00FF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140C6DE-5986-6955-D203-E7DBB7A131D7}"/>
              </a:ext>
            </a:extLst>
          </p:cNvPr>
          <p:cNvSpPr txBox="1"/>
          <p:nvPr/>
        </p:nvSpPr>
        <p:spPr>
          <a:xfrm>
            <a:off x="5684600" y="3325643"/>
            <a:ext cx="201241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/>
              <a:t>11mm</a:t>
            </a:r>
          </a:p>
          <a:p>
            <a:endParaRPr lang="en-US" sz="2000"/>
          </a:p>
          <a:p>
            <a:r>
              <a:rPr lang="en-US" sz="2000"/>
              <a:t>Be sure to keep it in mm!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6"/>
          <p:cNvPicPr preferRelativeResize="0"/>
          <p:nvPr/>
        </p:nvPicPr>
        <p:blipFill rotWithShape="1">
          <a:blip r:embed="rId3">
            <a:alphaModFix/>
          </a:blip>
          <a:srcRect t="2912"/>
          <a:stretch/>
        </p:blipFill>
        <p:spPr>
          <a:xfrm>
            <a:off x="788337" y="3223774"/>
            <a:ext cx="7687425" cy="169795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6"/>
          <p:cNvSpPr txBox="1"/>
          <p:nvPr/>
        </p:nvSpPr>
        <p:spPr>
          <a:xfrm>
            <a:off x="7275892" y="2891252"/>
            <a:ext cx="1791258" cy="1476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/>
              <a:t>Actual Lasers Wavelengths</a:t>
            </a:r>
            <a:endParaRPr sz="1300" b="1" dirty="0"/>
          </a:p>
          <a:p>
            <a:endParaRPr lang="en" sz="1300" b="1" dirty="0">
              <a:solidFill>
                <a:srgbClr val="FF0000"/>
              </a:solidFill>
            </a:endParaRPr>
          </a:p>
          <a:p>
            <a:r>
              <a:rPr lang="en" sz="1300" b="1" dirty="0">
                <a:solidFill>
                  <a:srgbClr val="FF0000"/>
                </a:solidFill>
              </a:rPr>
              <a:t>Red</a:t>
            </a:r>
            <a:r>
              <a:rPr lang="en" sz="1300" dirty="0"/>
              <a:t>- 650nm </a:t>
            </a:r>
            <a:endParaRPr sz="1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solidFill>
                  <a:srgbClr val="47A41E"/>
                </a:solidFill>
              </a:rPr>
              <a:t>Green</a:t>
            </a:r>
            <a:r>
              <a:rPr lang="en" sz="1300" dirty="0"/>
              <a:t>- 532nm</a:t>
            </a:r>
            <a:endParaRPr sz="1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solidFill>
                  <a:srgbClr val="0000FF"/>
                </a:solidFill>
              </a:rPr>
              <a:t>Blue</a:t>
            </a:r>
            <a:r>
              <a:rPr lang="en" sz="1300" dirty="0">
                <a:solidFill>
                  <a:srgbClr val="0000FF"/>
                </a:solidFill>
              </a:rPr>
              <a:t> </a:t>
            </a:r>
            <a:r>
              <a:rPr lang="en" sz="1300" dirty="0"/>
              <a:t>- 405nm</a:t>
            </a:r>
            <a:endParaRPr sz="1300" dirty="0"/>
          </a:p>
        </p:txBody>
      </p:sp>
      <p:sp>
        <p:nvSpPr>
          <p:cNvPr id="211" name="Google Shape;211;p26"/>
          <p:cNvSpPr/>
          <p:nvPr/>
        </p:nvSpPr>
        <p:spPr>
          <a:xfrm>
            <a:off x="292950" y="2847900"/>
            <a:ext cx="3039900" cy="705900"/>
          </a:xfrm>
          <a:prstGeom prst="wedgeRectCallout">
            <a:avLst>
              <a:gd name="adj1" fmla="val 63694"/>
              <a:gd name="adj2" fmla="val -6020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Keep everything in mm to ensure correct calculations.  1cm=10mm 2m=2000mm 1,000,000nm=1mm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547AE8B-2BC2-7F45-9E00-2190C2AB7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931592"/>
              </p:ext>
            </p:extLst>
          </p:nvPr>
        </p:nvGraphicFramePr>
        <p:xfrm>
          <a:off x="788336" y="332508"/>
          <a:ext cx="7009001" cy="2385753"/>
        </p:xfrm>
        <a:graphic>
          <a:graphicData uri="http://schemas.openxmlformats.org/drawingml/2006/table">
            <a:tbl>
              <a:tblPr firstRow="1" firstCol="1">
                <a:tableStyleId>{216E2265-3793-4E2D-8AC8-AEBF2DF1811A}</a:tableStyleId>
              </a:tblPr>
              <a:tblGrid>
                <a:gridCol w="749764">
                  <a:extLst>
                    <a:ext uri="{9D8B030D-6E8A-4147-A177-3AD203B41FA5}">
                      <a16:colId xmlns:a16="http://schemas.microsoft.com/office/drawing/2014/main" val="1110929092"/>
                    </a:ext>
                  </a:extLst>
                </a:gridCol>
                <a:gridCol w="1105256">
                  <a:extLst>
                    <a:ext uri="{9D8B030D-6E8A-4147-A177-3AD203B41FA5}">
                      <a16:colId xmlns:a16="http://schemas.microsoft.com/office/drawing/2014/main" val="2416695041"/>
                    </a:ext>
                  </a:extLst>
                </a:gridCol>
                <a:gridCol w="1279770">
                  <a:extLst>
                    <a:ext uri="{9D8B030D-6E8A-4147-A177-3AD203B41FA5}">
                      <a16:colId xmlns:a16="http://schemas.microsoft.com/office/drawing/2014/main" val="4171683463"/>
                    </a:ext>
                  </a:extLst>
                </a:gridCol>
                <a:gridCol w="1337941">
                  <a:extLst>
                    <a:ext uri="{9D8B030D-6E8A-4147-A177-3AD203B41FA5}">
                      <a16:colId xmlns:a16="http://schemas.microsoft.com/office/drawing/2014/main" val="682773561"/>
                    </a:ext>
                  </a:extLst>
                </a:gridCol>
                <a:gridCol w="1337941">
                  <a:extLst>
                    <a:ext uri="{9D8B030D-6E8A-4147-A177-3AD203B41FA5}">
                      <a16:colId xmlns:a16="http://schemas.microsoft.com/office/drawing/2014/main" val="4178859031"/>
                    </a:ext>
                  </a:extLst>
                </a:gridCol>
                <a:gridCol w="1198329">
                  <a:extLst>
                    <a:ext uri="{9D8B030D-6E8A-4147-A177-3AD203B41FA5}">
                      <a16:colId xmlns:a16="http://schemas.microsoft.com/office/drawing/2014/main" val="3683665299"/>
                    </a:ext>
                  </a:extLst>
                </a:gridCol>
              </a:tblGrid>
              <a:tr h="10887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</a:pPr>
                      <a:r>
                        <a:rPr lang="en-US" sz="1200">
                          <a:effectLst/>
                        </a:rPr>
                        <a:t>Object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</a:pPr>
                      <a:r>
                        <a:rPr lang="en-US" sz="1200">
                          <a:effectLst/>
                        </a:rPr>
                        <a:t>Laser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Wavelength of laser light</a:t>
                      </a:r>
                    </a:p>
                    <a:p>
                      <a:pPr marL="0" marR="0" algn="ctr"/>
                      <a:r>
                        <a:rPr lang="en-US" sz="1200">
                          <a:effectLst/>
                        </a:rPr>
                        <a:t>λ 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Distance from Object to Screen</a:t>
                      </a:r>
                    </a:p>
                    <a:p>
                      <a:pPr marL="0" marR="0" algn="ctr"/>
                      <a:r>
                        <a:rPr lang="en-US" sz="1200">
                          <a:effectLst/>
                        </a:rPr>
                        <a:t>L 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Distance between dark spaces</a:t>
                      </a:r>
                    </a:p>
                    <a:p>
                      <a:pPr marL="0" marR="0" algn="ctr"/>
                      <a:r>
                        <a:rPr lang="en-US" sz="1200">
                          <a:effectLst/>
                        </a:rPr>
                        <a:t>∆y 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Calculate Object width</a:t>
                      </a:r>
                    </a:p>
                    <a:p>
                      <a:pPr marL="0" marR="0" algn="ctr"/>
                      <a:r>
                        <a:rPr lang="en-US" sz="1200">
                          <a:effectLst/>
                        </a:rPr>
                        <a:t>(mm)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3875776240"/>
                  </a:ext>
                </a:extLst>
              </a:tr>
              <a:tr h="431838">
                <a:tc rowSpan="3"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Copper Wire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Red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0.000650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2284592447"/>
                  </a:ext>
                </a:extLst>
              </a:tr>
              <a:tr h="431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Green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0.000532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1911488342"/>
                  </a:ext>
                </a:extLst>
              </a:tr>
              <a:tr h="4333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Blue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0.000405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322858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>
            <a:spLocks noGrp="1"/>
          </p:cNvSpPr>
          <p:nvPr>
            <p:ph type="title"/>
          </p:nvPr>
        </p:nvSpPr>
        <p:spPr>
          <a:xfrm>
            <a:off x="311700" y="153675"/>
            <a:ext cx="8460156" cy="68382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3300"/>
              <a:t>      </a:t>
            </a:r>
            <a:r>
              <a:rPr lang="en" sz="3600"/>
              <a:t>  Splitting Light with Hairs and Wire Summary</a:t>
            </a:r>
            <a:endParaRPr lang="en-US" sz="4000"/>
          </a:p>
        </p:txBody>
      </p:sp>
      <p:sp>
        <p:nvSpPr>
          <p:cNvPr id="231" name="Google Shape;231;p28"/>
          <p:cNvSpPr txBox="1">
            <a:spLocks noGrp="1"/>
          </p:cNvSpPr>
          <p:nvPr>
            <p:ph type="body" idx="1"/>
          </p:nvPr>
        </p:nvSpPr>
        <p:spPr>
          <a:xfrm>
            <a:off x="311700" y="977335"/>
            <a:ext cx="8163851" cy="40465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US" sz="2800" b="1" dirty="0">
                <a:solidFill>
                  <a:srgbClr val="595959"/>
                </a:solidFill>
              </a:rPr>
              <a:t>Discuss your data</a:t>
            </a:r>
          </a:p>
          <a:p>
            <a:pPr marL="0" indent="0">
              <a:lnSpc>
                <a:spcPct val="95000"/>
              </a:lnSpc>
              <a:buNone/>
            </a:pPr>
            <a:endParaRPr lang="en-US" sz="2800" dirty="0">
              <a:solidFill>
                <a:srgbClr val="595959"/>
              </a:solidFill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en-US" sz="2800" dirty="0">
                <a:solidFill>
                  <a:srgbClr val="595959"/>
                </a:solidFill>
              </a:rPr>
              <a:t>What did you notice about the pattern of light produced by the copper wire compared to the hair? </a:t>
            </a:r>
          </a:p>
          <a:p>
            <a:pPr marL="0" indent="0">
              <a:lnSpc>
                <a:spcPct val="95000"/>
              </a:lnSpc>
              <a:buNone/>
            </a:pPr>
            <a:endParaRPr lang="en-US" sz="2800" dirty="0">
              <a:solidFill>
                <a:srgbClr val="595959"/>
              </a:solidFill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en-US" sz="2800" dirty="0">
                <a:solidFill>
                  <a:srgbClr val="595959"/>
                </a:solidFill>
              </a:rPr>
              <a:t>How did different color lasers affect the distance of the dark spaces? </a:t>
            </a:r>
          </a:p>
          <a:p>
            <a:pPr marL="0" indent="0">
              <a:lnSpc>
                <a:spcPct val="95000"/>
              </a:lnSpc>
              <a:buNone/>
            </a:pPr>
            <a:endParaRPr lang="en-US" sz="2800" dirty="0">
              <a:solidFill>
                <a:srgbClr val="595959"/>
              </a:solidFill>
            </a:endParaRPr>
          </a:p>
          <a:p>
            <a:pPr marL="0" indent="0">
              <a:lnSpc>
                <a:spcPct val="95000"/>
              </a:lnSpc>
              <a:buNone/>
            </a:pPr>
            <a:r>
              <a:rPr lang="en-US" sz="2800" dirty="0">
                <a:solidFill>
                  <a:srgbClr val="595959"/>
                </a:solidFill>
              </a:rPr>
              <a:t>Were your predictions accurate? Why or why not?</a:t>
            </a:r>
          </a:p>
          <a:p>
            <a:pPr marL="0" indent="0">
              <a:lnSpc>
                <a:spcPct val="95000"/>
              </a:lnSpc>
              <a:spcBef>
                <a:spcPts val="1200"/>
              </a:spcBef>
              <a:buNone/>
            </a:pPr>
            <a:endParaRPr lang="en" sz="28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0"/>
          <p:cNvPicPr preferRelativeResize="0"/>
          <p:nvPr/>
        </p:nvPicPr>
        <p:blipFill rotWithShape="1">
          <a:blip r:embed="rId3">
            <a:alphaModFix/>
          </a:blip>
          <a:srcRect l="7235" t="22229" r="30170" b="33259"/>
          <a:stretch/>
        </p:blipFill>
        <p:spPr>
          <a:xfrm>
            <a:off x="115763" y="1355100"/>
            <a:ext cx="8912477" cy="3564999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0"/>
          <p:cNvSpPr txBox="1"/>
          <p:nvPr/>
        </p:nvSpPr>
        <p:spPr>
          <a:xfrm>
            <a:off x="153125" y="90975"/>
            <a:ext cx="8842200" cy="11637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Model Water Patterns- #4-6</a:t>
            </a:r>
            <a:endParaRPr sz="3300" b="1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1041250" y="-80500"/>
            <a:ext cx="19059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en"/>
              <a:t>Diffraction</a:t>
            </a:r>
            <a:endParaRPr/>
          </a:p>
        </p:txBody>
      </p:sp>
      <p:sp>
        <p:nvSpPr>
          <p:cNvPr id="277" name="Google Shape;277;p35"/>
          <p:cNvSpPr txBox="1">
            <a:spLocks noGrp="1"/>
          </p:cNvSpPr>
          <p:nvPr>
            <p:ph type="body" idx="1"/>
          </p:nvPr>
        </p:nvSpPr>
        <p:spPr>
          <a:xfrm>
            <a:off x="308200" y="776900"/>
            <a:ext cx="3372000" cy="13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470"/>
              <a:buNone/>
            </a:pPr>
            <a:r>
              <a:rPr lang="en" sz="2500"/>
              <a:t>The tendency of waves to bend around corners and fill spaces.  </a:t>
            </a:r>
            <a:endParaRPr sz="2500"/>
          </a:p>
        </p:txBody>
      </p:sp>
      <p:pic>
        <p:nvPicPr>
          <p:cNvPr id="278" name="Google Shape;278;p35" descr="http://ircamera.as.arizona.edu/NatSci102/NatSci102/movies/diffraction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264" y="2275609"/>
            <a:ext cx="3371850" cy="2526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5" descr="http://upload.wikimedia.org/wikipedia/commons/b/bb/Water_ripples_Diffractio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7850" y="2856700"/>
            <a:ext cx="3371850" cy="2066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5" descr="Refraction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7850" y="177925"/>
            <a:ext cx="3371850" cy="2532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38"/>
          <p:cNvPicPr preferRelativeResize="0"/>
          <p:nvPr/>
        </p:nvPicPr>
        <p:blipFill>
          <a:blip r:embed="rId3">
            <a:alphaModFix/>
          </a:blip>
          <a:srcRect t="12275"/>
          <a:stretch/>
        </p:blipFill>
        <p:spPr>
          <a:xfrm>
            <a:off x="1054012" y="1517748"/>
            <a:ext cx="7035975" cy="33735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07;p37">
            <a:extLst>
              <a:ext uri="{FF2B5EF4-FFF2-40B4-BE49-F238E27FC236}">
                <a16:creationId xmlns:a16="http://schemas.microsoft.com/office/drawing/2014/main" id="{E1E2AD32-5AED-6A5E-8D16-73DD4F26AA03}"/>
              </a:ext>
            </a:extLst>
          </p:cNvPr>
          <p:cNvSpPr txBox="1"/>
          <p:nvPr/>
        </p:nvSpPr>
        <p:spPr>
          <a:xfrm>
            <a:off x="419700" y="94262"/>
            <a:ext cx="4926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66666"/>
                </a:solidFill>
                <a:latin typeface="Constantia"/>
                <a:ea typeface="Constantia"/>
                <a:cs typeface="Constantia"/>
                <a:sym typeface="Constantia"/>
              </a:rPr>
              <a:t>Constructive Interference:</a:t>
            </a:r>
            <a:endParaRPr dirty="0">
              <a:solidFill>
                <a:srgbClr val="666666"/>
              </a:solidFill>
            </a:endParaRPr>
          </a:p>
        </p:txBody>
      </p:sp>
      <p:sp>
        <p:nvSpPr>
          <p:cNvPr id="3" name="Google Shape;308;p37">
            <a:extLst>
              <a:ext uri="{FF2B5EF4-FFF2-40B4-BE49-F238E27FC236}">
                <a16:creationId xmlns:a16="http://schemas.microsoft.com/office/drawing/2014/main" id="{163E40CE-CF8D-A72E-356A-872624FB3A19}"/>
              </a:ext>
            </a:extLst>
          </p:cNvPr>
          <p:cNvSpPr txBox="1"/>
          <p:nvPr/>
        </p:nvSpPr>
        <p:spPr>
          <a:xfrm>
            <a:off x="4729850" y="94262"/>
            <a:ext cx="5053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66666"/>
                </a:solidFill>
                <a:latin typeface="Constantia"/>
                <a:ea typeface="Constantia"/>
                <a:cs typeface="Constantia"/>
                <a:sym typeface="Constantia"/>
              </a:rPr>
              <a:t>Destructive Interference: </a:t>
            </a:r>
            <a:endParaRPr dirty="0">
              <a:solidFill>
                <a:srgbClr val="666666"/>
              </a:solidFill>
            </a:endParaRPr>
          </a:p>
        </p:txBody>
      </p:sp>
      <p:sp>
        <p:nvSpPr>
          <p:cNvPr id="4" name="Google Shape;310;p37">
            <a:extLst>
              <a:ext uri="{FF2B5EF4-FFF2-40B4-BE49-F238E27FC236}">
                <a16:creationId xmlns:a16="http://schemas.microsoft.com/office/drawing/2014/main" id="{94EBD5CF-874C-CB4B-C842-785E64E0018F}"/>
              </a:ext>
            </a:extLst>
          </p:cNvPr>
          <p:cNvSpPr txBox="1"/>
          <p:nvPr/>
        </p:nvSpPr>
        <p:spPr>
          <a:xfrm>
            <a:off x="419700" y="530976"/>
            <a:ext cx="4086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666666"/>
                </a:solidFill>
                <a:latin typeface="Constantia"/>
                <a:ea typeface="Constantia"/>
                <a:cs typeface="Constantia"/>
                <a:sym typeface="Constantia"/>
              </a:rPr>
              <a:t>The amplitudes of the waves add together because they are in phase</a:t>
            </a:r>
            <a:endParaRPr dirty="0">
              <a:solidFill>
                <a:srgbClr val="666666"/>
              </a:solidFill>
            </a:endParaRPr>
          </a:p>
        </p:txBody>
      </p:sp>
      <p:sp>
        <p:nvSpPr>
          <p:cNvPr id="5" name="Google Shape;311;p37">
            <a:extLst>
              <a:ext uri="{FF2B5EF4-FFF2-40B4-BE49-F238E27FC236}">
                <a16:creationId xmlns:a16="http://schemas.microsoft.com/office/drawing/2014/main" id="{5A45D11E-505E-C273-E17E-840EBF097792}"/>
              </a:ext>
            </a:extLst>
          </p:cNvPr>
          <p:cNvSpPr txBox="1"/>
          <p:nvPr/>
        </p:nvSpPr>
        <p:spPr>
          <a:xfrm>
            <a:off x="4729850" y="530976"/>
            <a:ext cx="4495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Constantia"/>
                <a:ea typeface="Constantia"/>
                <a:cs typeface="Constantia"/>
                <a:sym typeface="Constantia"/>
              </a:rPr>
              <a:t>The amplitudes of the waves subtract because the waves are out of phase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9"/>
          <p:cNvSpPr txBox="1"/>
          <p:nvPr/>
        </p:nvSpPr>
        <p:spPr>
          <a:xfrm>
            <a:off x="153125" y="90975"/>
            <a:ext cx="8842200" cy="11637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Model Light Patterns- #8-9</a:t>
            </a:r>
            <a:endParaRPr sz="3300" b="1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8" name="Google Shape;238;p29"/>
          <p:cNvPicPr preferRelativeResize="0"/>
          <p:nvPr/>
        </p:nvPicPr>
        <p:blipFill rotWithShape="1">
          <a:blip r:embed="rId3">
            <a:alphaModFix/>
          </a:blip>
          <a:srcRect t="32498" b="19341"/>
          <a:stretch/>
        </p:blipFill>
        <p:spPr>
          <a:xfrm>
            <a:off x="296350" y="1913725"/>
            <a:ext cx="8518625" cy="298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979050" cy="19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3862" y="2295524"/>
            <a:ext cx="3741739" cy="2546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294325"/>
            <a:ext cx="3973826" cy="2546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85782" y="151200"/>
            <a:ext cx="3736719" cy="1989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425" y="138000"/>
            <a:ext cx="5448875" cy="4057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6" name="Google Shape;286;p36"/>
          <p:cNvCxnSpPr>
            <a:cxnSpLocks/>
            <a:stCxn id="287" idx="1"/>
          </p:cNvCxnSpPr>
          <p:nvPr/>
        </p:nvCxnSpPr>
        <p:spPr>
          <a:xfrm flipH="1" flipV="1">
            <a:off x="4953750" y="925500"/>
            <a:ext cx="2268400" cy="948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7" name="Google Shape;287;p36"/>
          <p:cNvSpPr txBox="1"/>
          <p:nvPr/>
        </p:nvSpPr>
        <p:spPr>
          <a:xfrm>
            <a:off x="7222150" y="781375"/>
            <a:ext cx="14415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on Screen</a:t>
            </a:r>
            <a:endParaRPr/>
          </a:p>
        </p:txBody>
      </p:sp>
      <p:cxnSp>
        <p:nvCxnSpPr>
          <p:cNvPr id="288" name="Google Shape;288;p36"/>
          <p:cNvCxnSpPr>
            <a:cxnSpLocks/>
          </p:cNvCxnSpPr>
          <p:nvPr/>
        </p:nvCxnSpPr>
        <p:spPr>
          <a:xfrm flipH="1" flipV="1">
            <a:off x="4480560" y="1195452"/>
            <a:ext cx="2741590" cy="9409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9" name="Google Shape;289;p36"/>
          <p:cNvSpPr txBox="1"/>
          <p:nvPr/>
        </p:nvSpPr>
        <p:spPr>
          <a:xfrm>
            <a:off x="7161450" y="1980025"/>
            <a:ext cx="1760100" cy="508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Bright on Screen</a:t>
            </a:r>
            <a:endParaRPr/>
          </a:p>
        </p:txBody>
      </p:sp>
      <p:sp>
        <p:nvSpPr>
          <p:cNvPr id="290" name="Google Shape;290;p36"/>
          <p:cNvSpPr/>
          <p:nvPr/>
        </p:nvSpPr>
        <p:spPr>
          <a:xfrm>
            <a:off x="3851625" y="456250"/>
            <a:ext cx="86400" cy="3097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1" name="Google Shape;291;p36"/>
          <p:cNvSpPr/>
          <p:nvPr/>
        </p:nvSpPr>
        <p:spPr>
          <a:xfrm>
            <a:off x="3866025" y="1162200"/>
            <a:ext cx="86400" cy="75900"/>
          </a:xfrm>
          <a:prstGeom prst="ellipse">
            <a:avLst/>
          </a:prstGeom>
          <a:solidFill>
            <a:srgbClr val="F41818">
              <a:alpha val="5856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2" name="Google Shape;292;p36"/>
          <p:cNvSpPr/>
          <p:nvPr/>
        </p:nvSpPr>
        <p:spPr>
          <a:xfrm>
            <a:off x="3851625" y="2412375"/>
            <a:ext cx="86400" cy="75900"/>
          </a:xfrm>
          <a:prstGeom prst="ellipse">
            <a:avLst/>
          </a:prstGeom>
          <a:solidFill>
            <a:srgbClr val="F41818">
              <a:alpha val="5856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3" name="Google Shape;293;p36"/>
          <p:cNvSpPr/>
          <p:nvPr/>
        </p:nvSpPr>
        <p:spPr>
          <a:xfrm>
            <a:off x="3866025" y="1787288"/>
            <a:ext cx="86400" cy="75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Google Shape;294;p36"/>
          <p:cNvSpPr/>
          <p:nvPr/>
        </p:nvSpPr>
        <p:spPr>
          <a:xfrm>
            <a:off x="3866025" y="537100"/>
            <a:ext cx="86400" cy="75900"/>
          </a:xfrm>
          <a:prstGeom prst="ellipse">
            <a:avLst/>
          </a:prstGeom>
          <a:solidFill>
            <a:srgbClr val="F41818">
              <a:alpha val="2327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36"/>
          <p:cNvSpPr/>
          <p:nvPr/>
        </p:nvSpPr>
        <p:spPr>
          <a:xfrm>
            <a:off x="3866025" y="2965900"/>
            <a:ext cx="86400" cy="75900"/>
          </a:xfrm>
          <a:prstGeom prst="ellipse">
            <a:avLst/>
          </a:prstGeom>
          <a:solidFill>
            <a:srgbClr val="ED0808">
              <a:alpha val="1321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36"/>
          <p:cNvSpPr/>
          <p:nvPr/>
        </p:nvSpPr>
        <p:spPr>
          <a:xfrm>
            <a:off x="6012775" y="3784400"/>
            <a:ext cx="2748000" cy="1109400"/>
          </a:xfrm>
          <a:prstGeom prst="wedgeRectCallout">
            <a:avLst>
              <a:gd name="adj1" fmla="val -124975"/>
              <a:gd name="adj2" fmla="val -113636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What we see with our eyes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7" name="Google Shape;297;p36"/>
          <p:cNvPicPr preferRelativeResize="0"/>
          <p:nvPr/>
        </p:nvPicPr>
        <p:blipFill rotWithShape="1">
          <a:blip r:embed="rId4">
            <a:alphaModFix/>
          </a:blip>
          <a:srcRect l="1511" t="14384" r="2831" b="22304"/>
          <a:stretch/>
        </p:blipFill>
        <p:spPr>
          <a:xfrm>
            <a:off x="7831425" y="4278703"/>
            <a:ext cx="929350" cy="615097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6"/>
          <p:cNvSpPr/>
          <p:nvPr/>
        </p:nvSpPr>
        <p:spPr>
          <a:xfrm>
            <a:off x="6012675" y="2828925"/>
            <a:ext cx="2748000" cy="724800"/>
          </a:xfrm>
          <a:prstGeom prst="wedgeRectCallout">
            <a:avLst>
              <a:gd name="adj1" fmla="val -93513"/>
              <a:gd name="adj2" fmla="val -130871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What the light wave amplitude is doing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>
          <a:extLst>
            <a:ext uri="{FF2B5EF4-FFF2-40B4-BE49-F238E27FC236}">
              <a16:creationId xmlns:a16="http://schemas.microsoft.com/office/drawing/2014/main" id="{CD2E47C3-4B91-A28E-64EB-011F69E80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9">
            <a:extLst>
              <a:ext uri="{FF2B5EF4-FFF2-40B4-BE49-F238E27FC236}">
                <a16:creationId xmlns:a16="http://schemas.microsoft.com/office/drawing/2014/main" id="{0C44B2CE-DCA8-0789-93B1-8B15B2B22FD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32498" b="19341"/>
          <a:stretch/>
        </p:blipFill>
        <p:spPr>
          <a:xfrm>
            <a:off x="312687" y="156176"/>
            <a:ext cx="8518625" cy="2988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D0535E1-FE5B-C221-09DE-80F49AA31B1B}"/>
              </a:ext>
            </a:extLst>
          </p:cNvPr>
          <p:cNvCxnSpPr>
            <a:cxnSpLocks/>
          </p:cNvCxnSpPr>
          <p:nvPr/>
        </p:nvCxnSpPr>
        <p:spPr>
          <a:xfrm flipV="1">
            <a:off x="2196935" y="1769423"/>
            <a:ext cx="1045029" cy="152004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3240FCE-5955-6351-D0AC-E9BB213AA01E}"/>
              </a:ext>
            </a:extLst>
          </p:cNvPr>
          <p:cNvCxnSpPr>
            <a:cxnSpLocks/>
          </p:cNvCxnSpPr>
          <p:nvPr/>
        </p:nvCxnSpPr>
        <p:spPr>
          <a:xfrm flipV="1">
            <a:off x="2719449" y="1769423"/>
            <a:ext cx="1045029" cy="152004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86EC0F0-CBEF-29DF-9F08-D49B1969F9CE}"/>
              </a:ext>
            </a:extLst>
          </p:cNvPr>
          <p:cNvCxnSpPr>
            <a:cxnSpLocks/>
          </p:cNvCxnSpPr>
          <p:nvPr/>
        </p:nvCxnSpPr>
        <p:spPr>
          <a:xfrm flipV="1">
            <a:off x="3344883" y="1769423"/>
            <a:ext cx="1045029" cy="152004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869A969-FEE7-3313-96BA-D61160E09307}"/>
              </a:ext>
            </a:extLst>
          </p:cNvPr>
          <p:cNvSpPr txBox="1"/>
          <p:nvPr/>
        </p:nvSpPr>
        <p:spPr>
          <a:xfrm>
            <a:off x="760021" y="3289465"/>
            <a:ext cx="428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Constructive Interference = Bright Spots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F05042-7594-3335-029D-8CA07B90E85E}"/>
              </a:ext>
            </a:extLst>
          </p:cNvPr>
          <p:cNvCxnSpPr>
            <a:cxnSpLocks/>
          </p:cNvCxnSpPr>
          <p:nvPr/>
        </p:nvCxnSpPr>
        <p:spPr>
          <a:xfrm flipH="1" flipV="1">
            <a:off x="5664530" y="1745673"/>
            <a:ext cx="291831" cy="22800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5D3406-2CA3-82D9-BC46-B8FDD6268FCA}"/>
              </a:ext>
            </a:extLst>
          </p:cNvPr>
          <p:cNvCxnSpPr>
            <a:cxnSpLocks/>
          </p:cNvCxnSpPr>
          <p:nvPr/>
        </p:nvCxnSpPr>
        <p:spPr>
          <a:xfrm flipH="1" flipV="1">
            <a:off x="6170664" y="1718717"/>
            <a:ext cx="291831" cy="22800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8FE91F-0C53-B80E-8F62-28D70ACD39BF}"/>
              </a:ext>
            </a:extLst>
          </p:cNvPr>
          <p:cNvCxnSpPr>
            <a:cxnSpLocks/>
          </p:cNvCxnSpPr>
          <p:nvPr/>
        </p:nvCxnSpPr>
        <p:spPr>
          <a:xfrm flipH="1" flipV="1">
            <a:off x="6669428" y="1718716"/>
            <a:ext cx="291831" cy="22800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ACD370-2471-54DE-F037-5B6B89054ED9}"/>
              </a:ext>
            </a:extLst>
          </p:cNvPr>
          <p:cNvSpPr txBox="1"/>
          <p:nvPr/>
        </p:nvSpPr>
        <p:spPr>
          <a:xfrm>
            <a:off x="4409704" y="3986309"/>
            <a:ext cx="403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Destructive Interference = Dark Spots</a:t>
            </a:r>
          </a:p>
        </p:txBody>
      </p:sp>
    </p:spTree>
    <p:extLst>
      <p:ext uri="{BB962C8B-B14F-4D97-AF65-F5344CB8AC3E}">
        <p14:creationId xmlns:p14="http://schemas.microsoft.com/office/powerpoint/2010/main" val="504098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id="{CC5A7BBD-7EF7-387F-70A5-F004F7D91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76" y="4676829"/>
            <a:ext cx="7813964" cy="2959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43720" tIns="21860" rIns="43720" bIns="21860" anchor="t" anchorCtr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3D-RST is supported by the National Science Foundation under grant number DRL-2101383</a:t>
            </a:r>
          </a:p>
        </p:txBody>
      </p:sp>
      <p:pic>
        <p:nvPicPr>
          <p:cNvPr id="6" name="Picture 5" descr="A picture containing text, clipart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3E40D356-E546-DB4B-FCD0-FC399D190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240" y="4619501"/>
            <a:ext cx="1028833" cy="35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5576"/>
          <a:stretch/>
        </p:blipFill>
        <p:spPr>
          <a:xfrm>
            <a:off x="199223" y="170724"/>
            <a:ext cx="3823035" cy="2845235"/>
          </a:xfrm>
          <a:prstGeom prst="rect">
            <a:avLst/>
          </a:prstGeom>
        </p:spPr>
      </p:pic>
      <p:pic>
        <p:nvPicPr>
          <p:cNvPr id="8" name="Picture 7" descr="A logo of a university&#10;&#10;Description automatically generated">
            <a:extLst>
              <a:ext uri="{FF2B5EF4-FFF2-40B4-BE49-F238E27FC236}">
                <a16:creationId xmlns:a16="http://schemas.microsoft.com/office/drawing/2014/main" id="{50EA31CB-9A79-3062-B705-BB7B4EFF6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6836" y="1216524"/>
            <a:ext cx="2689361" cy="874291"/>
          </a:xfrm>
          <a:prstGeom prst="rect">
            <a:avLst/>
          </a:prstGeom>
        </p:spPr>
      </p:pic>
      <p:pic>
        <p:nvPicPr>
          <p:cNvPr id="10" name="Picture 9" descr="A close-up of a logo&#10;&#10;Description automatically generated">
            <a:extLst>
              <a:ext uri="{FF2B5EF4-FFF2-40B4-BE49-F238E27FC236}">
                <a16:creationId xmlns:a16="http://schemas.microsoft.com/office/drawing/2014/main" id="{67BAC733-A6DF-FB70-6121-F61E94EC9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5259" y="2085472"/>
            <a:ext cx="3727329" cy="93048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A8EB07E-AF7C-3C59-CBCD-118CBD56BCF7}"/>
              </a:ext>
            </a:extLst>
          </p:cNvPr>
          <p:cNvGrpSpPr>
            <a:grpSpLocks noChangeAspect="1"/>
          </p:cNvGrpSpPr>
          <p:nvPr/>
        </p:nvGrpSpPr>
        <p:grpSpPr>
          <a:xfrm>
            <a:off x="4896424" y="441465"/>
            <a:ext cx="3788253" cy="668580"/>
            <a:chOff x="3271788" y="2121899"/>
            <a:chExt cx="5816539" cy="1026547"/>
          </a:xfrm>
        </p:grpSpPr>
        <p:pic>
          <p:nvPicPr>
            <p:cNvPr id="12" name="Picture 11" descr="A close-up of a logo&#10;&#10;Description automatically generated">
              <a:extLst>
                <a:ext uri="{FF2B5EF4-FFF2-40B4-BE49-F238E27FC236}">
                  <a16:creationId xmlns:a16="http://schemas.microsoft.com/office/drawing/2014/main" id="{5BEE11F9-BF4F-0B62-61C2-587937B65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59043" y="2130103"/>
              <a:ext cx="4129284" cy="1018343"/>
            </a:xfrm>
            <a:prstGeom prst="rect">
              <a:avLst/>
            </a:prstGeom>
          </p:spPr>
        </p:pic>
        <p:pic>
          <p:nvPicPr>
            <p:cNvPr id="14" name="Picture 13" descr="A blue oval with white letter y&#10;&#10;Description automatically generated">
              <a:extLst>
                <a:ext uri="{FF2B5EF4-FFF2-40B4-BE49-F238E27FC236}">
                  <a16:creationId xmlns:a16="http://schemas.microsoft.com/office/drawing/2014/main" id="{0C7A5B20-5771-24F3-59A2-16535E3A7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71788" y="2121899"/>
              <a:ext cx="1687255" cy="10183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75161">
            <a:off x="2505128" y="1784212"/>
            <a:ext cx="4435625" cy="2957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7150" y="1347836"/>
            <a:ext cx="4661027" cy="233051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206625" y="157850"/>
            <a:ext cx="6655200" cy="11304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 b="1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Phenomenon</a:t>
            </a:r>
            <a:endParaRPr sz="5700" b="1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Sticky Notes</a:t>
            </a:r>
            <a:endParaRPr sz="3900"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Write two questions you have about the light patterns produced by shining the light through the glasses </a:t>
            </a:r>
            <a:endParaRPr sz="22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6700" y="2384475"/>
            <a:ext cx="2601176" cy="251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/>
          </a:blip>
          <a:srcRect r="10354" b="8767"/>
          <a:stretch/>
        </p:blipFill>
        <p:spPr>
          <a:xfrm>
            <a:off x="3988400" y="706324"/>
            <a:ext cx="2655025" cy="261295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 rot="347261">
            <a:off x="4573151" y="1168806"/>
            <a:ext cx="1841487" cy="1917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400">
                <a:solidFill>
                  <a:srgbClr val="7B8898"/>
                </a:solidFill>
                <a:latin typeface="Comic Sans MS"/>
                <a:sym typeface="Comic Sans MS"/>
              </a:rPr>
              <a:t>Question 1</a:t>
            </a:r>
            <a:endParaRPr lang="en-US"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7B8898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8" name="Google Shape;98;p17"/>
          <p:cNvSpPr txBox="1"/>
          <p:nvPr/>
        </p:nvSpPr>
        <p:spPr>
          <a:xfrm rot="365245">
            <a:off x="6947816" y="2684116"/>
            <a:ext cx="1816520" cy="161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400">
                <a:solidFill>
                  <a:srgbClr val="7B8898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Question 2</a:t>
            </a:r>
            <a:endParaRPr lang="en-US" sz="2400">
              <a:solidFill>
                <a:schemeClr val="dk2"/>
              </a:solidFill>
              <a:latin typeface="Comic Sans MS"/>
              <a:ea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/>
          <p:nvPr/>
        </p:nvSpPr>
        <p:spPr>
          <a:xfrm>
            <a:off x="3677975" y="231425"/>
            <a:ext cx="2989800" cy="2301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Sticky Notes</a:t>
            </a:r>
            <a:endParaRPr sz="3900"/>
          </a:p>
        </p:txBody>
      </p:sp>
      <p:sp>
        <p:nvSpPr>
          <p:cNvPr id="105" name="Google Shape;105;p1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Pair share with your group and choose two to bring up to the board. </a:t>
            </a:r>
            <a:endParaRPr sz="22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/>
              <a:t>Sort the questions into groups on the board. </a:t>
            </a:r>
            <a:endParaRPr sz="22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0850" y="304325"/>
            <a:ext cx="1041299" cy="100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 rot="347227">
            <a:off x="5167292" y="1101354"/>
            <a:ext cx="2615229" cy="2801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6425" y="258100"/>
            <a:ext cx="1041299" cy="100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1350" y="1265075"/>
            <a:ext cx="1041299" cy="100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7850" y="1265075"/>
            <a:ext cx="1041299" cy="100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/>
          <p:nvPr/>
        </p:nvSpPr>
        <p:spPr>
          <a:xfrm>
            <a:off x="5803500" y="2617800"/>
            <a:ext cx="2989800" cy="2301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8850" y="2895650"/>
            <a:ext cx="1041299" cy="100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05982">
            <a:off x="7393176" y="2795325"/>
            <a:ext cx="1041300" cy="1006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05982">
            <a:off x="6528926" y="3804650"/>
            <a:ext cx="1041300" cy="1006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75161">
            <a:off x="2157328" y="1837712"/>
            <a:ext cx="4435625" cy="2957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6450" y="919761"/>
            <a:ext cx="4661027" cy="233051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206625" y="157850"/>
            <a:ext cx="6655200" cy="11304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 b="1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Phenomenon</a:t>
            </a:r>
            <a:endParaRPr sz="5700" b="1"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Google Shape;122;p19"/>
          <p:cNvSpPr/>
          <p:nvPr/>
        </p:nvSpPr>
        <p:spPr>
          <a:xfrm>
            <a:off x="8467000" y="3783050"/>
            <a:ext cx="113700" cy="140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19"/>
          <p:cNvSpPr/>
          <p:nvPr/>
        </p:nvSpPr>
        <p:spPr>
          <a:xfrm>
            <a:off x="8466850" y="2706200"/>
            <a:ext cx="113700" cy="112200"/>
          </a:xfrm>
          <a:prstGeom prst="ellipse">
            <a:avLst/>
          </a:prstGeom>
          <a:solidFill>
            <a:srgbClr val="F41818">
              <a:alpha val="5856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Google Shape;124;p19"/>
          <p:cNvSpPr/>
          <p:nvPr/>
        </p:nvSpPr>
        <p:spPr>
          <a:xfrm>
            <a:off x="8466850" y="4878600"/>
            <a:ext cx="113700" cy="112200"/>
          </a:xfrm>
          <a:prstGeom prst="ellipse">
            <a:avLst/>
          </a:prstGeom>
          <a:solidFill>
            <a:srgbClr val="F41818">
              <a:alpha val="5856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19"/>
          <p:cNvSpPr/>
          <p:nvPr/>
        </p:nvSpPr>
        <p:spPr>
          <a:xfrm>
            <a:off x="7407175" y="3760175"/>
            <a:ext cx="113700" cy="112200"/>
          </a:xfrm>
          <a:prstGeom prst="ellipse">
            <a:avLst/>
          </a:prstGeom>
          <a:solidFill>
            <a:srgbClr val="F41818">
              <a:alpha val="5856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19"/>
          <p:cNvSpPr/>
          <p:nvPr/>
        </p:nvSpPr>
        <p:spPr>
          <a:xfrm>
            <a:off x="7407175" y="2706200"/>
            <a:ext cx="113700" cy="112200"/>
          </a:xfrm>
          <a:prstGeom prst="ellipse">
            <a:avLst/>
          </a:prstGeom>
          <a:solidFill>
            <a:srgbClr val="F41818">
              <a:alpha val="3829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8467000" y="1808500"/>
            <a:ext cx="113700" cy="112200"/>
          </a:xfrm>
          <a:prstGeom prst="ellipse">
            <a:avLst/>
          </a:prstGeom>
          <a:solidFill>
            <a:srgbClr val="F41818">
              <a:alpha val="3829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7407175" y="4814150"/>
            <a:ext cx="113700" cy="112200"/>
          </a:xfrm>
          <a:prstGeom prst="ellipse">
            <a:avLst/>
          </a:prstGeom>
          <a:solidFill>
            <a:srgbClr val="F41818">
              <a:alpha val="3829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19"/>
          <p:cNvSpPr/>
          <p:nvPr/>
        </p:nvSpPr>
        <p:spPr>
          <a:xfrm>
            <a:off x="6455950" y="3760175"/>
            <a:ext cx="113700" cy="112200"/>
          </a:xfrm>
          <a:prstGeom prst="ellipse">
            <a:avLst/>
          </a:prstGeom>
          <a:solidFill>
            <a:srgbClr val="F41818">
              <a:alpha val="18020"/>
            </a:srgbClr>
          </a:solidFill>
          <a:ln w="9525" cap="flat" cmpd="sng">
            <a:solidFill>
              <a:srgbClr val="E0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>
            <a:spLocks noGrp="1"/>
          </p:cNvSpPr>
          <p:nvPr>
            <p:ph type="title"/>
          </p:nvPr>
        </p:nvSpPr>
        <p:spPr>
          <a:xfrm>
            <a:off x="311700" y="1264725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55"/>
              <a:t>What is our guiding question?</a:t>
            </a:r>
            <a:endParaRPr sz="5555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99999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999999"/>
              </a:solidFill>
            </a:endParaRPr>
          </a:p>
        </p:txBody>
      </p:sp>
      <p:sp>
        <p:nvSpPr>
          <p:cNvPr id="135" name="Google Shape;135;p20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solidFill>
                  <a:schemeClr val="accent1"/>
                </a:solidFill>
              </a:rPr>
              <a:t>Write the question on your worksheet</a:t>
            </a:r>
            <a:endParaRPr sz="28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21"/>
          <p:cNvPicPr preferRelativeResize="0"/>
          <p:nvPr/>
        </p:nvPicPr>
        <p:blipFill rotWithShape="1">
          <a:blip r:embed="rId3">
            <a:alphaModFix/>
          </a:blip>
          <a:srcRect b="66987"/>
          <a:stretch/>
        </p:blipFill>
        <p:spPr>
          <a:xfrm>
            <a:off x="1555763" y="3602375"/>
            <a:ext cx="6032475" cy="159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/>
          <p:nvPr/>
        </p:nvSpPr>
        <p:spPr>
          <a:xfrm>
            <a:off x="561125" y="1194575"/>
            <a:ext cx="4046700" cy="24078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1370425" y="1830000"/>
            <a:ext cx="2394600" cy="1157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1"/>
          <p:cNvSpPr txBox="1"/>
          <p:nvPr/>
        </p:nvSpPr>
        <p:spPr>
          <a:xfrm>
            <a:off x="554425" y="619375"/>
            <a:ext cx="1551900" cy="4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3x5 card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4" name="Google Shape;144;p21"/>
          <p:cNvSpPr/>
          <p:nvPr/>
        </p:nvSpPr>
        <p:spPr>
          <a:xfrm>
            <a:off x="5000875" y="1194575"/>
            <a:ext cx="4046700" cy="24078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1"/>
          <p:cNvSpPr/>
          <p:nvPr/>
        </p:nvSpPr>
        <p:spPr>
          <a:xfrm>
            <a:off x="5810175" y="1830000"/>
            <a:ext cx="2394600" cy="1157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1"/>
          <p:cNvSpPr/>
          <p:nvPr/>
        </p:nvSpPr>
        <p:spPr>
          <a:xfrm>
            <a:off x="6192875" y="1502250"/>
            <a:ext cx="164150" cy="1866100"/>
          </a:xfrm>
          <a:custGeom>
            <a:avLst/>
            <a:gdLst/>
            <a:ahLst/>
            <a:cxnLst/>
            <a:rect l="l" t="t" r="r" b="b"/>
            <a:pathLst>
              <a:path w="6566" h="74644" extrusionOk="0">
                <a:moveTo>
                  <a:pt x="0" y="0"/>
                </a:moveTo>
                <a:cubicBezTo>
                  <a:pt x="1838" y="9193"/>
                  <a:pt x="-205" y="18845"/>
                  <a:pt x="1338" y="28092"/>
                </a:cubicBezTo>
                <a:cubicBezTo>
                  <a:pt x="3238" y="39475"/>
                  <a:pt x="4792" y="50913"/>
                  <a:pt x="6421" y="62338"/>
                </a:cubicBezTo>
                <a:cubicBezTo>
                  <a:pt x="7000" y="66399"/>
                  <a:pt x="5125" y="70752"/>
                  <a:pt x="6421" y="74644"/>
                </a:cubicBezTo>
              </a:path>
            </a:pathLst>
          </a:custGeom>
          <a:noFill/>
          <a:ln w="28575" cap="flat" cmpd="sng">
            <a:solidFill>
              <a:srgbClr val="B45F0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7" name="Google Shape;147;p21"/>
          <p:cNvSpPr/>
          <p:nvPr/>
        </p:nvSpPr>
        <p:spPr>
          <a:xfrm>
            <a:off x="7396825" y="1502250"/>
            <a:ext cx="410650" cy="2124975"/>
          </a:xfrm>
          <a:custGeom>
            <a:avLst/>
            <a:gdLst/>
            <a:ahLst/>
            <a:cxnLst/>
            <a:rect l="l" t="t" r="r" b="b"/>
            <a:pathLst>
              <a:path w="16426" h="84999" extrusionOk="0">
                <a:moveTo>
                  <a:pt x="0" y="0"/>
                </a:moveTo>
                <a:cubicBezTo>
                  <a:pt x="1753" y="19320"/>
                  <a:pt x="6133" y="38338"/>
                  <a:pt x="10434" y="57254"/>
                </a:cubicBezTo>
                <a:cubicBezTo>
                  <a:pt x="11950" y="63923"/>
                  <a:pt x="13410" y="70607"/>
                  <a:pt x="14715" y="77320"/>
                </a:cubicBezTo>
                <a:cubicBezTo>
                  <a:pt x="15180" y="79710"/>
                  <a:pt x="17506" y="82823"/>
                  <a:pt x="15785" y="84544"/>
                </a:cubicBezTo>
                <a:cubicBezTo>
                  <a:pt x="13815" y="86514"/>
                  <a:pt x="11335" y="81162"/>
                  <a:pt x="9364" y="7919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8" name="Google Shape;148;p21"/>
          <p:cNvSpPr/>
          <p:nvPr/>
        </p:nvSpPr>
        <p:spPr>
          <a:xfrm>
            <a:off x="5925350" y="1348425"/>
            <a:ext cx="675600" cy="387900"/>
          </a:xfrm>
          <a:prstGeom prst="roundRect">
            <a:avLst>
              <a:gd name="adj" fmla="val 16667"/>
            </a:avLst>
          </a:prstGeom>
          <a:solidFill>
            <a:srgbClr val="F4EED3">
              <a:alpha val="65319"/>
            </a:srgbClr>
          </a:solidFill>
          <a:ln w="9525" cap="flat" cmpd="sng">
            <a:solidFill>
              <a:srgbClr val="ECE4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1"/>
          <p:cNvSpPr/>
          <p:nvPr/>
        </p:nvSpPr>
        <p:spPr>
          <a:xfrm>
            <a:off x="5970725" y="3080775"/>
            <a:ext cx="675600" cy="387900"/>
          </a:xfrm>
          <a:prstGeom prst="roundRect">
            <a:avLst>
              <a:gd name="adj" fmla="val 16667"/>
            </a:avLst>
          </a:prstGeom>
          <a:solidFill>
            <a:srgbClr val="F4EED3">
              <a:alpha val="65319"/>
            </a:srgbClr>
          </a:solidFill>
          <a:ln w="9525" cap="flat" cmpd="sng">
            <a:solidFill>
              <a:srgbClr val="ECE4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/>
          <p:nvPr/>
        </p:nvSpPr>
        <p:spPr>
          <a:xfrm>
            <a:off x="7320375" y="3080775"/>
            <a:ext cx="675600" cy="387900"/>
          </a:xfrm>
          <a:prstGeom prst="roundRect">
            <a:avLst>
              <a:gd name="adj" fmla="val 16667"/>
            </a:avLst>
          </a:prstGeom>
          <a:solidFill>
            <a:srgbClr val="F4EED3">
              <a:alpha val="65319"/>
            </a:srgbClr>
          </a:solidFill>
          <a:ln w="9525" cap="flat" cmpd="sng">
            <a:solidFill>
              <a:srgbClr val="ECE4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1"/>
          <p:cNvSpPr/>
          <p:nvPr/>
        </p:nvSpPr>
        <p:spPr>
          <a:xfrm>
            <a:off x="7078150" y="1348425"/>
            <a:ext cx="675600" cy="387900"/>
          </a:xfrm>
          <a:prstGeom prst="roundRect">
            <a:avLst>
              <a:gd name="adj" fmla="val 16667"/>
            </a:avLst>
          </a:prstGeom>
          <a:solidFill>
            <a:srgbClr val="F4EED3">
              <a:alpha val="65319"/>
            </a:srgbClr>
          </a:solidFill>
          <a:ln w="9525" cap="flat" cmpd="sng">
            <a:solidFill>
              <a:srgbClr val="ECE4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1"/>
          <p:cNvSpPr txBox="1"/>
          <p:nvPr/>
        </p:nvSpPr>
        <p:spPr>
          <a:xfrm>
            <a:off x="5370200" y="646125"/>
            <a:ext cx="1478100" cy="4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Copper Wire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7182800" y="646125"/>
            <a:ext cx="1779300" cy="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Hair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4" name="Google Shape;154;p21"/>
          <p:cNvSpPr/>
          <p:nvPr/>
        </p:nvSpPr>
        <p:spPr>
          <a:xfrm>
            <a:off x="1591150" y="5007050"/>
            <a:ext cx="5451300" cy="227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6279825" y="4478650"/>
            <a:ext cx="876300" cy="58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Location of dots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6" name="Google Shape;156;p21"/>
          <p:cNvCxnSpPr/>
          <p:nvPr/>
        </p:nvCxnSpPr>
        <p:spPr>
          <a:xfrm rot="10800000" flipH="1">
            <a:off x="6875125" y="4279625"/>
            <a:ext cx="374700" cy="3276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292900" y="152360"/>
            <a:ext cx="4661030" cy="2330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292900" y="1354860"/>
            <a:ext cx="4661030" cy="233051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2"/>
          <p:cNvSpPr/>
          <p:nvPr/>
        </p:nvSpPr>
        <p:spPr>
          <a:xfrm>
            <a:off x="5129425" y="940425"/>
            <a:ext cx="454825" cy="963100"/>
          </a:xfrm>
          <a:prstGeom prst="flowChartMagneticDisk">
            <a:avLst/>
          </a:prstGeom>
          <a:solidFill>
            <a:schemeClr val="lt2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2"/>
          <p:cNvSpPr/>
          <p:nvPr/>
        </p:nvSpPr>
        <p:spPr>
          <a:xfrm>
            <a:off x="5089300" y="2090600"/>
            <a:ext cx="148575" cy="1102600"/>
          </a:xfrm>
          <a:prstGeom prst="flowChartMagneticDisk">
            <a:avLst/>
          </a:prstGeom>
          <a:solidFill>
            <a:srgbClr val="0000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22"/>
          <p:cNvSpPr txBox="1"/>
          <p:nvPr/>
        </p:nvSpPr>
        <p:spPr>
          <a:xfrm>
            <a:off x="5905275" y="1127725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Copper Wire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Google Shape;166;p22"/>
          <p:cNvSpPr txBox="1"/>
          <p:nvPr/>
        </p:nvSpPr>
        <p:spPr>
          <a:xfrm>
            <a:off x="5970725" y="2368900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Human Hair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22"/>
          <p:cNvSpPr/>
          <p:nvPr/>
        </p:nvSpPr>
        <p:spPr>
          <a:xfrm>
            <a:off x="836650" y="3447375"/>
            <a:ext cx="2949600" cy="1514400"/>
          </a:xfrm>
          <a:prstGeom prst="wedgeRectCallout">
            <a:avLst>
              <a:gd name="adj1" fmla="val 188496"/>
              <a:gd name="adj2" fmla="val -61995"/>
            </a:avLst>
          </a:prstGeom>
          <a:solidFill>
            <a:srgbClr val="FFFFFF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Open Sans"/>
                <a:ea typeface="Open Sans"/>
                <a:cs typeface="Open Sans"/>
                <a:sym typeface="Open Sans"/>
              </a:rPr>
              <a:t>What will happen when an obstacle is placed in the path of the laser light?</a:t>
            </a:r>
            <a:endParaRPr sz="2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68536">
            <a:off x="358350" y="-799015"/>
            <a:ext cx="4661030" cy="233051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/>
        </p:nvSpPr>
        <p:spPr>
          <a:xfrm>
            <a:off x="5870400" y="164625"/>
            <a:ext cx="20133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No obstacle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433</Words>
  <Application>Microsoft Macintosh PowerPoint</Application>
  <PresentationFormat>On-screen Show (16:9)</PresentationFormat>
  <Paragraphs>93</Paragraphs>
  <Slides>22</Slides>
  <Notes>21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Open Sans</vt:lpstr>
      <vt:lpstr>Calibri</vt:lpstr>
      <vt:lpstr>Comic Sans MS</vt:lpstr>
      <vt:lpstr>PT Sans Narrow</vt:lpstr>
      <vt:lpstr>Arial</vt:lpstr>
      <vt:lpstr>Constantia</vt:lpstr>
      <vt:lpstr>Tropic</vt:lpstr>
      <vt:lpstr>Splitting Hairs</vt:lpstr>
      <vt:lpstr>PowerPoint Presentation</vt:lpstr>
      <vt:lpstr>PowerPoint Presentation</vt:lpstr>
      <vt:lpstr>Sticky Notes</vt:lpstr>
      <vt:lpstr>Sticky Notes</vt:lpstr>
      <vt:lpstr>PowerPoint Presentation</vt:lpstr>
      <vt:lpstr>What is our guiding question?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       Splitting Light with Hairs and Wire Summary</vt:lpstr>
      <vt:lpstr>PowerPoint Presentation</vt:lpstr>
      <vt:lpstr>Diffraction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Splitting Hairs</dc:title>
  <cp:lastModifiedBy>Rebecca Sansom</cp:lastModifiedBy>
  <cp:revision>4</cp:revision>
  <dcterms:modified xsi:type="dcterms:W3CDTF">2024-11-08T13:28:34Z</dcterms:modified>
</cp:coreProperties>
</file>