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8"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359243-C1D8-4C4B-A4FA-70B054D1268D}" v="2" dt="2024-04-18T20:45:38.6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80359243-C1D8-4C4B-A4FA-70B054D1268D}"/>
    <pc:docChg chg="custSel delSld modSld">
      <pc:chgData name="" userId="20193871399_tp_box_2" providerId="OAuth2" clId="{80359243-C1D8-4C4B-A4FA-70B054D1268D}" dt="2024-04-18T20:45:44.980" v="2" actId="47"/>
      <pc:docMkLst>
        <pc:docMk/>
      </pc:docMkLst>
      <pc:sldChg chg="modSp mod">
        <pc:chgData name="" userId="20193871399_tp_box_2" providerId="OAuth2" clId="{80359243-C1D8-4C4B-A4FA-70B054D1268D}" dt="2024-04-18T20:45:23.011" v="0" actId="27636"/>
        <pc:sldMkLst>
          <pc:docMk/>
          <pc:sldMk cId="0" sldId="257"/>
        </pc:sldMkLst>
        <pc:spChg chg="mod">
          <ac:chgData name="" userId="20193871399_tp_box_2" providerId="OAuth2" clId="{80359243-C1D8-4C4B-A4FA-70B054D1268D}" dt="2024-04-18T20:45:23.011" v="0" actId="27636"/>
          <ac:spMkLst>
            <pc:docMk/>
            <pc:sldMk cId="0" sldId="257"/>
            <ac:spMk id="61" creationId="{00000000-0000-0000-0000-000000000000}"/>
          </ac:spMkLst>
        </pc:spChg>
      </pc:sldChg>
      <pc:sldChg chg="modSp mod">
        <pc:chgData name="" userId="20193871399_tp_box_2" providerId="OAuth2" clId="{80359243-C1D8-4C4B-A4FA-70B054D1268D}" dt="2024-04-18T20:45:23.027" v="1" actId="27636"/>
        <pc:sldMkLst>
          <pc:docMk/>
          <pc:sldMk cId="0" sldId="263"/>
        </pc:sldMkLst>
        <pc:spChg chg="mod">
          <ac:chgData name="" userId="20193871399_tp_box_2" providerId="OAuth2" clId="{80359243-C1D8-4C4B-A4FA-70B054D1268D}" dt="2024-04-18T20:45:23.027" v="1" actId="27636"/>
          <ac:spMkLst>
            <pc:docMk/>
            <pc:sldMk cId="0" sldId="263"/>
            <ac:spMk id="107" creationId="{00000000-0000-0000-0000-000000000000}"/>
          </ac:spMkLst>
        </pc:spChg>
      </pc:sldChg>
      <pc:sldChg chg="del">
        <pc:chgData name="" userId="20193871399_tp_box_2" providerId="OAuth2" clId="{80359243-C1D8-4C4B-A4FA-70B054D1268D}" dt="2024-04-18T20:45:44.980" v="2" actId="47"/>
        <pc:sldMkLst>
          <pc:docMk/>
          <pc:sldMk cId="3541478243" sldId="267"/>
        </pc:sldMkLst>
      </pc:sldChg>
      <pc:sldMasterChg chg="delSldLayout">
        <pc:chgData name="" userId="20193871399_tp_box_2" providerId="OAuth2" clId="{80359243-C1D8-4C4B-A4FA-70B054D1268D}" dt="2024-04-18T20:45:44.980" v="2" actId="47"/>
        <pc:sldMasterMkLst>
          <pc:docMk/>
          <pc:sldMasterMk cId="0" sldId="2147483659"/>
        </pc:sldMasterMkLst>
        <pc:sldLayoutChg chg="del">
          <pc:chgData name="" userId="20193871399_tp_box_2" providerId="OAuth2" clId="{80359243-C1D8-4C4B-A4FA-70B054D1268D}" dt="2024-04-18T20:45:44.980" v="2" actId="47"/>
          <pc:sldLayoutMkLst>
            <pc:docMk/>
            <pc:sldMasterMk cId="0" sldId="2147483659"/>
            <pc:sldLayoutMk cId="0" sldId="214748365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byu.box.com/s/yx4yydn0bepihiw58uwysqgwstvf1cy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agclassroom.org/matrix/lesson/663/"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21406"/>
              </a:lnSpc>
              <a:spcBef>
                <a:spcPts val="0"/>
              </a:spcBef>
              <a:spcAft>
                <a:spcPts val="0"/>
              </a:spcAft>
              <a:buClr>
                <a:schemeClr val="dk1"/>
              </a:buClr>
              <a:buSzPts val="1100"/>
              <a:buFont typeface="Arial"/>
              <a:buNone/>
            </a:pPr>
            <a:r>
              <a:rPr lang="en" sz="1200" b="1">
                <a:solidFill>
                  <a:srgbClr val="333333"/>
                </a:solidFill>
                <a:highlight>
                  <a:srgbClr val="FFFFFF"/>
                </a:highlight>
              </a:rPr>
              <a:t>Standard BIO.3.5</a:t>
            </a:r>
            <a:r>
              <a:rPr lang="en" sz="1200">
                <a:solidFill>
                  <a:srgbClr val="333333"/>
                </a:solidFill>
                <a:highlight>
                  <a:srgbClr val="FFFFFF"/>
                </a:highlight>
              </a:rPr>
              <a:t> </a:t>
            </a:r>
            <a:endParaRPr sz="1200" dirty="0">
              <a:solidFill>
                <a:srgbClr val="333333"/>
              </a:solidFill>
              <a:highlight>
                <a:srgbClr val="FFFFFF"/>
              </a:highlight>
            </a:endParaRPr>
          </a:p>
          <a:p>
            <a:pPr marL="0" lvl="0" indent="0" algn="l" rtl="0">
              <a:spcBef>
                <a:spcPts val="0"/>
              </a:spcBef>
              <a:spcAft>
                <a:spcPts val="0"/>
              </a:spcAft>
              <a:buNone/>
            </a:pPr>
            <a:r>
              <a:rPr lang="en" sz="1200" b="1">
                <a:solidFill>
                  <a:srgbClr val="333333"/>
                </a:solidFill>
                <a:highlight>
                  <a:srgbClr val="FFFFFF"/>
                </a:highlight>
              </a:rPr>
              <a:t>Evaluate design solutions</a:t>
            </a:r>
            <a:r>
              <a:rPr lang="en" sz="1200">
                <a:solidFill>
                  <a:srgbClr val="333333"/>
                </a:solidFill>
                <a:highlight>
                  <a:srgbClr val="FFFFFF"/>
                </a:highlight>
              </a:rPr>
              <a:t> where biotechnology was used to identify and/or modify genes in order to solve (</a:t>
            </a:r>
            <a:r>
              <a:rPr lang="en" sz="1200" u="sng">
                <a:solidFill>
                  <a:srgbClr val="333333"/>
                </a:solidFill>
                <a:highlight>
                  <a:srgbClr val="FFFFFF"/>
                </a:highlight>
              </a:rPr>
              <a:t>effect</a:t>
            </a:r>
            <a:r>
              <a:rPr lang="en" sz="1200">
                <a:solidFill>
                  <a:srgbClr val="333333"/>
                </a:solidFill>
                <a:highlight>
                  <a:srgbClr val="FFFFFF"/>
                </a:highlight>
              </a:rPr>
              <a:t>) a problem. </a:t>
            </a:r>
            <a:r>
              <a:rPr lang="en" sz="1200" i="1">
                <a:solidFill>
                  <a:srgbClr val="333333"/>
                </a:solidFill>
                <a:highlight>
                  <a:srgbClr val="FFFFFF"/>
                </a:highlight>
              </a:rPr>
              <a:t>Define the problem, identify criteria and constraints, analyze available data on proposed solutions, and determine an optimal solution.</a:t>
            </a:r>
            <a:r>
              <a:rPr lang="en" sz="1200">
                <a:solidFill>
                  <a:srgbClr val="333333"/>
                </a:solidFill>
                <a:highlight>
                  <a:srgbClr val="FFFFFF"/>
                </a:highlight>
              </a:rPr>
              <a:t> Emphasize arguments that focus on how effective the solution was at meeting the desired outcome. (LS3.B, ETS1.A, ETS1.B, ETS1.C)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662f4543d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662f4543d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Link to 20 apples types and their uses: </a:t>
            </a:r>
            <a:r>
              <a:rPr lang="en" u="sng">
                <a:solidFill>
                  <a:schemeClr val="hlink"/>
                </a:solidFill>
                <a:hlinkClick r:id="rId3"/>
              </a:rPr>
              <a:t>https://byu.box.com/s/yx4yydn0bepihiw58uwysqgwstvf1cyg</a:t>
            </a:r>
            <a:endParaRPr dirty="0"/>
          </a:p>
          <a:p>
            <a:pPr marL="0" lvl="0" indent="0" algn="l" rtl="0">
              <a:spcBef>
                <a:spcPts val="0"/>
              </a:spcBef>
              <a:spcAft>
                <a:spcPts val="0"/>
              </a:spcAft>
              <a:buNone/>
            </a:pPr>
            <a:r>
              <a:rPr lang="en"/>
              <a:t>THIS SLIDE GOES WITH STUDENT HANDOUT PAGES 1 AND 2</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2665991d54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2665991d54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SLIDE GOES WITH THE 3RD PAGE OF THE STUDENT HANDOUT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662f4543d7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662f4543d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slide precedes pages 4-5 and is a question that we want them thinking about as they move through the stations.</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662f4543d7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662f4543d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Apples and the Science of Genetic Selection | National Agriculture in the Classroom (agclassroom.org)</a:t>
            </a:r>
            <a:endParaRPr dirty="0"/>
          </a:p>
          <a:p>
            <a:pPr marL="0" lvl="0" indent="0" algn="l" rtl="0">
              <a:spcBef>
                <a:spcPts val="0"/>
              </a:spcBef>
              <a:spcAft>
                <a:spcPts val="0"/>
              </a:spcAft>
              <a:buNone/>
            </a:pPr>
            <a:r>
              <a:rPr lang="en"/>
              <a:t>This slide goes with pages 4 and 5 of the student handout</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662f4543d7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2662f4543d7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slide goes with the bottom of PAGE 5  (empty table after station 3)</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665991d54b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2665991d54b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slide is a reminder of criteria and constraints that precedes the LAST PAGE- The Perfect Apple</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662f4543d7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662f4543d7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662f4543d7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2662f4543d7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slide is an EXTENSION</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3901269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10079246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935987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2627130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19163818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3495266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169566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32898172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471813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16799522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FD01FD-942B-407E-AF96-AF41B4706BAD}" type="datetimeFigureOut">
              <a:rPr lang="en-US" smtClean="0"/>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E7CF36-5D94-4DFC-A0F5-A878D932D797}" type="slidenum">
              <a:rPr lang="en-US" smtClean="0"/>
              <a:t>‹#›</a:t>
            </a:fld>
            <a:endParaRPr lang="en-US" dirty="0"/>
          </a:p>
        </p:txBody>
      </p:sp>
    </p:spTree>
    <p:extLst>
      <p:ext uri="{BB962C8B-B14F-4D97-AF65-F5344CB8AC3E}">
        <p14:creationId xmlns:p14="http://schemas.microsoft.com/office/powerpoint/2010/main" val="3450816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2">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4FD01FD-942B-407E-AF96-AF41B4706BAD}" type="datetimeFigureOut">
              <a:rPr lang="en-US" smtClean="0"/>
              <a:t>4/15/2024</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7E7CF36-5D94-4DFC-A0F5-A878D932D797}" type="slidenum">
              <a:rPr lang="en-US" smtClean="0"/>
              <a:t>‹#›</a:t>
            </a:fld>
            <a:endParaRPr lang="en-US" dirty="0"/>
          </a:p>
        </p:txBody>
      </p:sp>
    </p:spTree>
    <p:extLst>
      <p:ext uri="{BB962C8B-B14F-4D97-AF65-F5344CB8AC3E}">
        <p14:creationId xmlns:p14="http://schemas.microsoft.com/office/powerpoint/2010/main" val="39522936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7.xml"/><Relationship Id="rId6" Type="http://schemas.microsoft.com/office/2007/relationships/hdphoto" Target="../media/hdphoto1.wdp"/><Relationship Id="rId5" Type="http://schemas.openxmlformats.org/officeDocument/2006/relationships/image" Target="../media/image10.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drive.google.com/file/d/183_2nwNlueE9mjMV9l2iad7ghVZdmeNP/view?usp=sharing"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hyperlink" Target="https://drive.google.com/file/d/105lxFxn71tr7fRbsv3Hd7LbCxBrKfXHD/view?usp=sharin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dn.agclassroom.org/media/uploads/2017/09/15/Crop_Modification_ISN_Pages.pd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9hzWbTpxME8"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rgbClr val="FFFF00"/>
                </a:solidFill>
              </a:rPr>
              <a:t>Biotechnology in Agriculture</a:t>
            </a:r>
            <a:endParaRPr dirty="0">
              <a:solidFill>
                <a:srgbClr val="FFFF00"/>
              </a:solidFill>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rgbClr val="FFFF00"/>
                </a:solidFill>
              </a:rPr>
              <a:t>SEEd Bio 3.5</a:t>
            </a:r>
            <a:endParaRPr dirty="0">
              <a:solidFill>
                <a:srgbClr val="FFFF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a:noFill/>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grpFill/>
            <a:ln w="9525">
              <a:noFill/>
              <a:miter lim="800000"/>
              <a:headEnd/>
              <a:tailEnd/>
            </a:ln>
          </p:spPr>
          <p:txBody>
            <a:bodyPr rot="0" vert="horz" wrap="square" lIns="43720" tIns="21860" rIns="43720" bIns="21860" anchor="t" anchorCtr="0">
              <a:spAutoFit/>
            </a:bodyPr>
            <a:lstStyle/>
            <a:p>
              <a:pPr algn="ctr" defTabSz="342900">
                <a:lnSpc>
                  <a:spcPct val="107000"/>
                </a:lnSpc>
                <a:buClrTx/>
              </a:pPr>
              <a:r>
                <a:rPr lang="en-US" sz="670" kern="1200" dirty="0">
                  <a:solidFill>
                    <a:prstClr val="white"/>
                  </a:solidFill>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grp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extLst>
              <a:ext uri="{BEBA8EAE-BF5A-486C-A8C5-ECC9F3942E4B}">
                <a14:imgProps xmlns:a14="http://schemas.microsoft.com/office/drawing/2010/main">
                  <a14:imgLayer r:embed="rId6">
                    <a14:imgEffect>
                      <a14:artisticChalkSketch/>
                    </a14:imgEffect>
                  </a14:imgLayer>
                </a14:imgProps>
              </a:ext>
            </a:extLst>
          </a:blip>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2435401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FF00"/>
                </a:solidFill>
              </a:rPr>
              <a:t>Phenomenon- Apple tasting and survey</a:t>
            </a:r>
            <a:endParaRPr dirty="0">
              <a:solidFill>
                <a:srgbClr val="FFFF00"/>
              </a:solidFill>
            </a:endParaRPr>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
                <a:solidFill>
                  <a:srgbClr val="FFFF00"/>
                </a:solidFill>
              </a:rPr>
              <a:t>Identify the four items under the cups</a:t>
            </a:r>
            <a:endParaRPr dirty="0">
              <a:solidFill>
                <a:srgbClr val="FFFF00"/>
              </a:solidFill>
            </a:endParaRPr>
          </a:p>
          <a:p>
            <a:pPr marL="914400" lvl="0" indent="-334327" algn="l" rtl="0">
              <a:spcBef>
                <a:spcPts val="1200"/>
              </a:spcBef>
              <a:spcAft>
                <a:spcPts val="0"/>
              </a:spcAft>
              <a:buClr>
                <a:srgbClr val="FFFF00"/>
              </a:buClr>
              <a:buSzPct val="100000"/>
              <a:buChar char="●"/>
            </a:pPr>
            <a:r>
              <a:rPr lang="en">
                <a:solidFill>
                  <a:srgbClr val="FFFF00"/>
                </a:solidFill>
              </a:rPr>
              <a:t>What did you identify them as?</a:t>
            </a:r>
            <a:endParaRPr dirty="0">
              <a:solidFill>
                <a:srgbClr val="FFFF00"/>
              </a:solidFill>
            </a:endParaRPr>
          </a:p>
          <a:p>
            <a:pPr marL="914400" lvl="0" indent="-334327" algn="l" rtl="0">
              <a:spcBef>
                <a:spcPts val="0"/>
              </a:spcBef>
              <a:spcAft>
                <a:spcPts val="0"/>
              </a:spcAft>
              <a:buClr>
                <a:srgbClr val="FFFF00"/>
              </a:buClr>
              <a:buSzPct val="100000"/>
              <a:buChar char="●"/>
            </a:pPr>
            <a:r>
              <a:rPr lang="en">
                <a:solidFill>
                  <a:srgbClr val="FFFF00"/>
                </a:solidFill>
              </a:rPr>
              <a:t>Do they all have DNA? </a:t>
            </a:r>
            <a:endParaRPr dirty="0">
              <a:solidFill>
                <a:srgbClr val="FFFF00"/>
              </a:solidFill>
            </a:endParaRPr>
          </a:p>
          <a:p>
            <a:pPr marL="914400" lvl="0" indent="-334327" algn="l" rtl="0">
              <a:spcBef>
                <a:spcPts val="0"/>
              </a:spcBef>
              <a:spcAft>
                <a:spcPts val="0"/>
              </a:spcAft>
              <a:buClr>
                <a:srgbClr val="FFFF00"/>
              </a:buClr>
              <a:buSzPct val="100000"/>
              <a:buChar char="●"/>
            </a:pPr>
            <a:r>
              <a:rPr lang="en">
                <a:solidFill>
                  <a:srgbClr val="FFFF00"/>
                </a:solidFill>
              </a:rPr>
              <a:t>Is their DNA the same? Why or why not?</a:t>
            </a:r>
            <a:endParaRPr dirty="0">
              <a:solidFill>
                <a:srgbClr val="FFFF00"/>
              </a:solidFill>
            </a:endParaRPr>
          </a:p>
          <a:p>
            <a:pPr marL="914400" lvl="0" indent="-334327" algn="l" rtl="0">
              <a:spcBef>
                <a:spcPts val="0"/>
              </a:spcBef>
              <a:spcAft>
                <a:spcPts val="0"/>
              </a:spcAft>
              <a:buClr>
                <a:srgbClr val="FFFF00"/>
              </a:buClr>
              <a:buSzPct val="100000"/>
              <a:buChar char="●"/>
            </a:pPr>
            <a:r>
              <a:rPr lang="en">
                <a:solidFill>
                  <a:srgbClr val="FFFF00"/>
                </a:solidFill>
              </a:rPr>
              <a:t>Do all apples taste the same?</a:t>
            </a:r>
            <a:endParaRPr dirty="0">
              <a:solidFill>
                <a:srgbClr val="FFFF00"/>
              </a:solidFill>
            </a:endParaRPr>
          </a:p>
          <a:p>
            <a:pPr marL="914400" lvl="0" indent="-334327" algn="l" rtl="0">
              <a:spcBef>
                <a:spcPts val="0"/>
              </a:spcBef>
              <a:spcAft>
                <a:spcPts val="0"/>
              </a:spcAft>
              <a:buClr>
                <a:srgbClr val="FFFF00"/>
              </a:buClr>
              <a:buSzPct val="100000"/>
              <a:buChar char="●"/>
            </a:pPr>
            <a:r>
              <a:rPr lang="en">
                <a:solidFill>
                  <a:srgbClr val="FFFF00"/>
                </a:solidFill>
              </a:rPr>
              <a:t>Do they have the same color, texture, size, cost?</a:t>
            </a:r>
            <a:endParaRPr dirty="0">
              <a:solidFill>
                <a:srgbClr val="FFFF00"/>
              </a:solidFill>
            </a:endParaRPr>
          </a:p>
          <a:p>
            <a:pPr marL="914400" lvl="0" indent="-334327" algn="l" rtl="0">
              <a:spcBef>
                <a:spcPts val="0"/>
              </a:spcBef>
              <a:spcAft>
                <a:spcPts val="0"/>
              </a:spcAft>
              <a:buClr>
                <a:srgbClr val="FFFF00"/>
              </a:buClr>
              <a:buSzPct val="100000"/>
              <a:buChar char="●"/>
            </a:pPr>
            <a:r>
              <a:rPr lang="en">
                <a:solidFill>
                  <a:srgbClr val="FFFF00"/>
                </a:solidFill>
              </a:rPr>
              <a:t>Are all apples used to make applesauce, apple pie, apple juice/cider, etc?</a:t>
            </a:r>
            <a:endParaRPr dirty="0">
              <a:solidFill>
                <a:srgbClr val="FFFF00"/>
              </a:solidFill>
            </a:endParaRPr>
          </a:p>
          <a:p>
            <a:pPr marL="0" lvl="0" indent="0" algn="l" rtl="0">
              <a:spcBef>
                <a:spcPts val="1200"/>
              </a:spcBef>
              <a:spcAft>
                <a:spcPts val="0"/>
              </a:spcAft>
              <a:buNone/>
            </a:pPr>
            <a:endParaRPr dirty="0">
              <a:solidFill>
                <a:srgbClr val="FFFF00"/>
              </a:solidFill>
            </a:endParaRPr>
          </a:p>
          <a:p>
            <a:pPr marL="0" lvl="0" indent="0" algn="l" rtl="0">
              <a:spcBef>
                <a:spcPts val="1200"/>
              </a:spcBef>
              <a:spcAft>
                <a:spcPts val="1200"/>
              </a:spcAft>
              <a:buNone/>
            </a:pPr>
            <a:r>
              <a:rPr lang="en">
                <a:solidFill>
                  <a:srgbClr val="FFFF00"/>
                </a:solidFill>
              </a:rPr>
              <a:t>YOU, the student, will perform a taste tests of FOUR apple samples to determine the answers to the above questions.</a:t>
            </a:r>
            <a:endParaRPr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FF00"/>
                </a:solidFill>
              </a:rPr>
              <a:t>Criteria versus Constraints</a:t>
            </a:r>
            <a:endParaRPr dirty="0">
              <a:solidFill>
                <a:srgbClr val="FFFF00"/>
              </a:solidFill>
            </a:endParaRPr>
          </a:p>
        </p:txBody>
      </p:sp>
      <p:sp>
        <p:nvSpPr>
          <p:cNvPr id="67" name="Google Shape;67;p1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450">
                <a:solidFill>
                  <a:schemeClr val="dk1"/>
                </a:solidFill>
                <a:highlight>
                  <a:srgbClr val="FFFFFF"/>
                </a:highlight>
              </a:rPr>
              <a:t>Criteria - a standard by which the apple will be judged as good or bad </a:t>
            </a:r>
            <a:endParaRPr dirty="0"/>
          </a:p>
        </p:txBody>
      </p:sp>
      <p:sp>
        <p:nvSpPr>
          <p:cNvPr id="68" name="Google Shape;68;p1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450">
                <a:solidFill>
                  <a:schemeClr val="dk1"/>
                </a:solidFill>
                <a:highlight>
                  <a:srgbClr val="FFFFFF"/>
                </a:highlight>
              </a:rPr>
              <a:t>Constraint - a limitation or restriction on how an apple variety is made. </a:t>
            </a:r>
            <a:endParaRPr dirty="0"/>
          </a:p>
        </p:txBody>
      </p:sp>
      <p:pic>
        <p:nvPicPr>
          <p:cNvPr id="69" name="Google Shape;69;p15" descr="Criteria and Constraints for Engineering - YouTube"/>
          <p:cNvPicPr preferRelativeResize="0"/>
          <p:nvPr/>
        </p:nvPicPr>
        <p:blipFill>
          <a:blip r:embed="rId3">
            <a:alphaModFix/>
          </a:blip>
          <a:stretch>
            <a:fillRect/>
          </a:stretch>
        </p:blipFill>
        <p:spPr>
          <a:xfrm>
            <a:off x="349500" y="1755775"/>
            <a:ext cx="3721450" cy="2209800"/>
          </a:xfrm>
          <a:prstGeom prst="rect">
            <a:avLst/>
          </a:prstGeom>
          <a:noFill/>
          <a:ln>
            <a:noFill/>
          </a:ln>
        </p:spPr>
      </p:pic>
      <p:pic>
        <p:nvPicPr>
          <p:cNvPr id="70" name="Google Shape;70;p15" descr="Criteria &amp; Constraints 11/9 Asynchronous School - YouTube"/>
          <p:cNvPicPr preferRelativeResize="0"/>
          <p:nvPr/>
        </p:nvPicPr>
        <p:blipFill>
          <a:blip r:embed="rId4">
            <a:alphaModFix/>
          </a:blip>
          <a:stretch>
            <a:fillRect/>
          </a:stretch>
        </p:blipFill>
        <p:spPr>
          <a:xfrm>
            <a:off x="4676400" y="1755775"/>
            <a:ext cx="3924301" cy="2209800"/>
          </a:xfrm>
          <a:prstGeom prst="rect">
            <a:avLst/>
          </a:prstGeom>
          <a:noFill/>
          <a:ln>
            <a:noFill/>
          </a:ln>
        </p:spPr>
      </p:pic>
      <p:sp>
        <p:nvSpPr>
          <p:cNvPr id="71" name="Google Shape;71;p15"/>
          <p:cNvSpPr txBox="1"/>
          <p:nvPr/>
        </p:nvSpPr>
        <p:spPr>
          <a:xfrm>
            <a:off x="4832400" y="1755775"/>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FF00"/>
                </a:solidFill>
              </a:rPr>
              <a:t>Guiding question:</a:t>
            </a:r>
            <a:endParaRPr dirty="0">
              <a:solidFill>
                <a:srgbClr val="FFFF00"/>
              </a:solidFill>
            </a:endParaRPr>
          </a:p>
        </p:txBody>
      </p:sp>
      <p:sp>
        <p:nvSpPr>
          <p:cNvPr id="77" name="Google Shape;77;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400">
                <a:solidFill>
                  <a:srgbClr val="FFFF00"/>
                </a:solidFill>
                <a:latin typeface="Calibri"/>
                <a:ea typeface="Calibri"/>
                <a:cs typeface="Calibri"/>
                <a:sym typeface="Calibri"/>
              </a:rPr>
              <a:t>"Are apples different today because of something humans have done or because of something that occurred naturally (without human intervention)?</a:t>
            </a:r>
            <a:r>
              <a:rPr lang="en" sz="1900">
                <a:solidFill>
                  <a:srgbClr val="FFFF00"/>
                </a:solidFill>
                <a:latin typeface="Calibri"/>
                <a:ea typeface="Calibri"/>
                <a:cs typeface="Calibri"/>
                <a:sym typeface="Calibri"/>
              </a:rPr>
              <a:t>" </a:t>
            </a:r>
            <a:endParaRPr sz="2400" dirty="0">
              <a:solidFill>
                <a:srgbClr val="FFFF00"/>
              </a:solidFill>
            </a:endParaRPr>
          </a:p>
        </p:txBody>
      </p:sp>
      <p:pic>
        <p:nvPicPr>
          <p:cNvPr id="78" name="Google Shape;78;p16"/>
          <p:cNvPicPr preferRelativeResize="0"/>
          <p:nvPr/>
        </p:nvPicPr>
        <p:blipFill>
          <a:blip r:embed="rId3">
            <a:alphaModFix/>
          </a:blip>
          <a:stretch>
            <a:fillRect/>
          </a:stretch>
        </p:blipFill>
        <p:spPr>
          <a:xfrm>
            <a:off x="4120350" y="2072388"/>
            <a:ext cx="4248150" cy="2828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FF00"/>
                </a:solidFill>
              </a:rPr>
              <a:t>Apple Station Activity</a:t>
            </a:r>
            <a:endParaRPr dirty="0">
              <a:solidFill>
                <a:srgbClr val="FFFF00"/>
              </a:solidFill>
            </a:endParaRPr>
          </a:p>
        </p:txBody>
      </p:sp>
      <p:sp>
        <p:nvSpPr>
          <p:cNvPr id="84" name="Google Shape;84;p17"/>
          <p:cNvSpPr txBox="1">
            <a:spLocks noGrp="1"/>
          </p:cNvSpPr>
          <p:nvPr>
            <p:ph type="body" idx="1"/>
          </p:nvPr>
        </p:nvSpPr>
        <p:spPr>
          <a:xfrm>
            <a:off x="311700" y="1152475"/>
            <a:ext cx="4118700" cy="3416400"/>
          </a:xfrm>
          <a:prstGeom prst="rect">
            <a:avLst/>
          </a:prstGeom>
        </p:spPr>
        <p:txBody>
          <a:bodyPr spcFirstLastPara="1" wrap="square" lIns="91425" tIns="91425" rIns="91425" bIns="91425" anchor="t" anchorCtr="0">
            <a:normAutofit fontScale="85000" lnSpcReduction="10000"/>
          </a:bodyPr>
          <a:lstStyle/>
          <a:p>
            <a:pPr marL="457200" lvl="0" indent="-325755" algn="l" rtl="0">
              <a:spcBef>
                <a:spcPts val="0"/>
              </a:spcBef>
              <a:spcAft>
                <a:spcPts val="0"/>
              </a:spcAft>
              <a:buClr>
                <a:srgbClr val="FFFF00"/>
              </a:buClr>
              <a:buSzPct val="100000"/>
              <a:buAutoNum type="arabicPeriod"/>
            </a:pPr>
            <a:r>
              <a:rPr lang="en">
                <a:solidFill>
                  <a:srgbClr val="FFFF00"/>
                </a:solidFill>
              </a:rPr>
              <a:t>Go to your assigned station to complete the tasks.</a:t>
            </a:r>
            <a:endParaRPr dirty="0">
              <a:solidFill>
                <a:srgbClr val="FFFF00"/>
              </a:solidFill>
            </a:endParaRPr>
          </a:p>
          <a:p>
            <a:pPr marL="914400" lvl="1" indent="-304165" algn="l" rtl="0">
              <a:spcBef>
                <a:spcPts val="0"/>
              </a:spcBef>
              <a:spcAft>
                <a:spcPts val="0"/>
              </a:spcAft>
              <a:buClr>
                <a:srgbClr val="FFFF00"/>
              </a:buClr>
              <a:buSzPct val="100000"/>
              <a:buAutoNum type="alphaLcPeriod"/>
            </a:pPr>
            <a:r>
              <a:rPr lang="en">
                <a:solidFill>
                  <a:srgbClr val="FFFF00"/>
                </a:solidFill>
              </a:rPr>
              <a:t>You have 10-15 minutes to complete</a:t>
            </a:r>
            <a:endParaRPr dirty="0">
              <a:solidFill>
                <a:srgbClr val="FFFF00"/>
              </a:solidFill>
            </a:endParaRPr>
          </a:p>
          <a:p>
            <a:pPr marL="914400" lvl="1" indent="-304165" algn="l" rtl="0">
              <a:spcBef>
                <a:spcPts val="0"/>
              </a:spcBef>
              <a:spcAft>
                <a:spcPts val="0"/>
              </a:spcAft>
              <a:buClr>
                <a:srgbClr val="FFFF00"/>
              </a:buClr>
              <a:buSzPct val="100000"/>
              <a:buAutoNum type="alphaLcPeriod"/>
            </a:pPr>
            <a:r>
              <a:rPr lang="en">
                <a:solidFill>
                  <a:srgbClr val="FFFF00"/>
                </a:solidFill>
              </a:rPr>
              <a:t>Use the QR codes, assigned short reading, or the Internet (only as assigned) to answer the questions on your </a:t>
            </a:r>
            <a:r>
              <a:rPr lang="en" u="sng">
                <a:solidFill>
                  <a:schemeClr val="hlink"/>
                </a:solidFill>
                <a:hlinkClick r:id="rId3"/>
              </a:rPr>
              <a:t>STUDENT HANDOUT.</a:t>
            </a:r>
            <a:endParaRPr dirty="0">
              <a:solidFill>
                <a:srgbClr val="FFFF00"/>
              </a:solidFill>
            </a:endParaRPr>
          </a:p>
          <a:p>
            <a:pPr marL="457200" lvl="0" indent="-325755" algn="l" rtl="0">
              <a:spcBef>
                <a:spcPts val="0"/>
              </a:spcBef>
              <a:spcAft>
                <a:spcPts val="0"/>
              </a:spcAft>
              <a:buClr>
                <a:srgbClr val="FFFF00"/>
              </a:buClr>
              <a:buSzPct val="100000"/>
              <a:buAutoNum type="arabicPeriod"/>
            </a:pPr>
            <a:r>
              <a:rPr lang="en">
                <a:solidFill>
                  <a:srgbClr val="FFFF00"/>
                </a:solidFill>
              </a:rPr>
              <a:t>Rotate through </a:t>
            </a:r>
            <a:r>
              <a:rPr lang="en" u="sng">
                <a:solidFill>
                  <a:schemeClr val="hlink"/>
                </a:solidFill>
                <a:hlinkClick r:id="rId4"/>
              </a:rPr>
              <a:t>stations</a:t>
            </a:r>
            <a:r>
              <a:rPr lang="en">
                <a:solidFill>
                  <a:srgbClr val="FFFF00"/>
                </a:solidFill>
              </a:rPr>
              <a:t> 1-4 until you are finished, as instructed by the teacher.</a:t>
            </a:r>
            <a:endParaRPr dirty="0">
              <a:solidFill>
                <a:srgbClr val="FFFF00"/>
              </a:solidFill>
            </a:endParaRPr>
          </a:p>
          <a:p>
            <a:pPr marL="457200" lvl="0" indent="-325755" algn="l" rtl="0">
              <a:spcBef>
                <a:spcPts val="0"/>
              </a:spcBef>
              <a:spcAft>
                <a:spcPts val="0"/>
              </a:spcAft>
              <a:buClr>
                <a:srgbClr val="FFFF00"/>
              </a:buClr>
              <a:buSzPct val="138461"/>
              <a:buAutoNum type="arabicPeriod"/>
            </a:pPr>
            <a:r>
              <a:rPr lang="en">
                <a:solidFill>
                  <a:srgbClr val="FFFF00"/>
                </a:solidFill>
              </a:rPr>
              <a:t>Be prepared to discuss the question:</a:t>
            </a:r>
            <a:r>
              <a:rPr lang="en" sz="1300">
                <a:solidFill>
                  <a:srgbClr val="FFFF00"/>
                </a:solidFill>
              </a:rPr>
              <a:t> </a:t>
            </a:r>
            <a:r>
              <a:rPr lang="en" sz="1900">
                <a:solidFill>
                  <a:srgbClr val="FFFF00"/>
                </a:solidFill>
                <a:latin typeface="Calibri"/>
                <a:ea typeface="Calibri"/>
                <a:cs typeface="Calibri"/>
                <a:sym typeface="Calibri"/>
              </a:rPr>
              <a:t>"Are apples different today because of something humans have done or because of something that occurred naturally (without human intervention)?</a:t>
            </a:r>
            <a:r>
              <a:rPr lang="en" sz="1400">
                <a:solidFill>
                  <a:srgbClr val="FFFF00"/>
                </a:solidFill>
                <a:latin typeface="Calibri"/>
                <a:ea typeface="Calibri"/>
                <a:cs typeface="Calibri"/>
                <a:sym typeface="Calibri"/>
              </a:rPr>
              <a:t>" </a:t>
            </a:r>
            <a:endParaRPr sz="1300" dirty="0">
              <a:solidFill>
                <a:srgbClr val="FFFF00"/>
              </a:solidFill>
            </a:endParaRPr>
          </a:p>
        </p:txBody>
      </p:sp>
      <p:pic>
        <p:nvPicPr>
          <p:cNvPr id="85" name="Google Shape;85;p17"/>
          <p:cNvPicPr preferRelativeResize="0"/>
          <p:nvPr/>
        </p:nvPicPr>
        <p:blipFill>
          <a:blip r:embed="rId5">
            <a:alphaModFix/>
          </a:blip>
          <a:stretch>
            <a:fillRect/>
          </a:stretch>
        </p:blipFill>
        <p:spPr>
          <a:xfrm>
            <a:off x="4866513" y="1470025"/>
            <a:ext cx="4048125" cy="27813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FF00"/>
                </a:solidFill>
              </a:rPr>
              <a:t>Crop Modification Techniques- JIGSAW</a:t>
            </a:r>
            <a:endParaRPr dirty="0">
              <a:solidFill>
                <a:srgbClr val="FFFF00"/>
              </a:solidFill>
            </a:endParaRPr>
          </a:p>
        </p:txBody>
      </p:sp>
      <p:sp>
        <p:nvSpPr>
          <p:cNvPr id="91" name="Google Shape;91;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Clr>
                <a:srgbClr val="FFFF00"/>
              </a:buClr>
              <a:buSzPts val="1800"/>
              <a:buAutoNum type="arabicPeriod"/>
            </a:pPr>
            <a:r>
              <a:rPr lang="en">
                <a:solidFill>
                  <a:srgbClr val="FFFF00"/>
                </a:solidFill>
              </a:rPr>
              <a:t>Each student will be assigned ONE (of six) </a:t>
            </a:r>
            <a:r>
              <a:rPr lang="en" u="sng">
                <a:solidFill>
                  <a:srgbClr val="FF9900"/>
                </a:solidFill>
                <a:hlinkClick r:id="rId3">
                  <a:extLst>
                    <a:ext uri="{A12FA001-AC4F-418D-AE19-62706E023703}">
                      <ahyp:hlinkClr xmlns:ahyp="http://schemas.microsoft.com/office/drawing/2018/hyperlinkcolor" val="tx"/>
                    </a:ext>
                  </a:extLst>
                </a:hlinkClick>
              </a:rPr>
              <a:t>crop modification technique</a:t>
            </a:r>
            <a:r>
              <a:rPr lang="en">
                <a:solidFill>
                  <a:srgbClr val="FFFF00"/>
                </a:solidFill>
              </a:rPr>
              <a:t> to investigate.</a:t>
            </a:r>
            <a:endParaRPr dirty="0">
              <a:solidFill>
                <a:srgbClr val="FFFF00"/>
              </a:solidFill>
            </a:endParaRPr>
          </a:p>
          <a:p>
            <a:pPr marL="457200" lvl="0" indent="-342900" algn="l" rtl="0">
              <a:spcBef>
                <a:spcPts val="0"/>
              </a:spcBef>
              <a:spcAft>
                <a:spcPts val="0"/>
              </a:spcAft>
              <a:buClr>
                <a:srgbClr val="FFFF00"/>
              </a:buClr>
              <a:buSzPts val="1800"/>
              <a:buAutoNum type="arabicPeriod"/>
            </a:pPr>
            <a:r>
              <a:rPr lang="en">
                <a:solidFill>
                  <a:srgbClr val="FFFF00"/>
                </a:solidFill>
              </a:rPr>
              <a:t>You need to identify:</a:t>
            </a:r>
            <a:endParaRPr dirty="0">
              <a:solidFill>
                <a:srgbClr val="FFFF00"/>
              </a:solidFill>
            </a:endParaRPr>
          </a:p>
          <a:p>
            <a:pPr marL="914400" lvl="1" indent="-317500" algn="l" rtl="0">
              <a:spcBef>
                <a:spcPts val="0"/>
              </a:spcBef>
              <a:spcAft>
                <a:spcPts val="0"/>
              </a:spcAft>
              <a:buClr>
                <a:srgbClr val="FFFF00"/>
              </a:buClr>
              <a:buSzPts val="1400"/>
              <a:buAutoNum type="alphaLcPeriod"/>
            </a:pPr>
            <a:r>
              <a:rPr lang="en">
                <a:solidFill>
                  <a:srgbClr val="FFFF00"/>
                </a:solidFill>
              </a:rPr>
              <a:t>What the crop modification does (a description)</a:t>
            </a:r>
            <a:endParaRPr dirty="0">
              <a:solidFill>
                <a:srgbClr val="FFFF00"/>
              </a:solidFill>
            </a:endParaRPr>
          </a:p>
          <a:p>
            <a:pPr marL="914400" lvl="1" indent="-317500" algn="l" rtl="0">
              <a:spcBef>
                <a:spcPts val="0"/>
              </a:spcBef>
              <a:spcAft>
                <a:spcPts val="0"/>
              </a:spcAft>
              <a:buClr>
                <a:srgbClr val="FFFF00"/>
              </a:buClr>
              <a:buSzPts val="1400"/>
              <a:buAutoNum type="alphaLcPeriod"/>
            </a:pPr>
            <a:r>
              <a:rPr lang="en">
                <a:solidFill>
                  <a:srgbClr val="FFFF00"/>
                </a:solidFill>
              </a:rPr>
              <a:t>Advantages </a:t>
            </a:r>
            <a:endParaRPr dirty="0">
              <a:solidFill>
                <a:srgbClr val="FFFF00"/>
              </a:solidFill>
            </a:endParaRPr>
          </a:p>
          <a:p>
            <a:pPr marL="914400" lvl="1" indent="-317500" algn="l" rtl="0">
              <a:spcBef>
                <a:spcPts val="0"/>
              </a:spcBef>
              <a:spcAft>
                <a:spcPts val="0"/>
              </a:spcAft>
              <a:buClr>
                <a:srgbClr val="FFFF00"/>
              </a:buClr>
              <a:buSzPts val="1400"/>
              <a:buAutoNum type="alphaLcPeriod"/>
            </a:pPr>
            <a:r>
              <a:rPr lang="en">
                <a:solidFill>
                  <a:srgbClr val="FFFF00"/>
                </a:solidFill>
              </a:rPr>
              <a:t>Disadvantages</a:t>
            </a:r>
            <a:endParaRPr dirty="0">
              <a:solidFill>
                <a:srgbClr val="FFFF00"/>
              </a:solidFill>
            </a:endParaRPr>
          </a:p>
          <a:p>
            <a:pPr marL="457200" lvl="0" indent="-342900" algn="l" rtl="0">
              <a:spcBef>
                <a:spcPts val="0"/>
              </a:spcBef>
              <a:spcAft>
                <a:spcPts val="0"/>
              </a:spcAft>
              <a:buClr>
                <a:srgbClr val="FFFF00"/>
              </a:buClr>
              <a:buSzPts val="1800"/>
              <a:buAutoNum type="arabicPeriod"/>
            </a:pPr>
            <a:r>
              <a:rPr lang="en">
                <a:solidFill>
                  <a:srgbClr val="FFFF00"/>
                </a:solidFill>
              </a:rPr>
              <a:t>With other students (same crop modification), you will SHARE your findings and prepare to share with your original group of six students.</a:t>
            </a:r>
            <a:endParaRPr dirty="0">
              <a:solidFill>
                <a:srgbClr val="FFFF00"/>
              </a:solidFill>
            </a:endParaRPr>
          </a:p>
          <a:p>
            <a:pPr marL="457200" lvl="0" indent="-342900" algn="l" rtl="0">
              <a:spcBef>
                <a:spcPts val="0"/>
              </a:spcBef>
              <a:spcAft>
                <a:spcPts val="0"/>
              </a:spcAft>
              <a:buClr>
                <a:srgbClr val="FFFF00"/>
              </a:buClr>
              <a:buSzPts val="1800"/>
              <a:buAutoNum type="arabicPeriod"/>
            </a:pPr>
            <a:r>
              <a:rPr lang="en">
                <a:solidFill>
                  <a:srgbClr val="FFFF00"/>
                </a:solidFill>
              </a:rPr>
              <a:t>Using your shared information, you will MATCH a set of</a:t>
            </a:r>
            <a:r>
              <a:rPr lang="en">
                <a:solidFill>
                  <a:srgbClr val="FF9900"/>
                </a:solidFill>
              </a:rPr>
              <a:t> </a:t>
            </a:r>
            <a:r>
              <a:rPr lang="en" u="sng">
                <a:solidFill>
                  <a:srgbClr val="FF9900"/>
                </a:solidFill>
                <a:hlinkClick r:id="rId3">
                  <a:extLst>
                    <a:ext uri="{A12FA001-AC4F-418D-AE19-62706E023703}">
                      <ahyp:hlinkClr xmlns:ahyp="http://schemas.microsoft.com/office/drawing/2018/hyperlinkcolor" val="tx"/>
                    </a:ext>
                  </a:extLst>
                </a:hlinkClick>
              </a:rPr>
              <a:t>6 crop modifications with the following:</a:t>
            </a:r>
            <a:endParaRPr dirty="0">
              <a:solidFill>
                <a:srgbClr val="FF9900"/>
              </a:solidFill>
            </a:endParaRPr>
          </a:p>
          <a:p>
            <a:pPr marL="914400" lvl="1" indent="-317500" algn="l" rtl="0">
              <a:spcBef>
                <a:spcPts val="0"/>
              </a:spcBef>
              <a:spcAft>
                <a:spcPts val="0"/>
              </a:spcAft>
              <a:buClr>
                <a:srgbClr val="FFFF00"/>
              </a:buClr>
              <a:buSzPts val="1400"/>
              <a:buAutoNum type="alphaLcPeriod"/>
            </a:pPr>
            <a:r>
              <a:rPr lang="en">
                <a:solidFill>
                  <a:srgbClr val="FFFF00"/>
                </a:solidFill>
              </a:rPr>
              <a:t>Description of the technique</a:t>
            </a:r>
            <a:endParaRPr dirty="0">
              <a:solidFill>
                <a:srgbClr val="FFFF00"/>
              </a:solidFill>
            </a:endParaRPr>
          </a:p>
          <a:p>
            <a:pPr marL="914400" lvl="1" indent="-317500" algn="l" rtl="0">
              <a:spcBef>
                <a:spcPts val="0"/>
              </a:spcBef>
              <a:spcAft>
                <a:spcPts val="0"/>
              </a:spcAft>
              <a:buClr>
                <a:srgbClr val="FFFF00"/>
              </a:buClr>
              <a:buSzPts val="1400"/>
              <a:buAutoNum type="alphaLcPeriod"/>
            </a:pPr>
            <a:r>
              <a:rPr lang="en">
                <a:solidFill>
                  <a:srgbClr val="FFFF00"/>
                </a:solidFill>
              </a:rPr>
              <a:t>Example picture</a:t>
            </a:r>
            <a:endParaRPr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FF00"/>
                </a:solidFill>
              </a:rPr>
              <a:t>Criteria versus Constraints</a:t>
            </a:r>
            <a:endParaRPr dirty="0">
              <a:solidFill>
                <a:srgbClr val="FFFF00"/>
              </a:solidFill>
            </a:endParaRPr>
          </a:p>
        </p:txBody>
      </p:sp>
      <p:sp>
        <p:nvSpPr>
          <p:cNvPr id="97" name="Google Shape;97;p19"/>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450">
                <a:solidFill>
                  <a:schemeClr val="dk1"/>
                </a:solidFill>
                <a:highlight>
                  <a:srgbClr val="FFFFFF"/>
                </a:highlight>
              </a:rPr>
              <a:t>Criteria - a standard by which the apple will be judged as good or bad </a:t>
            </a:r>
            <a:endParaRPr dirty="0"/>
          </a:p>
        </p:txBody>
      </p:sp>
      <p:sp>
        <p:nvSpPr>
          <p:cNvPr id="98" name="Google Shape;98;p19"/>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450">
                <a:solidFill>
                  <a:schemeClr val="dk1"/>
                </a:solidFill>
                <a:highlight>
                  <a:srgbClr val="FFFFFF"/>
                </a:highlight>
              </a:rPr>
              <a:t>Constraint - a limitation or restriction on how an apple variety is made. </a:t>
            </a:r>
            <a:endParaRPr dirty="0"/>
          </a:p>
        </p:txBody>
      </p:sp>
      <p:pic>
        <p:nvPicPr>
          <p:cNvPr id="99" name="Google Shape;99;p19" descr="Criteria and Constraints for Engineering - YouTube"/>
          <p:cNvPicPr preferRelativeResize="0"/>
          <p:nvPr/>
        </p:nvPicPr>
        <p:blipFill>
          <a:blip r:embed="rId3">
            <a:alphaModFix/>
          </a:blip>
          <a:stretch>
            <a:fillRect/>
          </a:stretch>
        </p:blipFill>
        <p:spPr>
          <a:xfrm>
            <a:off x="349500" y="1755775"/>
            <a:ext cx="3721450" cy="2209800"/>
          </a:xfrm>
          <a:prstGeom prst="rect">
            <a:avLst/>
          </a:prstGeom>
          <a:noFill/>
          <a:ln>
            <a:noFill/>
          </a:ln>
        </p:spPr>
      </p:pic>
      <p:pic>
        <p:nvPicPr>
          <p:cNvPr id="100" name="Google Shape;100;p19" descr="Criteria &amp; Constraints 11/9 Asynchronous School - YouTube"/>
          <p:cNvPicPr preferRelativeResize="0"/>
          <p:nvPr/>
        </p:nvPicPr>
        <p:blipFill>
          <a:blip r:embed="rId4">
            <a:alphaModFix/>
          </a:blip>
          <a:stretch>
            <a:fillRect/>
          </a:stretch>
        </p:blipFill>
        <p:spPr>
          <a:xfrm>
            <a:off x="4676400" y="1755775"/>
            <a:ext cx="3924301" cy="2209800"/>
          </a:xfrm>
          <a:prstGeom prst="rect">
            <a:avLst/>
          </a:prstGeom>
          <a:noFill/>
          <a:ln>
            <a:noFill/>
          </a:ln>
        </p:spPr>
      </p:pic>
      <p:sp>
        <p:nvSpPr>
          <p:cNvPr id="101" name="Google Shape;101;p19"/>
          <p:cNvSpPr txBox="1"/>
          <p:nvPr/>
        </p:nvSpPr>
        <p:spPr>
          <a:xfrm>
            <a:off x="4832400" y="1755775"/>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rgbClr val="FFFF00"/>
                </a:solidFill>
              </a:rPr>
              <a:t>The PERFECT APPLE</a:t>
            </a:r>
            <a:endParaRPr dirty="0">
              <a:solidFill>
                <a:srgbClr val="FFFF00"/>
              </a:solidFill>
            </a:endParaRPr>
          </a:p>
        </p:txBody>
      </p:sp>
      <p:sp>
        <p:nvSpPr>
          <p:cNvPr id="107" name="Google Shape;107;p20"/>
          <p:cNvSpPr txBox="1">
            <a:spLocks noGrp="1"/>
          </p:cNvSpPr>
          <p:nvPr>
            <p:ph type="body" idx="1"/>
          </p:nvPr>
        </p:nvSpPr>
        <p:spPr>
          <a:xfrm>
            <a:off x="311700" y="1017725"/>
            <a:ext cx="4350000" cy="35511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a:solidFill>
                  <a:srgbClr val="FFFF00"/>
                </a:solidFill>
              </a:rPr>
              <a:t>Imagine you were able to design, test, and construct the PERFECT APPLE.</a:t>
            </a:r>
            <a:endParaRPr dirty="0">
              <a:solidFill>
                <a:srgbClr val="FFFF00"/>
              </a:solidFill>
            </a:endParaRPr>
          </a:p>
          <a:p>
            <a:pPr marL="0" lvl="0" indent="0" algn="l" rtl="0">
              <a:spcBef>
                <a:spcPts val="1200"/>
              </a:spcBef>
              <a:spcAft>
                <a:spcPts val="0"/>
              </a:spcAft>
              <a:buNone/>
            </a:pPr>
            <a:r>
              <a:rPr lang="en">
                <a:solidFill>
                  <a:srgbClr val="FFFF00"/>
                </a:solidFill>
              </a:rPr>
              <a:t>Which of the crop modification techniques would you use and WHY?</a:t>
            </a:r>
            <a:endParaRPr dirty="0">
              <a:solidFill>
                <a:srgbClr val="FFFF00"/>
              </a:solidFill>
            </a:endParaRPr>
          </a:p>
          <a:p>
            <a:pPr marL="0" lvl="0" indent="0" algn="l" rtl="0">
              <a:spcBef>
                <a:spcPts val="1200"/>
              </a:spcBef>
              <a:spcAft>
                <a:spcPts val="0"/>
              </a:spcAft>
              <a:buNone/>
            </a:pPr>
            <a:r>
              <a:rPr lang="en">
                <a:solidFill>
                  <a:srgbClr val="FFFF00"/>
                </a:solidFill>
              </a:rPr>
              <a:t>What would the apple look like, taste like, and cost?</a:t>
            </a:r>
            <a:endParaRPr dirty="0">
              <a:solidFill>
                <a:srgbClr val="FFFF00"/>
              </a:solidFill>
            </a:endParaRPr>
          </a:p>
          <a:p>
            <a:pPr marL="0" lvl="0" indent="0" algn="l" rtl="0">
              <a:spcBef>
                <a:spcPts val="1200"/>
              </a:spcBef>
              <a:spcAft>
                <a:spcPts val="0"/>
              </a:spcAft>
              <a:buNone/>
            </a:pPr>
            <a:r>
              <a:rPr lang="en">
                <a:solidFill>
                  <a:srgbClr val="FFFF00"/>
                </a:solidFill>
              </a:rPr>
              <a:t>What would its nutritional value be?</a:t>
            </a:r>
            <a:endParaRPr dirty="0">
              <a:solidFill>
                <a:srgbClr val="FFFF00"/>
              </a:solidFill>
            </a:endParaRPr>
          </a:p>
          <a:p>
            <a:pPr marL="0" lvl="0" indent="0" algn="l" rtl="0">
              <a:spcBef>
                <a:spcPts val="1200"/>
              </a:spcBef>
              <a:spcAft>
                <a:spcPts val="0"/>
              </a:spcAft>
              <a:buNone/>
            </a:pPr>
            <a:r>
              <a:rPr lang="en">
                <a:solidFill>
                  <a:srgbClr val="FFFF00"/>
                </a:solidFill>
              </a:rPr>
              <a:t>Student steps:</a:t>
            </a:r>
            <a:endParaRPr dirty="0">
              <a:solidFill>
                <a:srgbClr val="FFFF00"/>
              </a:solidFill>
            </a:endParaRPr>
          </a:p>
          <a:p>
            <a:pPr marL="457200" lvl="0" indent="-317182" algn="l" rtl="0">
              <a:spcBef>
                <a:spcPts val="1200"/>
              </a:spcBef>
              <a:spcAft>
                <a:spcPts val="0"/>
              </a:spcAft>
              <a:buClr>
                <a:srgbClr val="FFFF00"/>
              </a:buClr>
              <a:buSzPct val="100000"/>
              <a:buAutoNum type="arabicPeriod"/>
            </a:pPr>
            <a:r>
              <a:rPr lang="en">
                <a:solidFill>
                  <a:srgbClr val="FFFF00"/>
                </a:solidFill>
              </a:rPr>
              <a:t>Design an apple</a:t>
            </a:r>
            <a:endParaRPr dirty="0">
              <a:solidFill>
                <a:srgbClr val="FFFF00"/>
              </a:solidFill>
            </a:endParaRPr>
          </a:p>
          <a:p>
            <a:pPr marL="457200" lvl="0" indent="-317182" algn="l" rtl="0">
              <a:spcBef>
                <a:spcPts val="0"/>
              </a:spcBef>
              <a:spcAft>
                <a:spcPts val="0"/>
              </a:spcAft>
              <a:buClr>
                <a:srgbClr val="FFFF00"/>
              </a:buClr>
              <a:buSzPct val="100000"/>
              <a:buAutoNum type="arabicPeriod"/>
            </a:pPr>
            <a:r>
              <a:rPr lang="en">
                <a:solidFill>
                  <a:srgbClr val="FFFF00"/>
                </a:solidFill>
              </a:rPr>
              <a:t>Complete the table</a:t>
            </a:r>
            <a:endParaRPr dirty="0">
              <a:solidFill>
                <a:srgbClr val="FFFF00"/>
              </a:solidFill>
            </a:endParaRPr>
          </a:p>
          <a:p>
            <a:pPr marL="457200" lvl="0" indent="-317182" algn="l" rtl="0">
              <a:spcBef>
                <a:spcPts val="0"/>
              </a:spcBef>
              <a:spcAft>
                <a:spcPts val="0"/>
              </a:spcAft>
              <a:buClr>
                <a:srgbClr val="FFFF00"/>
              </a:buClr>
              <a:buSzPct val="100000"/>
              <a:buAutoNum type="arabicPeriod"/>
            </a:pPr>
            <a:r>
              <a:rPr lang="en">
                <a:solidFill>
                  <a:srgbClr val="FFFF00"/>
                </a:solidFill>
              </a:rPr>
              <a:t>Trade and peer evaluate</a:t>
            </a:r>
            <a:endParaRPr dirty="0">
              <a:solidFill>
                <a:srgbClr val="FFFF00"/>
              </a:solidFill>
            </a:endParaRPr>
          </a:p>
          <a:p>
            <a:pPr marL="457200" lvl="0" indent="-317182" algn="l" rtl="0">
              <a:spcBef>
                <a:spcPts val="0"/>
              </a:spcBef>
              <a:spcAft>
                <a:spcPts val="0"/>
              </a:spcAft>
              <a:buClr>
                <a:srgbClr val="FFFF00"/>
              </a:buClr>
              <a:buSzPct val="100000"/>
              <a:buAutoNum type="arabicPeriod"/>
            </a:pPr>
            <a:r>
              <a:rPr lang="en">
                <a:solidFill>
                  <a:srgbClr val="FFFF00"/>
                </a:solidFill>
              </a:rPr>
              <a:t>Final reflection</a:t>
            </a:r>
            <a:endParaRPr dirty="0">
              <a:solidFill>
                <a:srgbClr val="FFFF00"/>
              </a:solidFill>
            </a:endParaRPr>
          </a:p>
        </p:txBody>
      </p:sp>
      <p:pic>
        <p:nvPicPr>
          <p:cNvPr id="108" name="Google Shape;108;p20"/>
          <p:cNvPicPr preferRelativeResize="0"/>
          <p:nvPr/>
        </p:nvPicPr>
        <p:blipFill>
          <a:blip r:embed="rId3">
            <a:alphaModFix/>
          </a:blip>
          <a:stretch>
            <a:fillRect/>
          </a:stretch>
        </p:blipFill>
        <p:spPr>
          <a:xfrm>
            <a:off x="4765113" y="2482975"/>
            <a:ext cx="4067175" cy="25336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a:off x="311700" y="445025"/>
            <a:ext cx="8520600" cy="632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rgbClr val="FFFF00"/>
                </a:solidFill>
              </a:rPr>
              <a:t>Natural selection versus Artificial Selection</a:t>
            </a:r>
            <a:endParaRPr dirty="0">
              <a:solidFill>
                <a:srgbClr val="FFFF00"/>
              </a:solidFill>
            </a:endParaRPr>
          </a:p>
        </p:txBody>
      </p:sp>
      <p:sp>
        <p:nvSpPr>
          <p:cNvPr id="114" name="Google Shape;114;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rgbClr val="FFFF00"/>
                </a:solidFill>
              </a:rPr>
              <a:t>Watch the video</a:t>
            </a:r>
            <a:endParaRPr dirty="0">
              <a:solidFill>
                <a:srgbClr val="FFFF00"/>
              </a:solidFill>
            </a:endParaRPr>
          </a:p>
          <a:p>
            <a:pPr marL="0" lvl="0" indent="0" algn="l" rtl="0">
              <a:spcBef>
                <a:spcPts val="1200"/>
              </a:spcBef>
              <a:spcAft>
                <a:spcPts val="0"/>
              </a:spcAft>
              <a:buNone/>
            </a:pPr>
            <a:endParaRPr dirty="0">
              <a:solidFill>
                <a:srgbClr val="FFFF00"/>
              </a:solidFill>
            </a:endParaRPr>
          </a:p>
          <a:p>
            <a:pPr marL="0" lvl="0" indent="0" algn="l" rtl="0">
              <a:spcBef>
                <a:spcPts val="1200"/>
              </a:spcBef>
              <a:spcAft>
                <a:spcPts val="0"/>
              </a:spcAft>
              <a:buNone/>
            </a:pPr>
            <a:endParaRPr dirty="0">
              <a:solidFill>
                <a:srgbClr val="FFFF00"/>
              </a:solidFill>
            </a:endParaRPr>
          </a:p>
          <a:p>
            <a:pPr marL="0" lvl="0" indent="0" algn="l" rtl="0">
              <a:spcBef>
                <a:spcPts val="1200"/>
              </a:spcBef>
              <a:spcAft>
                <a:spcPts val="0"/>
              </a:spcAft>
              <a:buNone/>
            </a:pPr>
            <a:endParaRPr dirty="0">
              <a:solidFill>
                <a:srgbClr val="FFFF00"/>
              </a:solidFill>
            </a:endParaRPr>
          </a:p>
          <a:p>
            <a:pPr marL="0" lvl="0" indent="0" algn="l" rtl="0">
              <a:spcBef>
                <a:spcPts val="1200"/>
              </a:spcBef>
              <a:spcAft>
                <a:spcPts val="0"/>
              </a:spcAft>
              <a:buNone/>
            </a:pPr>
            <a:r>
              <a:rPr lang="en">
                <a:solidFill>
                  <a:srgbClr val="FFFF00"/>
                </a:solidFill>
              </a:rPr>
              <a:t>Construct a VENN diagram </a:t>
            </a:r>
            <a:endParaRPr dirty="0">
              <a:solidFill>
                <a:srgbClr val="FFFF00"/>
              </a:solidFill>
            </a:endParaRPr>
          </a:p>
          <a:p>
            <a:pPr marL="0" lvl="0" indent="0" algn="l" rtl="0">
              <a:spcBef>
                <a:spcPts val="1200"/>
              </a:spcBef>
              <a:spcAft>
                <a:spcPts val="1200"/>
              </a:spcAft>
              <a:buNone/>
            </a:pPr>
            <a:r>
              <a:rPr lang="en">
                <a:solidFill>
                  <a:srgbClr val="FFFF00"/>
                </a:solidFill>
              </a:rPr>
              <a:t>show the similarities and differences of each process.</a:t>
            </a:r>
            <a:endParaRPr dirty="0">
              <a:solidFill>
                <a:srgbClr val="FFFF00"/>
              </a:solidFill>
            </a:endParaRPr>
          </a:p>
        </p:txBody>
      </p:sp>
      <p:pic>
        <p:nvPicPr>
          <p:cNvPr id="115" name="Google Shape;115;p21" descr="Natural and Artificial Selection are fairly straightforward, and in this video, I give you everything you need to know. Full transcript below.&#10;Let me know what videos you want to see.&#10;&#10;Study guides I recommend:&#10;Genetics: https://amzn.to/2BzK1S2 &#10;Biology I: https://amzn.to/2SasaIl &#10;Biology II: https://amzn.to/2EKKGEv &#10;Biology terminology: https://amzn.to/2BBHuXo &#10;&#10;Find more at www.2minuteclassroom.com &#10;Get involved with the 2 Minute Classroom community: https://bit.ly/2QvgbYy &#10;Subscribe to 2 Minute Classroom: https://bit.ly/2PdkPpk &#10;&#10;My Gear&#10;My mic - Blue Yeti Microphone: https://amzn.to/2Q6PoCc&#10;Full kit - Blue Yeti Microphone kit: https://amzn.to/2Q1lM9o &#10;GTX Graphics Card: https://amzn.to/2Pcygpp &#10;Animation Software: https://www.videoscribe.co/en/ &#10;&#10;Thanks for stopping by, today we are going to talk about evolutionary selection, specifically Natural Selection and Artificial Selection.&#10;&#10;But before we get into that, let’s define selection. Selection is the process by which inherited traits are selected for or against and thus become more or less abundant in the population. &#10;Now let’s apply this definition to natural selection.&#10;&#10;For natural selection to occur in a population three criteria must be met.&#10;1 – There must be variation in the population.&#10;      -For example, brown beetles vs green beetles of the same species. &#10;2 – The trait must be heritable. Which is to say, it can be passed on from one generation to the next.&#10;3 – More offspring are produced then the environment can support.&#10;      -In other words, a portion of all the offspring will die because there aren’t enough resources to support them. &#10;&#10;So in natural selection nature selects which ones will die based of how their traits “fit” with that environment.&#10;&#10;Going back to our beetle example, if there is a drought one year and all of the green vegetation dies leaving only brown earth behind, the brown beetle will thrive while the green population dwindles. Nature selected for the brown beetle through a natural occurrence which favored the brown beetle.&#10;&#10;No let’s compare this to Artificial Selection&#10;&#10;Artificial selection requires only two of the three criteria; There is variation in the population and the trait is heritable.&#10;&#10;The difference with artificial selection is that humans decide which traits are passed on, not nature.&#10;&#10;Artificial Selection is used in agriculture and animal breeding all the time. People want cows that produce the best and most milk, so they don’t breed ones that have low milk production. Likewise horses have a variety of breeds for a variety of jobs, breeders use artificial selection to do this. All the different breeds of dogs are a result of this as well. &#10;&#10;So natural selection and artificial selection are really two sides of the same coin. Both are mechanism of evolutionary selection, but the process by which they work is slightly different.&#10;&#10;I hope that helped, throw any questions you have in the comments and be sure to subscribe for more helpful videos like this one. Thanks, we’ll catch you next time." title="Natural Selection vs Artificial Selection | Mechanisms of Evolution">
            <a:hlinkClick r:id="rId3"/>
          </p:cNvPr>
          <p:cNvPicPr preferRelativeResize="0"/>
          <p:nvPr/>
        </p:nvPicPr>
        <p:blipFill>
          <a:blip r:embed="rId4">
            <a:alphaModFix/>
          </a:blip>
          <a:stretch>
            <a:fillRect/>
          </a:stretch>
        </p:blipFill>
        <p:spPr>
          <a:xfrm>
            <a:off x="2238100" y="1152475"/>
            <a:ext cx="3048000" cy="1714500"/>
          </a:xfrm>
          <a:prstGeom prst="rect">
            <a:avLst/>
          </a:prstGeom>
          <a:noFill/>
          <a:ln>
            <a:noFill/>
          </a:ln>
        </p:spPr>
      </p:pic>
      <p:pic>
        <p:nvPicPr>
          <p:cNvPr id="116" name="Google Shape;116;p21"/>
          <p:cNvPicPr preferRelativeResize="0"/>
          <p:nvPr/>
        </p:nvPicPr>
        <p:blipFill>
          <a:blip r:embed="rId5">
            <a:alphaModFix/>
          </a:blip>
          <a:stretch>
            <a:fillRect/>
          </a:stretch>
        </p:blipFill>
        <p:spPr>
          <a:xfrm>
            <a:off x="6102775" y="3173175"/>
            <a:ext cx="1957300" cy="1395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10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679</Words>
  <Application>Microsoft Office PowerPoint</Application>
  <PresentationFormat>On-screen Show (16:9)</PresentationFormat>
  <Paragraphs>65</Paragraphs>
  <Slides>10</Slides>
  <Notes>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Calibri Light</vt:lpstr>
      <vt:lpstr>Simple Light</vt:lpstr>
      <vt:lpstr>Office Theme</vt:lpstr>
      <vt:lpstr>Biotechnology in Agriculture</vt:lpstr>
      <vt:lpstr>Phenomenon- Apple tasting and survey</vt:lpstr>
      <vt:lpstr>Criteria versus Constraints</vt:lpstr>
      <vt:lpstr>Guiding question:</vt:lpstr>
      <vt:lpstr>Apple Station Activity</vt:lpstr>
      <vt:lpstr>Crop Modification Techniques- JIGSAW</vt:lpstr>
      <vt:lpstr>Criteria versus Constraints</vt:lpstr>
      <vt:lpstr>The PERFECT APPLE</vt:lpstr>
      <vt:lpstr>Natural selection versus Artificial Selection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Biotechnology in Agriculture</dc:title>
  <cp:lastModifiedBy>Michelle Hudson</cp:lastModifiedBy>
  <cp:revision>1</cp:revision>
  <dcterms:modified xsi:type="dcterms:W3CDTF">2024-04-18T20:45:52Z</dcterms:modified>
</cp:coreProperties>
</file>