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E526D0F-C3AE-4EC2-80FF-229CAA791DFC}" v="4" dt="2024-03-01T15:41:31.76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1620"/>
        <p:guide pos="288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itlyn Mecham" clId="Web-{6E526D0F-C3AE-4EC2-80FF-229CAA791DFC}"/>
    <pc:docChg chg="addSld delSld modSld">
      <pc:chgData name="Kaitlyn Mecham" userId="" providerId="" clId="Web-{6E526D0F-C3AE-4EC2-80FF-229CAA791DFC}" dt="2024-03-01T15:41:31.761" v="3"/>
      <pc:docMkLst>
        <pc:docMk/>
      </pc:docMkLst>
      <pc:sldChg chg="addSp modSp new del">
        <pc:chgData name="Kaitlyn Mecham" userId="" providerId="" clId="Web-{6E526D0F-C3AE-4EC2-80FF-229CAA791DFC}" dt="2024-03-01T15:41:31.761" v="3"/>
        <pc:sldMkLst>
          <pc:docMk/>
          <pc:sldMk cId="3449843620" sldId="273"/>
        </pc:sldMkLst>
        <pc:picChg chg="add mod">
          <ac:chgData name="Kaitlyn Mecham" userId="" providerId="" clId="Web-{6E526D0F-C3AE-4EC2-80FF-229CAA791DFC}" dt="2024-03-01T15:40:17.838" v="1"/>
          <ac:picMkLst>
            <pc:docMk/>
            <pc:sldMk cId="3449843620" sldId="273"/>
            <ac:picMk id="2" creationId="{7BDBEF1D-315B-EEA9-B8A6-3B3F86C168A2}"/>
          </ac:picMkLst>
        </pc:picChg>
      </pc:sldChg>
      <pc:sldChg chg="add">
        <pc:chgData name="Kaitlyn Mecham" userId="" providerId="" clId="Web-{6E526D0F-C3AE-4EC2-80FF-229CAA791DFC}" dt="2024-03-01T15:41:18.573" v="2"/>
        <pc:sldMkLst>
          <pc:docMk/>
          <pc:sldMk cId="3116038533" sldId="27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ourworldindata.org/grapher/death-rates-from-energy-production-per-twh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isualcapitalist.com/sp/road-to-decarbonization-united-states-electricity-mix/" TargetMode="External"/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b88c4f4579_1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b88c4f4579_1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2b1905be021_2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2b1905be021_2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https://ourworldindata.org/grapher/death-rates-from-energy-production-per-twh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2b16f8618f9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2b16f8618f9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2b16f8618f9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2b16f8618f9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2b16f8618f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2b16f8618f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2b88c4f4579_2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2b88c4f4579_2_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2b192aa940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2b192aa940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2b16f8618f9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2b16f8618f9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2b16f8618f9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2b16f8618f9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https://www.visualcapitalist.com/sp/road-to-decarbonization-united-states-electricity-mix/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2b88c4f4579_2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2b88c4f4579_2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2b192aa9405_0_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2b192aa9405_0_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2b192aa9405_0_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2b192aa9405_0_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2b192aa9405_0_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2b192aa9405_0_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b192aa9405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b192aa9405_0_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2b88c4f4579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2b88c4f4579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2b1905be021_2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2b1905be021_2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2b1905be021_2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2b1905be021_2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kuer.org/business-economy/2023-04-04/as-utahs-rocky-mountain-power-looks-to-nuclear-power-what-happens-to-all-the-coal-jobs" TargetMode="External"/><Relationship Id="rId3" Type="http://schemas.openxmlformats.org/officeDocument/2006/relationships/image" Target="../media/image13.png"/><Relationship Id="rId7" Type="http://schemas.openxmlformats.org/officeDocument/2006/relationships/hyperlink" Target="https://bluecastleproject.com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www.maricopa.gov/1002/PVGS" TargetMode="External"/><Relationship Id="rId5" Type="http://schemas.openxmlformats.org/officeDocument/2006/relationships/hyperlink" Target="https://www.paloverde.com/" TargetMode="External"/><Relationship Id="rId4" Type="http://schemas.openxmlformats.org/officeDocument/2006/relationships/hyperlink" Target="https://world-nuclear.org/information-library/nuclear-fuel-cycle/nuclear-power-reactors/nuclear-power-reactors.aspx" TargetMode="External"/><Relationship Id="rId9" Type="http://schemas.openxmlformats.org/officeDocument/2006/relationships/hyperlink" Target="http://scppa.org/page/Fossil-Nuclear-Projects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geology.utah.gov/energy-minerals/info/publications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eia.gov/nuclear/" TargetMode="External"/><Relationship Id="rId3" Type="http://schemas.openxmlformats.org/officeDocument/2006/relationships/hyperlink" Target="https://www.eia.gov/state/?sid=UT" TargetMode="External"/><Relationship Id="rId7" Type="http://schemas.openxmlformats.org/officeDocument/2006/relationships/hyperlink" Target="https://www.eia.gov/dnav/ng/NG_PRI_SUM_DCU_SUT_M.htm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www.eia.gov/energyexplained/natural-gas/" TargetMode="External"/><Relationship Id="rId5" Type="http://schemas.openxmlformats.org/officeDocument/2006/relationships/hyperlink" Target="https://www.eia.gov/coal/data.php" TargetMode="External"/><Relationship Id="rId4" Type="http://schemas.openxmlformats.org/officeDocument/2006/relationships/hyperlink" Target="https://pubs.usgs.gov/circ/c1143/html/text.html#:~:text=The%20organic%20compounds%20in%20coal,a%20variety%20of%20other%20elements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creativecommons.org/licenses/by-nc-sa/4.0/" TargetMode="Externa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5.png"/><Relationship Id="rId4" Type="http://schemas.openxmlformats.org/officeDocument/2006/relationships/hyperlink" Target="https://3drst.byu.edu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title"/>
          </p:nvPr>
        </p:nvSpPr>
        <p:spPr>
          <a:xfrm>
            <a:off x="311700" y="276250"/>
            <a:ext cx="8520600" cy="3453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8690"/>
              <a:t>Current </a:t>
            </a:r>
            <a:endParaRPr sz="869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8690"/>
              <a:t>Usage</a:t>
            </a:r>
            <a:endParaRPr sz="869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22"/>
          <p:cNvPicPr preferRelativeResize="0"/>
          <p:nvPr/>
        </p:nvPicPr>
        <p:blipFill rotWithShape="1">
          <a:blip r:embed="rId3">
            <a:alphaModFix/>
          </a:blip>
          <a:srcRect l="3412" t="3863" r="4115" b="13402"/>
          <a:stretch/>
        </p:blipFill>
        <p:spPr>
          <a:xfrm>
            <a:off x="454075" y="331750"/>
            <a:ext cx="8173425" cy="3839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Google Shape;105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6419148" cy="4991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28125" y="50850"/>
            <a:ext cx="9053573" cy="50926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Google Shape;115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5568587" cy="4838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5845151" cy="4838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Google Shape;125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1050" y="72150"/>
            <a:ext cx="5241924" cy="4838700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27"/>
          <p:cNvSpPr txBox="1"/>
          <p:nvPr/>
        </p:nvSpPr>
        <p:spPr>
          <a:xfrm>
            <a:off x="139725" y="151175"/>
            <a:ext cx="3605100" cy="479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>
                <a:solidFill>
                  <a:schemeClr val="dk1"/>
                </a:solidFill>
              </a:rPr>
              <a:t>Nuclear Energy Information Sites: </a:t>
            </a:r>
            <a:endParaRPr sz="1500" b="1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solidFill>
                  <a:schemeClr val="dk1"/>
                </a:solidFill>
              </a:rPr>
              <a:t>How do Nuclear Reactors Work? </a:t>
            </a:r>
            <a:r>
              <a:rPr lang="en" sz="1100" b="1" u="sng">
                <a:solidFill>
                  <a:schemeClr val="hlink"/>
                </a:solidFill>
                <a:hlinkClick r:id="rId4"/>
              </a:rPr>
              <a:t>https://world-nuclear.org/information-library/nuclear-fuel-cycle/nuclear-power-reactors/nuclear-power-reactors.aspx</a:t>
            </a:r>
            <a:r>
              <a:rPr lang="en" sz="1100" b="1">
                <a:solidFill>
                  <a:schemeClr val="dk1"/>
                </a:solidFill>
              </a:rPr>
              <a:t> </a:t>
            </a:r>
            <a:endParaRPr sz="1100" b="1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1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 b="1">
                <a:solidFill>
                  <a:schemeClr val="dk1"/>
                </a:solidFill>
              </a:rPr>
              <a:t>Website of nearest Nuclear Power Plant: </a:t>
            </a:r>
            <a:r>
              <a:rPr lang="en" sz="1100" b="1" u="sng">
                <a:solidFill>
                  <a:srgbClr val="1155CC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https://www.paloverde.com/</a:t>
            </a:r>
            <a:r>
              <a:rPr lang="en" sz="1100" b="1">
                <a:solidFill>
                  <a:schemeClr val="dk1"/>
                </a:solidFill>
              </a:rPr>
              <a:t> </a:t>
            </a:r>
            <a:endParaRPr sz="1100" b="1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1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 b="1">
                <a:solidFill>
                  <a:schemeClr val="dk1"/>
                </a:solidFill>
              </a:rPr>
              <a:t>Website Palo Verde Safety Plan: </a:t>
            </a:r>
            <a:r>
              <a:rPr lang="en" sz="1100" b="1" u="sng">
                <a:solidFill>
                  <a:srgbClr val="1155CC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https://www.maricopa.gov/1002/PVGS</a:t>
            </a:r>
            <a:r>
              <a:rPr lang="en" sz="1100" b="1">
                <a:solidFill>
                  <a:schemeClr val="dk1"/>
                </a:solidFill>
              </a:rPr>
              <a:t> </a:t>
            </a:r>
            <a:endParaRPr sz="1100" b="1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1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 b="1">
                <a:solidFill>
                  <a:schemeClr val="dk1"/>
                </a:solidFill>
              </a:rPr>
              <a:t>Website Blue Castle Proposal: </a:t>
            </a:r>
            <a:r>
              <a:rPr lang="en" sz="1100" b="1" u="sng">
                <a:solidFill>
                  <a:srgbClr val="1155CC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https://bluecastleproject.com/</a:t>
            </a:r>
            <a:r>
              <a:rPr lang="en" sz="1100" b="1">
                <a:solidFill>
                  <a:schemeClr val="dk1"/>
                </a:solidFill>
              </a:rPr>
              <a:t> </a:t>
            </a:r>
            <a:endParaRPr sz="1100" b="1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1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 b="1">
                <a:solidFill>
                  <a:schemeClr val="dk1"/>
                </a:solidFill>
              </a:rPr>
              <a:t>KUER- Hunter COal Plant → Nuclear Plant: </a:t>
            </a:r>
            <a:r>
              <a:rPr lang="en" sz="1100" b="1" u="sng">
                <a:solidFill>
                  <a:srgbClr val="1155CC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https://www.kuer.org/business-economy/2023-04-04/as-utahs-rocky-mountain-power-looks-to-nuclear-power-what-happens-to-all-the-coal-jobs</a:t>
            </a:r>
            <a:r>
              <a:rPr lang="en" sz="1100" b="1">
                <a:solidFill>
                  <a:schemeClr val="dk1"/>
                </a:solidFill>
              </a:rPr>
              <a:t> </a:t>
            </a:r>
            <a:endParaRPr sz="1100" b="1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1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 b="1">
                <a:solidFill>
                  <a:schemeClr val="dk1"/>
                </a:solidFill>
              </a:rPr>
              <a:t>California Nuclear Sources (Palo Verde): </a:t>
            </a:r>
            <a:r>
              <a:rPr lang="en" sz="1100" b="1" u="sng">
                <a:solidFill>
                  <a:schemeClr val="hlink"/>
                </a:solidFill>
                <a:hlinkClick r:id="rId9"/>
              </a:rPr>
              <a:t>http://scppa.org/page/Fossil-Nuclear-Projects</a:t>
            </a:r>
            <a:r>
              <a:rPr lang="en" sz="1100" b="1">
                <a:solidFill>
                  <a:schemeClr val="dk1"/>
                </a:solidFill>
              </a:rPr>
              <a:t> </a:t>
            </a:r>
            <a:endParaRPr sz="1100" b="1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8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https://geology.utah.gov/energy-minerals/info/publications/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9"/>
          <p:cNvSpPr txBox="1"/>
          <p:nvPr/>
        </p:nvSpPr>
        <p:spPr>
          <a:xfrm>
            <a:off x="0" y="0"/>
            <a:ext cx="3000000" cy="6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highlight>
                  <a:srgbClr val="FFFFFF"/>
                </a:highlight>
              </a:rPr>
              <a:t> </a:t>
            </a:r>
            <a:endParaRPr sz="11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None/>
            </a:pPr>
            <a:r>
              <a:rPr lang="en" sz="1100" u="sng">
                <a:solidFill>
                  <a:srgbClr val="0563C1"/>
                </a:solidFill>
                <a:highlight>
                  <a:srgbClr val="FFFFFF"/>
                </a:highlight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https://www.eia.gov/state/?sid=UT</a:t>
            </a:r>
            <a:r>
              <a:rPr lang="en" sz="1100">
                <a:solidFill>
                  <a:schemeClr val="dk1"/>
                </a:solidFill>
                <a:highlight>
                  <a:srgbClr val="FFFFFF"/>
                </a:highlight>
              </a:rPr>
              <a:t> </a:t>
            </a:r>
            <a:endParaRPr sz="1100">
              <a:solidFill>
                <a:schemeClr val="dk1"/>
              </a:solidFill>
              <a:highlight>
                <a:srgbClr val="FFFFFF"/>
              </a:highlight>
            </a:endParaRPr>
          </a:p>
        </p:txBody>
      </p:sp>
      <p:sp>
        <p:nvSpPr>
          <p:cNvPr id="137" name="Google Shape;137;p29"/>
          <p:cNvSpPr txBox="1"/>
          <p:nvPr/>
        </p:nvSpPr>
        <p:spPr>
          <a:xfrm>
            <a:off x="224725" y="861400"/>
            <a:ext cx="8364300" cy="389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</a:rPr>
              <a:t>Chemistry of Coal</a:t>
            </a: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</a:rPr>
              <a:t> </a:t>
            </a: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 u="sng">
                <a:solidFill>
                  <a:srgbClr val="0563C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https://pubs.usgs.gov/circ/c1143/html/text.html#:~:text=The%20organic%20compounds%20in%20coal,a%20variety%20of%20other%20elements</a:t>
            </a:r>
            <a:r>
              <a:rPr lang="en" sz="1200">
                <a:solidFill>
                  <a:schemeClr val="dk1"/>
                </a:solidFill>
              </a:rPr>
              <a:t>.</a:t>
            </a: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</a:rPr>
              <a:t> </a:t>
            </a: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</a:rPr>
              <a:t>Coal Date: Prices, transportation, etc.</a:t>
            </a: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 u="sng">
                <a:solidFill>
                  <a:srgbClr val="0563C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https://www.eia.gov/coal/data.php</a:t>
            </a:r>
            <a:endParaRPr sz="1200" u="sng">
              <a:solidFill>
                <a:srgbClr val="0563C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</a:rPr>
              <a:t> </a:t>
            </a: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</a:rPr>
              <a:t> </a:t>
            </a: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</a:rPr>
              <a:t>Natural Gas</a:t>
            </a: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 u="sng">
                <a:solidFill>
                  <a:srgbClr val="0563C1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https://www.eia.gov/energyexplained/natural-gas/</a:t>
            </a:r>
            <a:endParaRPr sz="1200" u="sng">
              <a:solidFill>
                <a:srgbClr val="0563C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</a:rPr>
              <a:t> </a:t>
            </a: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</a:rPr>
              <a:t>Prices:</a:t>
            </a:r>
            <a:r>
              <a:rPr lang="en" sz="1200">
                <a:solidFill>
                  <a:schemeClr val="dk1"/>
                </a:solidFill>
                <a:uFill>
                  <a:noFill/>
                </a:u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" sz="1200" u="sng">
                <a:solidFill>
                  <a:srgbClr val="0563C1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https://www.eia.gov/dnav/ng/NG_PRI_SUM_DCU_SUT_M.htm</a:t>
            </a:r>
            <a:endParaRPr sz="1200" u="sng">
              <a:solidFill>
                <a:srgbClr val="0563C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Nuclear And Uranium</a:t>
            </a:r>
            <a:endParaRPr sz="12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u="sng">
                <a:solidFill>
                  <a:schemeClr val="hlink"/>
                </a:solidFill>
                <a:hlinkClick r:id="rId8"/>
              </a:rPr>
              <a:t>https://www.eia.gov/nuclear/</a:t>
            </a:r>
            <a:r>
              <a:rPr lang="en" sz="1200">
                <a:solidFill>
                  <a:schemeClr val="dk2"/>
                </a:solidFill>
              </a:rPr>
              <a:t> </a:t>
            </a:r>
            <a:endParaRPr sz="12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4D16D721-C087-6883-E4AC-D1C61C1A44CE}"/>
              </a:ext>
            </a:extLst>
          </p:cNvPr>
          <p:cNvGrpSpPr/>
          <p:nvPr/>
        </p:nvGrpSpPr>
        <p:grpSpPr>
          <a:xfrm>
            <a:off x="2758783" y="3808308"/>
            <a:ext cx="3626435" cy="333195"/>
            <a:chOff x="671219" y="4716141"/>
            <a:chExt cx="4750382" cy="444884"/>
          </a:xfrm>
        </p:grpSpPr>
        <p:sp>
          <p:nvSpPr>
            <p:cNvPr id="7" name="Text Box 2">
              <a:extLst>
                <a:ext uri="{FF2B5EF4-FFF2-40B4-BE49-F238E27FC236}">
                  <a16:creationId xmlns:a16="http://schemas.microsoft.com/office/drawing/2014/main" id="{CC5A7BBD-7EF7-387F-70A5-F004F7D916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1219" y="4716141"/>
              <a:ext cx="4750382" cy="19969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43720" tIns="21860" rIns="43720" bIns="21860" anchor="t" anchorCtr="0">
              <a:spAutoFit/>
            </a:bodyPr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7000"/>
                </a:lnSpc>
              </a:pPr>
              <a:r>
                <a:rPr lang="en-US" sz="67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3D-RST is supported by the NSF under grant number #DRL-2101383</a:t>
              </a:r>
            </a:p>
          </p:txBody>
        </p:sp>
        <p:pic>
          <p:nvPicPr>
            <p:cNvPr id="6" name="Picture 5" descr="A picture containing text, clipart&#10;&#10;Description automatically generated">
              <a:hlinkClick r:id="rId2"/>
              <a:extLst>
                <a:ext uri="{FF2B5EF4-FFF2-40B4-BE49-F238E27FC236}">
                  <a16:creationId xmlns:a16="http://schemas.microsoft.com/office/drawing/2014/main" id="{3E40D356-E546-DB4B-FCD0-FC399D190A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14395" y="4928615"/>
              <a:ext cx="664029" cy="23241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9" name="Picture 18" descr="Logo&#10;&#10;Description automatically generated">
            <a:hlinkClick r:id="rId4"/>
            <a:extLst>
              <a:ext uri="{FF2B5EF4-FFF2-40B4-BE49-F238E27FC236}">
                <a16:creationId xmlns:a16="http://schemas.microsoft.com/office/drawing/2014/main" id="{5B3888CB-E9F6-2E0A-8627-3AABF23BEB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32511" y="932261"/>
            <a:ext cx="3278981" cy="3278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038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oogle Shape;59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0425" y="93200"/>
            <a:ext cx="5876221" cy="4838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7031175" cy="4687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Google Shape;6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7372274" cy="4914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7432475" cy="4954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6710100" cy="4473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9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Safety</a:t>
            </a:r>
            <a:endParaRPr/>
          </a:p>
        </p:txBody>
      </p:sp>
      <p:sp>
        <p:nvSpPr>
          <p:cNvPr id="85" name="Google Shape;85;p19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Deaths and health concerns and carbon emissions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Google Shape;9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200" cy="46258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204" cy="47605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On-screen Show (16:9)</PresentationFormat>
  <Slides>18</Slides>
  <Notes>17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Simple Light</vt:lpstr>
      <vt:lpstr>Current  Usage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Safety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https://geology.utah.gov/energy-minerals/info/publications/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Current  Usage</dc:title>
  <cp:revision>5</cp:revision>
  <dcterms:modified xsi:type="dcterms:W3CDTF">2024-03-01T15:41:32Z</dcterms:modified>
</cp:coreProperties>
</file>