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9" r:id="rId14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94552402-6AD3-4801-A5D4-DA0508427404}">
  <a:tblStyle styleId="{94552402-6AD3-4801-A5D4-DA0508427404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33" d="100"/>
          <a:sy n="133" d="100"/>
        </p:scale>
        <p:origin x="906" y="12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isa Monson" clId="Web-{3FE04C07-9F73-4016-9A53-8100A99B7EA9}"/>
    <pc:docChg chg="addSld delSld">
      <pc:chgData name="Lisa Monson" userId="" providerId="" clId="Web-{3FE04C07-9F73-4016-9A53-8100A99B7EA9}" dt="2024-03-01T15:40:32.691" v="2"/>
      <pc:docMkLst>
        <pc:docMk/>
      </pc:docMkLst>
      <pc:sldChg chg="new del">
        <pc:chgData name="Lisa Monson" userId="" providerId="" clId="Web-{3FE04C07-9F73-4016-9A53-8100A99B7EA9}" dt="2024-03-01T15:40:32.691" v="2"/>
        <pc:sldMkLst>
          <pc:docMk/>
          <pc:sldMk cId="2422511618" sldId="268"/>
        </pc:sldMkLst>
      </pc:sldChg>
      <pc:sldChg chg="add">
        <pc:chgData name="Lisa Monson" userId="" providerId="" clId="Web-{3FE04C07-9F73-4016-9A53-8100A99B7EA9}" dt="2024-03-01T15:40:27.097" v="1"/>
        <pc:sldMkLst>
          <pc:docMk/>
          <pc:sldMk cId="3116038533" sldId="269"/>
        </pc:sldMkLst>
      </pc:sldChg>
    </pc:docChg>
  </pc:docChgLst>
  <pc:docChgLst>
    <pc:chgData name="Jamie Carling" clId="Web-{6FFE4DD9-DE27-480A-9913-AFB66A5A975D}"/>
    <pc:docChg chg="modSld">
      <pc:chgData name="Jamie Carling" userId="" providerId="" clId="Web-{6FFE4DD9-DE27-480A-9913-AFB66A5A975D}" dt="2024-03-06T19:15:45.686" v="18" actId="20577"/>
      <pc:docMkLst>
        <pc:docMk/>
      </pc:docMkLst>
      <pc:sldChg chg="addSp modSp">
        <pc:chgData name="Jamie Carling" userId="" providerId="" clId="Web-{6FFE4DD9-DE27-480A-9913-AFB66A5A975D}" dt="2024-03-06T19:15:45.686" v="18" actId="20577"/>
        <pc:sldMkLst>
          <pc:docMk/>
          <pc:sldMk cId="0" sldId="257"/>
        </pc:sldMkLst>
        <pc:spChg chg="add mod">
          <ac:chgData name="Jamie Carling" userId="" providerId="" clId="Web-{6FFE4DD9-DE27-480A-9913-AFB66A5A975D}" dt="2024-03-06T19:15:45.686" v="18" actId="20577"/>
          <ac:spMkLst>
            <pc:docMk/>
            <pc:sldMk cId="0" sldId="257"/>
            <ac:spMk id="2" creationId="{4C469A15-A815-5B4D-64FF-68AFB6F7ADF6}"/>
          </ac:spMkLst>
        </pc:spChg>
        <pc:spChg chg="mod">
          <ac:chgData name="Jamie Carling" userId="" providerId="" clId="Web-{6FFE4DD9-DE27-480A-9913-AFB66A5A975D}" dt="2024-03-06T19:15:11.404" v="11" actId="20577"/>
          <ac:spMkLst>
            <pc:docMk/>
            <pc:sldMk cId="0" sldId="257"/>
            <ac:spMk id="62" creationId="{00000000-0000-0000-0000-000000000000}"/>
          </ac:spMkLst>
        </pc:spChg>
      </pc:sldChg>
    </pc:docChg>
  </pc:docChgLst>
  <pc:docChgLst>
    <pc:chgData userId="20193871399_tp_box_2" providerId="OAuth2" clId="{F2718F0D-66C4-4D2A-A322-09C4DD4BB45E}"/>
    <pc:docChg chg="modSld">
      <pc:chgData name="" userId="20193871399_tp_box_2" providerId="OAuth2" clId="{F2718F0D-66C4-4D2A-A322-09C4DD4BB45E}" dt="2024-04-15T20:58:08.995" v="1" actId="20577"/>
      <pc:docMkLst>
        <pc:docMk/>
      </pc:docMkLst>
      <pc:sldChg chg="modSp mod">
        <pc:chgData name="" userId="20193871399_tp_box_2" providerId="OAuth2" clId="{F2718F0D-66C4-4D2A-A322-09C4DD4BB45E}" dt="2024-04-15T20:58:08.995" v="1" actId="20577"/>
        <pc:sldMkLst>
          <pc:docMk/>
          <pc:sldMk cId="0" sldId="266"/>
        </pc:sldMkLst>
        <pc:graphicFrameChg chg="modGraphic">
          <ac:chgData name="" userId="20193871399_tp_box_2" providerId="OAuth2" clId="{F2718F0D-66C4-4D2A-A322-09C4DD4BB45E}" dt="2024-04-15T20:58:08.995" v="1" actId="20577"/>
          <ac:graphicFrameMkLst>
            <pc:docMk/>
            <pc:sldMk cId="0" sldId="266"/>
            <ac:graphicFrameMk id="146" creationId="{00000000-0000-0000-0000-000000000000}"/>
          </ac:graphicFrameMkLst>
        </pc:graphicFrame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com/search?safe=active&amp;sca_esv=99dc5775480ade1c&amp;rlz=1C1RXQR_enUS1037US1037&amp;q=hydrocarbons&amp;si=AKbGX_rEkSHdR9ulIQYeh6xSG1UBzaT2OSXT0hxiR9GNv4SJMnBpLNaafYfujR91AqqBc-fge4Uw3dqrwG_o_JXJmxoLpUWuxyqWkGWnO93Acgz6ye9Lzt8%3D&amp;expnd=1" TargetMode="External"/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Relationship Id="rId5" Type="http://schemas.openxmlformats.org/officeDocument/2006/relationships/hyperlink" Target="https://www.google.com/search?safe=active&amp;sca_esv=99dc5775480ade1c&amp;rlz=1C1RXQR_enUS1037US1037&amp;q=kerosene&amp;si=AKbGX_qNq0Y8zql7SxzZAf2-HTTOdmCtv9NFejDfj01VcngfBi_iie9I0IujQUHMF3TYRnOOWEHUswFcb2Z5GUPndVjHYGh3wavNZLN2_NAcFbov1ymMbww%3D&amp;expnd=1" TargetMode="External"/><Relationship Id="rId4" Type="http://schemas.openxmlformats.org/officeDocument/2006/relationships/hyperlink" Target="https://www.google.com/search?safe=active&amp;sca_esv=99dc5775480ade1c&amp;rlz=1C1RXQR_enUS1037US1037&amp;q=strata&amp;si=AKbGX_qTCvK6ifvkUBYDz4foaFZiaBUMuOOD1nZGNLZ0DXpt9-C3MXNRHdp6qdkN_tY0dc8FLiVEl4UHXzRjDyZXjvQRPqqG0w%3D%3D&amp;expnd=1" TargetMode="Externa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ia.gov/state/?sid=UT#tabs-4" TargetMode="External"/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geology.utah.gov/apps/energy-resources/?page=Home" TargetMode="External"/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g2b6d13b66ce_0_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5" name="Google Shape;135;g2b6d13b66ce_0_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g2bb0383c76d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4" name="Google Shape;144;g2bb0383c76d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g2683e61bb2c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2" name="Google Shape;152;g2683e61bb2c_0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2b192aa9405_0_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2b192aa9405_0_3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2b192aa9405_0_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2b192aa9405_0_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</a:rPr>
              <a:t>Current Creek-</a:t>
            </a:r>
            <a:r>
              <a:rPr lang="en" sz="12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Natural Gas</a:t>
            </a:r>
            <a:r>
              <a:rPr lang="en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fossil energy source that formed deep beneath the earth's surface (gas)</a:t>
            </a:r>
            <a:r>
              <a:rPr lang="en">
                <a:solidFill>
                  <a:schemeClr val="dk1"/>
                </a:solidFill>
              </a:rPr>
              <a:t>, </a:t>
            </a:r>
            <a:endParaRPr dirty="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</a:rPr>
              <a:t>Hunter- coal (</a:t>
            </a:r>
            <a:r>
              <a:rPr lang="en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combustible black or brownish-black sedimentary rock with a high amount of carbon and hydrocarbons.)</a:t>
            </a:r>
            <a:r>
              <a:rPr lang="en">
                <a:solidFill>
                  <a:schemeClr val="dk1"/>
                </a:solidFill>
              </a:rPr>
              <a:t> , </a:t>
            </a:r>
            <a:endParaRPr dirty="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</a:rPr>
              <a:t>Red Mesa- </a:t>
            </a:r>
            <a:r>
              <a:rPr lang="en" sz="12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Solar</a:t>
            </a:r>
            <a:r>
              <a:rPr lang="en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convert sunlight into electrical energy either through photovoltaic (PV) panels or through mirrors that concentrate solar radiation. </a:t>
            </a:r>
            <a:r>
              <a:rPr lang="en">
                <a:solidFill>
                  <a:schemeClr val="dk1"/>
                </a:solidFill>
              </a:rPr>
              <a:t>, </a:t>
            </a:r>
            <a:endParaRPr dirty="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</a:rPr>
              <a:t>Red Rock- Petroleum/Oil(</a:t>
            </a:r>
            <a:r>
              <a:rPr lang="en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 liquid mixture of</a:t>
            </a:r>
            <a:r>
              <a:rPr lang="en" sz="1200">
                <a:solidFill>
                  <a:schemeClr val="dk1"/>
                </a:solidFill>
                <a:uFill>
                  <a:noFill/>
                </a:uFill>
                <a:latin typeface="Calibri"/>
                <a:ea typeface="Calibri"/>
                <a:cs typeface="Calibri"/>
                <a:sym typeface="Calibri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r>
              <a:rPr lang="en" sz="1200" u="sng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hydrocarbons</a:t>
            </a:r>
            <a:r>
              <a:rPr lang="en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that is present in certain rock</a:t>
            </a:r>
            <a:r>
              <a:rPr lang="en" sz="1200">
                <a:solidFill>
                  <a:schemeClr val="dk1"/>
                </a:solidFill>
                <a:uFill>
                  <a:noFill/>
                </a:uFill>
                <a:latin typeface="Calibri"/>
                <a:ea typeface="Calibri"/>
                <a:cs typeface="Calibri"/>
                <a:sym typeface="Calibri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r>
              <a:rPr lang="en" sz="1200" u="sng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strata</a:t>
            </a:r>
            <a:r>
              <a:rPr lang="en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and can be extracted and produce fuels including gasoline,</a:t>
            </a:r>
            <a:r>
              <a:rPr lang="en" sz="1200">
                <a:solidFill>
                  <a:schemeClr val="dk1"/>
                </a:solidFill>
                <a:uFill>
                  <a:noFill/>
                </a:uFill>
                <a:latin typeface="Calibri"/>
                <a:ea typeface="Calibri"/>
                <a:cs typeface="Calibri"/>
                <a:sym typeface="Calibri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r>
              <a:rPr lang="en" sz="1200" u="sng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kerosene</a:t>
            </a:r>
            <a:r>
              <a:rPr lang="en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and diesel oil.)</a:t>
            </a:r>
            <a:r>
              <a:rPr lang="en">
                <a:solidFill>
                  <a:schemeClr val="dk1"/>
                </a:solidFill>
              </a:rPr>
              <a:t>, </a:t>
            </a:r>
            <a:endParaRPr dirty="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</a:rPr>
              <a:t>Geothermal -Blundell, Hydro - Deer Creek, Wind- Latigo  </a:t>
            </a:r>
            <a:endParaRPr dirty="0">
              <a:solidFill>
                <a:schemeClr val="dk1"/>
              </a:solidFill>
            </a:endParaRPr>
          </a:p>
          <a:p>
            <a:pPr marL="63500" marR="635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chemeClr val="dk1"/>
              </a:solidFill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g2b192aa9405_0_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" name="Google Shape;89;g2b192aa9405_0_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</a:rPr>
              <a:t>Palo Verde Nuclear (</a:t>
            </a:r>
            <a:r>
              <a:rPr lang="en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use of nuclear reactions to produce electricity.)</a:t>
            </a:r>
            <a:endParaRPr sz="12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</a:rPr>
              <a:t>Blue Mountain- Biomass (</a:t>
            </a:r>
            <a:r>
              <a:rPr lang="en" sz="12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Biomass</a:t>
            </a:r>
            <a:r>
              <a:rPr lang="en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renewable organic material that comes from plants and animals. )</a:t>
            </a:r>
            <a:r>
              <a:rPr lang="en">
                <a:solidFill>
                  <a:schemeClr val="dk1"/>
                </a:solidFill>
              </a:rPr>
              <a:t>, </a:t>
            </a:r>
            <a:endParaRPr dirty="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</a:rPr>
              <a:t>Hydro - Flaming Gorge (</a:t>
            </a:r>
            <a:r>
              <a:rPr lang="en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renewable source of energy that generates power by using a dam or diversion structure to alter the natural flow of a river or other body of water.)</a:t>
            </a:r>
            <a:endParaRPr dirty="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</a:rPr>
              <a:t>Latigo - Wind (</a:t>
            </a:r>
            <a:r>
              <a:rPr lang="en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collect and convert the kinetic energy that wind produces into electricity to help power the grid.)</a:t>
            </a:r>
            <a:r>
              <a:rPr lang="en">
                <a:solidFill>
                  <a:schemeClr val="dk1"/>
                </a:solidFill>
              </a:rPr>
              <a:t>, </a:t>
            </a:r>
            <a:endParaRPr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g26924ea9d07_0_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5" name="Google Shape;105;g26924ea9d07_0_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g2b192aa9405_0_7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1" name="Google Shape;111;g2b192aa9405_0_7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hlinkClick r:id="rId3"/>
              </a:rPr>
              <a:t>https://www.eia.gov/state/?sid=UT#tabs-4</a:t>
            </a:r>
            <a:r>
              <a:rPr lang="en"/>
              <a:t> 2023</a:t>
            </a:r>
            <a:endParaRPr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g26924ea9d07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8" name="Google Shape;118;g26924ea9d07_0_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26924ea9d07_0_6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4" name="Google Shape;124;g26924ea9d07_0_6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u="sng">
                <a:solidFill>
                  <a:schemeClr val="hlink"/>
                </a:solidFill>
                <a:hlinkClick r:id="rId3"/>
              </a:rPr>
              <a:t>https://geology.utah.gov/apps/energy-resources/?page=Home</a:t>
            </a:r>
            <a:r>
              <a:rPr lang="en">
                <a:solidFill>
                  <a:schemeClr val="dk1"/>
                </a:solidFill>
              </a:rPr>
              <a:t> </a:t>
            </a:r>
            <a:endParaRPr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g26924ea9d07_0_8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0" name="Google Shape;130;g26924ea9d07_0_8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dirty="0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hyperlink" Target="https://creativecommons.org/licenses/by-nc-sa/4.0/" TargetMode="Externa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18.png"/><Relationship Id="rId4" Type="http://schemas.openxmlformats.org/officeDocument/2006/relationships/hyperlink" Target="https://3drst.byu.edu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physics.weber.edu/schroeder/energy/PowerPlantsMap.html" TargetMode="Externa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/>
          <p:nvPr/>
        </p:nvSpPr>
        <p:spPr>
          <a:xfrm>
            <a:off x="197325" y="296425"/>
            <a:ext cx="8634900" cy="4781100"/>
          </a:xfrm>
          <a:prstGeom prst="roundRect">
            <a:avLst>
              <a:gd name="adj" fmla="val 16667"/>
            </a:avLst>
          </a:prstGeom>
          <a:noFill/>
          <a:ln w="28575" cap="flat" cmpd="sng">
            <a:solidFill>
              <a:srgbClr val="351C7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55" name="Google Shape;55;p13"/>
          <p:cNvSpPr txBox="1">
            <a:spLocks noGrp="1"/>
          </p:cNvSpPr>
          <p:nvPr>
            <p:ph type="ctrTitle"/>
          </p:nvPr>
        </p:nvSpPr>
        <p:spPr>
          <a:xfrm>
            <a:off x="264875" y="296425"/>
            <a:ext cx="8520600" cy="1275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Energy in Utah</a:t>
            </a:r>
            <a:endParaRPr dirty="0"/>
          </a:p>
        </p:txBody>
      </p:sp>
      <p:sp>
        <p:nvSpPr>
          <p:cNvPr id="56" name="Google Shape;56;p13"/>
          <p:cNvSpPr txBox="1">
            <a:spLocks noGrp="1"/>
          </p:cNvSpPr>
          <p:nvPr>
            <p:ph type="subTitle" idx="1"/>
          </p:nvPr>
        </p:nvSpPr>
        <p:spPr>
          <a:xfrm>
            <a:off x="264875" y="1779150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Develop Solutions to Manage Energy Resources</a:t>
            </a:r>
            <a:endParaRPr dirty="0"/>
          </a:p>
        </p:txBody>
      </p:sp>
      <p:sp>
        <p:nvSpPr>
          <p:cNvPr id="57" name="Google Shape;57;p13"/>
          <p:cNvSpPr txBox="1"/>
          <p:nvPr/>
        </p:nvSpPr>
        <p:spPr>
          <a:xfrm>
            <a:off x="749825" y="2571750"/>
            <a:ext cx="7708800" cy="234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Standard CHEM.3.5</a:t>
            </a:r>
            <a:endParaRPr sz="1800" b="1" dirty="0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800" b="1" dirty="0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800" b="1">
                <a:solidFill>
                  <a:schemeClr val="dk2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Develop solutions</a:t>
            </a:r>
            <a:r>
              <a:rPr lang="en" sz="1800">
                <a:solidFill>
                  <a:schemeClr val="dk2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 related to the management, conservation, and utilization of mineral resources (</a:t>
            </a:r>
            <a:r>
              <a:rPr lang="en" sz="1800" u="sng">
                <a:solidFill>
                  <a:schemeClr val="dk2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matter</a:t>
            </a:r>
            <a:r>
              <a:rPr lang="en" sz="1800">
                <a:solidFill>
                  <a:schemeClr val="dk2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). </a:t>
            </a:r>
            <a:r>
              <a:rPr lang="en" sz="1800" b="1" i="1">
                <a:solidFill>
                  <a:schemeClr val="dk2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Define the problem</a:t>
            </a:r>
            <a:r>
              <a:rPr lang="en" sz="1800" i="1">
                <a:solidFill>
                  <a:schemeClr val="dk2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" sz="1800" b="1" i="1">
                <a:solidFill>
                  <a:schemeClr val="dk2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identify criteria </a:t>
            </a:r>
            <a:r>
              <a:rPr lang="en" sz="1800" i="1">
                <a:solidFill>
                  <a:schemeClr val="dk2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and </a:t>
            </a:r>
            <a:r>
              <a:rPr lang="en" sz="1800" b="1" i="1">
                <a:solidFill>
                  <a:schemeClr val="dk2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constraints</a:t>
            </a:r>
            <a:r>
              <a:rPr lang="en" sz="1800" i="1">
                <a:solidFill>
                  <a:schemeClr val="dk2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, develop possible </a:t>
            </a:r>
            <a:r>
              <a:rPr lang="en" sz="1800" b="1" i="1">
                <a:solidFill>
                  <a:schemeClr val="dk2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solutions using models</a:t>
            </a:r>
            <a:r>
              <a:rPr lang="en" sz="1800" i="1">
                <a:solidFill>
                  <a:schemeClr val="dk2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lang="en" sz="1800" b="1" i="1">
                <a:solidFill>
                  <a:schemeClr val="dk2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analyze data to make improvements</a:t>
            </a:r>
            <a:r>
              <a:rPr lang="en" sz="1800" i="1">
                <a:solidFill>
                  <a:schemeClr val="dk2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 from iteratively testing solutions, and </a:t>
            </a:r>
            <a:r>
              <a:rPr lang="en" sz="1800" b="1" i="1">
                <a:solidFill>
                  <a:schemeClr val="dk2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optimize a solution</a:t>
            </a:r>
            <a:r>
              <a:rPr lang="en" sz="1800" i="1">
                <a:solidFill>
                  <a:schemeClr val="dk2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.</a:t>
            </a:r>
            <a:r>
              <a:rPr lang="en" sz="1800">
                <a:solidFill>
                  <a:schemeClr val="dk2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 Emphasize the conservation of matter and minerals as a limited resource. </a:t>
            </a:r>
            <a:endParaRPr sz="2600" dirty="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22"/>
          <p:cNvSpPr/>
          <p:nvPr/>
        </p:nvSpPr>
        <p:spPr>
          <a:xfrm>
            <a:off x="118400" y="85500"/>
            <a:ext cx="8636100" cy="16509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38" name="Google Shape;138;p22"/>
          <p:cNvSpPr txBox="1"/>
          <p:nvPr/>
        </p:nvSpPr>
        <p:spPr>
          <a:xfrm>
            <a:off x="295975" y="217050"/>
            <a:ext cx="8175600" cy="144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>
                <a:solidFill>
                  <a:schemeClr val="dk2"/>
                </a:solidFill>
              </a:rPr>
              <a:t>Beginning Solution:  </a:t>
            </a:r>
            <a:r>
              <a:rPr lang="en" sz="1300">
                <a:solidFill>
                  <a:schemeClr val="dk2"/>
                </a:solidFill>
              </a:rPr>
              <a:t>Which energy source will you choose to increase? How will you increase energy power production?</a:t>
            </a:r>
            <a:endParaRPr sz="1300" dirty="0">
              <a:solidFill>
                <a:schemeClr val="dk2"/>
              </a:solidFill>
            </a:endParaRPr>
          </a:p>
        </p:txBody>
      </p:sp>
      <p:sp>
        <p:nvSpPr>
          <p:cNvPr id="139" name="Google Shape;139;p22"/>
          <p:cNvSpPr/>
          <p:nvPr/>
        </p:nvSpPr>
        <p:spPr>
          <a:xfrm>
            <a:off x="3887225" y="1775900"/>
            <a:ext cx="519600" cy="427500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graphicFrame>
        <p:nvGraphicFramePr>
          <p:cNvPr id="140" name="Google Shape;140;p22"/>
          <p:cNvGraphicFramePr/>
          <p:nvPr/>
        </p:nvGraphicFramePr>
        <p:xfrm>
          <a:off x="144200" y="2571750"/>
          <a:ext cx="8722200" cy="2392620"/>
        </p:xfrm>
        <a:graphic>
          <a:graphicData uri="http://schemas.openxmlformats.org/drawingml/2006/table">
            <a:tbl>
              <a:tblPr>
                <a:noFill/>
                <a:tableStyleId>{94552402-6AD3-4801-A5D4-DA0508427404}</a:tableStyleId>
              </a:tblPr>
              <a:tblGrid>
                <a:gridCol w="17365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826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326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6027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682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4187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44232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b="1"/>
                        <a:t>Mineral Resource</a:t>
                      </a:r>
                      <a:endParaRPr b="1" dirty="0"/>
                    </a:p>
                  </a:txBody>
                  <a:tcPr marL="91425" marR="91425" marT="91425" marB="91425" anchor="ctr"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b="1"/>
                        <a:t>Location</a:t>
                      </a:r>
                      <a:endParaRPr b="1" dirty="0"/>
                    </a:p>
                  </a:txBody>
                  <a:tcPr marL="91425" marR="91425" marT="91425" marB="91425" anchor="ctr"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b="1"/>
                        <a:t>Current Usage</a:t>
                      </a:r>
                      <a:endParaRPr b="1" dirty="0"/>
                    </a:p>
                  </a:txBody>
                  <a:tcPr marL="91425" marR="91425" marT="91425" marB="91425" anchor="ctr"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b="1"/>
                        <a:t>Energy Production</a:t>
                      </a:r>
                      <a:endParaRPr b="1" dirty="0"/>
                    </a:p>
                  </a:txBody>
                  <a:tcPr marL="91425" marR="91425" marT="91425" marB="91425" anchor="ctr"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b="1"/>
                        <a:t>Safety</a:t>
                      </a:r>
                      <a:endParaRPr b="1" dirty="0"/>
                    </a:p>
                  </a:txBody>
                  <a:tcPr marL="91425" marR="91425" marT="91425" marB="91425" anchor="ctr"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b="1"/>
                        <a:t>Sustainability</a:t>
                      </a:r>
                      <a:endParaRPr b="1" dirty="0"/>
                    </a:p>
                  </a:txBody>
                  <a:tcPr marL="91425" marR="91425" marT="91425" marB="91425" anchor="ctr">
                    <a:solidFill>
                      <a:srgbClr val="CC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583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50"/>
                        <a:t>What chemical resources are used to create this power source? </a:t>
                      </a:r>
                      <a:endParaRPr sz="1050" dirty="0"/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50" dirty="0"/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50"/>
                        <a:t>What resources does it require in order to produce power?</a:t>
                      </a:r>
                      <a:endParaRPr sz="1050" dirty="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50"/>
                        <a:t>Where in Utah is this resource mined or recovered?</a:t>
                      </a:r>
                      <a:endParaRPr sz="1050" dirty="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50"/>
                        <a:t>How much is this used in Utah today?</a:t>
                      </a:r>
                      <a:endParaRPr sz="1050" dirty="0"/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50" dirty="0"/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50" dirty="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50">
                          <a:solidFill>
                            <a:srgbClr val="374151"/>
                          </a:solidFill>
                        </a:rPr>
                        <a:t>Explain how electricity is produced by the chemical resource.</a:t>
                      </a:r>
                      <a:endParaRPr sz="1050" dirty="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50">
                          <a:solidFill>
                            <a:srgbClr val="374151"/>
                          </a:solidFill>
                        </a:rPr>
                        <a:t>Are there health concerns or global about this power source? </a:t>
                      </a:r>
                      <a:endParaRPr sz="1050" dirty="0">
                        <a:solidFill>
                          <a:srgbClr val="374151"/>
                        </a:solidFill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50" dirty="0">
                        <a:solidFill>
                          <a:srgbClr val="374151"/>
                        </a:solidFill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50" dirty="0">
                        <a:solidFill>
                          <a:srgbClr val="374151"/>
                        </a:solidFill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50">
                          <a:solidFill>
                            <a:srgbClr val="374151"/>
                          </a:solidFill>
                        </a:rPr>
                        <a:t>How can you limit emission/pollution? </a:t>
                      </a:r>
                      <a:endParaRPr sz="1050" dirty="0"/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50" dirty="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50"/>
                        <a:t>Are these minerals going to run out? </a:t>
                      </a:r>
                      <a:endParaRPr sz="1050" dirty="0"/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50" dirty="0"/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50" dirty="0"/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50" dirty="0"/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50"/>
                        <a:t>How long until it does?</a:t>
                      </a:r>
                      <a:endParaRPr sz="1050" dirty="0"/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50" dirty="0"/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50" dirty="0"/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50" dirty="0"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1" name="Google Shape;141;p22"/>
          <p:cNvSpPr/>
          <p:nvPr/>
        </p:nvSpPr>
        <p:spPr>
          <a:xfrm>
            <a:off x="118400" y="2203400"/>
            <a:ext cx="8748000" cy="45390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Energy Resource Research </a:t>
            </a:r>
            <a:endParaRPr sz="18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6" name="Google Shape;146;p23"/>
          <p:cNvGraphicFramePr/>
          <p:nvPr>
            <p:extLst>
              <p:ext uri="{D42A27DB-BD31-4B8C-83A1-F6EECF244321}">
                <p14:modId xmlns:p14="http://schemas.microsoft.com/office/powerpoint/2010/main" val="2957600946"/>
              </p:ext>
            </p:extLst>
          </p:nvPr>
        </p:nvGraphicFramePr>
        <p:xfrm>
          <a:off x="183200" y="241275"/>
          <a:ext cx="8750500" cy="4431440"/>
        </p:xfrm>
        <a:graphic>
          <a:graphicData uri="http://schemas.openxmlformats.org/drawingml/2006/table">
            <a:tbl>
              <a:tblPr>
                <a:noFill/>
                <a:tableStyleId>{94552402-6AD3-4801-A5D4-DA0508427404}</a:tableStyleId>
              </a:tblPr>
              <a:tblGrid>
                <a:gridCol w="21876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876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876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876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88055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000" b="1"/>
                        <a:t>Criteria </a:t>
                      </a:r>
                      <a:endParaRPr sz="2000" b="1" dirty="0"/>
                    </a:p>
                  </a:txBody>
                  <a:tcPr marL="91425" marR="91425" marT="91425" marB="91425"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000" b="1"/>
                        <a:t>Constraints</a:t>
                      </a:r>
                      <a:endParaRPr sz="2000" b="1" dirty="0"/>
                    </a:p>
                  </a:txBody>
                  <a:tcPr marL="91425" marR="91425" marT="91425" marB="91425"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000" b="1"/>
                        <a:t>Identify the Problem(s)</a:t>
                      </a:r>
                      <a:endParaRPr sz="2000" b="1" dirty="0"/>
                    </a:p>
                  </a:txBody>
                  <a:tcPr marL="91425" marR="91425" marT="91425" marB="91425">
                    <a:solidFill>
                      <a:srgbClr val="CCCCCC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000" b="1"/>
                        <a:t>Design a Solution</a:t>
                      </a:r>
                      <a:endParaRPr sz="2000" b="1" dirty="0"/>
                    </a:p>
                  </a:txBody>
                  <a:tcPr marL="91425" marR="91425" marT="91425" marB="91425">
                    <a:solidFill>
                      <a:srgbClr val="CC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69475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2000" dirty="0">
                          <a:solidFill>
                            <a:schemeClr val="dk2"/>
                          </a:solidFill>
                        </a:rPr>
                        <a:t>Part of defining problems in detail includes listing the requirements of the solution.  Criteria are a list of needs that the solution must be designed to meet. </a:t>
                      </a:r>
                      <a:endParaRPr sz="2100" dirty="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2000">
                          <a:solidFill>
                            <a:schemeClr val="dk2"/>
                          </a:solidFill>
                        </a:rPr>
                        <a:t>Factors that limit the possible solutions. Common constraints include, time, building infrastructure, laws, cost, materials etc. </a:t>
                      </a:r>
                      <a:endParaRPr sz="2100" dirty="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2000" dirty="0">
                          <a:solidFill>
                            <a:schemeClr val="dk2"/>
                          </a:solidFill>
                        </a:rPr>
                        <a:t>Part </a:t>
                      </a:r>
                      <a:r>
                        <a:rPr lang="en" sz="2000">
                          <a:solidFill>
                            <a:schemeClr val="dk2"/>
                          </a:solidFill>
                        </a:rPr>
                        <a:t>of defining </a:t>
                      </a:r>
                      <a:r>
                        <a:rPr lang="en" sz="2000" dirty="0">
                          <a:solidFill>
                            <a:schemeClr val="dk2"/>
                          </a:solidFill>
                        </a:rPr>
                        <a:t>problems in detail includes listing the requirements of the solution.  Why is your specific energy source lower than what you think it could be? </a:t>
                      </a:r>
                      <a:endParaRPr sz="2000" dirty="0">
                        <a:solidFill>
                          <a:schemeClr val="dk2"/>
                        </a:solidFill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100" dirty="0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2000" dirty="0">
                          <a:solidFill>
                            <a:schemeClr val="dk2"/>
                          </a:solidFill>
                        </a:rPr>
                        <a:t>Now that you researched more and have more information identify how you will best increase power production with your constraints and criteria. </a:t>
                      </a:r>
                      <a:endParaRPr sz="2100" dirty="0"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7" name="Google Shape;147;p23"/>
          <p:cNvSpPr/>
          <p:nvPr/>
        </p:nvSpPr>
        <p:spPr>
          <a:xfrm>
            <a:off x="2015550" y="931925"/>
            <a:ext cx="630300" cy="1899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dk2"/>
          </a:solidFill>
          <a:ln w="9525" cap="flat" cmpd="sng">
            <a:solidFill>
              <a:srgbClr val="66666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48" name="Google Shape;148;p23"/>
          <p:cNvSpPr/>
          <p:nvPr/>
        </p:nvSpPr>
        <p:spPr>
          <a:xfrm>
            <a:off x="4206588" y="931925"/>
            <a:ext cx="630300" cy="1899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666666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49" name="Google Shape;149;p23"/>
          <p:cNvSpPr/>
          <p:nvPr/>
        </p:nvSpPr>
        <p:spPr>
          <a:xfrm>
            <a:off x="6371275" y="931925"/>
            <a:ext cx="630300" cy="1899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dk2"/>
          </a:solidFill>
          <a:ln w="9525" cap="flat" cmpd="sng">
            <a:solidFill>
              <a:srgbClr val="66666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24"/>
          <p:cNvSpPr txBox="1"/>
          <p:nvPr/>
        </p:nvSpPr>
        <p:spPr>
          <a:xfrm>
            <a:off x="714800" y="180900"/>
            <a:ext cx="7069800" cy="419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300" b="1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Infographic Requirements:  </a:t>
            </a:r>
            <a:endParaRPr sz="3300" b="1" dirty="0">
              <a:solidFill>
                <a:schemeClr val="dk1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4381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Char char="❏"/>
            </a:pPr>
            <a:r>
              <a:rPr lang="en" sz="3300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Power Source for Solution </a:t>
            </a:r>
            <a:endParaRPr sz="3300" dirty="0">
              <a:solidFill>
                <a:schemeClr val="dk1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4381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Char char="❏"/>
            </a:pPr>
            <a:r>
              <a:rPr lang="en" sz="3300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Define the Problem </a:t>
            </a:r>
            <a:endParaRPr sz="3300" dirty="0">
              <a:solidFill>
                <a:schemeClr val="dk1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4381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Char char="❏"/>
            </a:pPr>
            <a:r>
              <a:rPr lang="en" sz="3300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Identify Current Practices and Criteria</a:t>
            </a:r>
            <a:endParaRPr sz="3300" dirty="0">
              <a:solidFill>
                <a:schemeClr val="dk1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4381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Char char="❏"/>
            </a:pPr>
            <a:r>
              <a:rPr lang="en" sz="3300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Identify Constraints </a:t>
            </a:r>
            <a:endParaRPr sz="3300" dirty="0">
              <a:solidFill>
                <a:schemeClr val="dk1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4381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Char char="❏"/>
            </a:pPr>
            <a:r>
              <a:rPr lang="en" sz="3300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Use data to Support Solutions </a:t>
            </a:r>
            <a:endParaRPr sz="3300" dirty="0">
              <a:solidFill>
                <a:schemeClr val="dk1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-4381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Char char="❏"/>
            </a:pPr>
            <a:r>
              <a:rPr lang="en" sz="3300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Optimize Solution </a:t>
            </a:r>
            <a:endParaRPr sz="3300" dirty="0">
              <a:solidFill>
                <a:schemeClr val="dk1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4D16D721-C087-6883-E4AC-D1C61C1A44CE}"/>
              </a:ext>
            </a:extLst>
          </p:cNvPr>
          <p:cNvGrpSpPr/>
          <p:nvPr/>
        </p:nvGrpSpPr>
        <p:grpSpPr>
          <a:xfrm>
            <a:off x="2758783" y="3808308"/>
            <a:ext cx="3626435" cy="333195"/>
            <a:chOff x="671219" y="4716141"/>
            <a:chExt cx="4750382" cy="444884"/>
          </a:xfrm>
        </p:grpSpPr>
        <p:sp>
          <p:nvSpPr>
            <p:cNvPr id="7" name="Text Box 2">
              <a:extLst>
                <a:ext uri="{FF2B5EF4-FFF2-40B4-BE49-F238E27FC236}">
                  <a16:creationId xmlns:a16="http://schemas.microsoft.com/office/drawing/2014/main" id="{CC5A7BBD-7EF7-387F-70A5-F004F7D9163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71219" y="4716141"/>
              <a:ext cx="4750382" cy="19969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43720" tIns="21860" rIns="43720" bIns="21860" anchor="t" anchorCtr="0">
              <a:spAutoFit/>
            </a:bodyPr>
            <a:lstStyle>
              <a:defPPr>
                <a:defRPr lang="en-US"/>
              </a:defPPr>
              <a:lvl1pPr marL="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429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6858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287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3716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7145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0574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4003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743200" algn="l" defTabSz="685800" rtl="0" eaLnBrk="1" latinLnBrk="0" hangingPunct="1"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07000"/>
                </a:lnSpc>
              </a:pPr>
              <a:r>
                <a:rPr lang="en-US" sz="670" dirty="0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3D-RST is supported by the NSF under grant number #DRL-2101383</a:t>
              </a:r>
            </a:p>
          </p:txBody>
        </p:sp>
        <p:pic>
          <p:nvPicPr>
            <p:cNvPr id="6" name="Picture 5" descr="A picture containing text, clipart&#10;&#10;Description automatically generated">
              <a:hlinkClick r:id="rId2"/>
              <a:extLst>
                <a:ext uri="{FF2B5EF4-FFF2-40B4-BE49-F238E27FC236}">
                  <a16:creationId xmlns:a16="http://schemas.microsoft.com/office/drawing/2014/main" id="{3E40D356-E546-DB4B-FCD0-FC399D190A7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14395" y="4928615"/>
              <a:ext cx="664029" cy="232410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19" name="Picture 18" descr="Logo&#10;&#10;Description automatically generated">
            <a:hlinkClick r:id="rId4"/>
            <a:extLst>
              <a:ext uri="{FF2B5EF4-FFF2-40B4-BE49-F238E27FC236}">
                <a16:creationId xmlns:a16="http://schemas.microsoft.com/office/drawing/2014/main" id="{5B3888CB-E9F6-2E0A-8627-3AABF23BEB2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32511" y="932261"/>
            <a:ext cx="3278981" cy="32789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60385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4"/>
          <p:cNvSpPr txBox="1">
            <a:spLocks noGrp="1"/>
          </p:cNvSpPr>
          <p:nvPr>
            <p:ph type="title"/>
          </p:nvPr>
        </p:nvSpPr>
        <p:spPr>
          <a:xfrm>
            <a:off x="349350" y="2729400"/>
            <a:ext cx="8194500" cy="1657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 fontScale="90000"/>
          </a:bodyPr>
          <a:lstStyle/>
          <a:p>
            <a:r>
              <a:rPr lang="en" dirty="0"/>
              <a:t>Identify the </a:t>
            </a:r>
            <a:r>
              <a:rPr lang="en" dirty="0">
                <a:solidFill>
                  <a:srgbClr val="000000"/>
                </a:solidFill>
              </a:rPr>
              <a:t>source</a:t>
            </a:r>
            <a:r>
              <a:rPr lang="en" dirty="0"/>
              <a:t> of the electrical energy from chemical reactions in each slide.</a:t>
            </a:r>
          </a:p>
        </p:txBody>
      </p:sp>
      <p:sp>
        <p:nvSpPr>
          <p:cNvPr id="63" name="Google Shape;63;p14"/>
          <p:cNvSpPr/>
          <p:nvPr/>
        </p:nvSpPr>
        <p:spPr>
          <a:xfrm>
            <a:off x="349350" y="144675"/>
            <a:ext cx="8445300" cy="749700"/>
          </a:xfrm>
          <a:prstGeom prst="roundRect">
            <a:avLst>
              <a:gd name="adj" fmla="val 16667"/>
            </a:avLst>
          </a:prstGeom>
          <a:noFill/>
          <a:ln w="28575" cap="flat" cmpd="sng">
            <a:solidFill>
              <a:srgbClr val="674EA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700" b="1"/>
              <a:t>Electricity Creation in the State of Utah</a:t>
            </a:r>
            <a:endParaRPr sz="2700" b="1" dirty="0"/>
          </a:p>
        </p:txBody>
      </p:sp>
      <p:pic>
        <p:nvPicPr>
          <p:cNvPr id="64" name="Google Shape;64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04850" y="1128700"/>
            <a:ext cx="1924050" cy="1443050"/>
          </a:xfrm>
          <a:prstGeom prst="rect">
            <a:avLst/>
          </a:prstGeom>
          <a:noFill/>
          <a:ln w="28575" cap="flat" cmpd="sng">
            <a:solidFill>
              <a:srgbClr val="8E7CC3"/>
            </a:solidFill>
            <a:prstDash val="solid"/>
            <a:round/>
            <a:headEnd type="none" w="sm" len="sm"/>
            <a:tailEnd type="none" w="sm" len="sm"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968600" y="1120250"/>
            <a:ext cx="2565408" cy="1443051"/>
          </a:xfrm>
          <a:prstGeom prst="rect">
            <a:avLst/>
          </a:prstGeom>
          <a:noFill/>
          <a:ln w="19050" cap="flat" cmpd="sng">
            <a:solidFill>
              <a:srgbClr val="674EA7"/>
            </a:solidFill>
            <a:prstDash val="solid"/>
            <a:round/>
            <a:headEnd type="none" w="sm" len="sm"/>
            <a:tailEnd type="none" w="sm" len="sm"/>
          </a:ln>
        </p:spPr>
      </p:pic>
      <p:pic>
        <p:nvPicPr>
          <p:cNvPr id="66" name="Google Shape;66;p1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873700" y="1120251"/>
            <a:ext cx="2565400" cy="1441759"/>
          </a:xfrm>
          <a:prstGeom prst="rect">
            <a:avLst/>
          </a:prstGeom>
          <a:noFill/>
          <a:ln w="19050" cap="flat" cmpd="sng">
            <a:solidFill>
              <a:srgbClr val="674EA7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C469A15-A815-5B4D-64FF-68AFB6F7ADF6}"/>
              </a:ext>
            </a:extLst>
          </p:cNvPr>
          <p:cNvSpPr txBox="1"/>
          <p:nvPr/>
        </p:nvSpPr>
        <p:spPr>
          <a:xfrm>
            <a:off x="358783" y="4400083"/>
            <a:ext cx="3841975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dirty="0">
                <a:hlinkClick r:id="rId6"/>
              </a:rPr>
              <a:t>US Powerplants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Google Shape;7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62375"/>
            <a:ext cx="3761564" cy="2105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668425" y="62375"/>
            <a:ext cx="3939000" cy="2226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1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9375" y="2750513"/>
            <a:ext cx="2813503" cy="1874525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5"/>
          <p:cNvSpPr txBox="1"/>
          <p:nvPr/>
        </p:nvSpPr>
        <p:spPr>
          <a:xfrm>
            <a:off x="-60200" y="4657475"/>
            <a:ext cx="3544800" cy="55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</a:rPr>
              <a:t>Red Mesa -Monument Valley, UT</a:t>
            </a:r>
            <a:endParaRPr dirty="0">
              <a:solidFill>
                <a:schemeClr val="dk2"/>
              </a:solidFill>
            </a:endParaRPr>
          </a:p>
        </p:txBody>
      </p:sp>
      <p:sp>
        <p:nvSpPr>
          <p:cNvPr id="75" name="Google Shape;75;p15"/>
          <p:cNvSpPr txBox="1"/>
          <p:nvPr/>
        </p:nvSpPr>
        <p:spPr>
          <a:xfrm>
            <a:off x="316725" y="2120750"/>
            <a:ext cx="3352800" cy="34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</a:rPr>
              <a:t>Current Creek - Mona, UT</a:t>
            </a:r>
            <a:endParaRPr sz="1800" dirty="0">
              <a:solidFill>
                <a:schemeClr val="dk2"/>
              </a:solidFill>
            </a:endParaRPr>
          </a:p>
        </p:txBody>
      </p:sp>
      <p:pic>
        <p:nvPicPr>
          <p:cNvPr id="76" name="Google Shape;76;p15"/>
          <p:cNvPicPr preferRelativeResize="0"/>
          <p:nvPr/>
        </p:nvPicPr>
        <p:blipFill rotWithShape="1">
          <a:blip r:embed="rId6">
            <a:alphaModFix/>
          </a:blip>
          <a:srcRect l="-3695" r="13108"/>
          <a:stretch/>
        </p:blipFill>
        <p:spPr>
          <a:xfrm>
            <a:off x="5612800" y="2685424"/>
            <a:ext cx="3042700" cy="1913088"/>
          </a:xfrm>
          <a:prstGeom prst="rect">
            <a:avLst/>
          </a:prstGeom>
          <a:noFill/>
          <a:ln>
            <a:noFill/>
          </a:ln>
        </p:spPr>
      </p:pic>
      <p:sp>
        <p:nvSpPr>
          <p:cNvPr id="77" name="Google Shape;77;p15"/>
          <p:cNvSpPr txBox="1"/>
          <p:nvPr/>
        </p:nvSpPr>
        <p:spPr>
          <a:xfrm>
            <a:off x="6000700" y="4598500"/>
            <a:ext cx="3986400" cy="34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dk2"/>
                </a:solidFill>
              </a:rPr>
              <a:t>Blundell - Millford,  UT</a:t>
            </a:r>
            <a:endParaRPr sz="1500" dirty="0">
              <a:solidFill>
                <a:schemeClr val="dk2"/>
              </a:solidFill>
            </a:endParaRPr>
          </a:p>
        </p:txBody>
      </p:sp>
      <p:sp>
        <p:nvSpPr>
          <p:cNvPr id="78" name="Google Shape;78;p15"/>
          <p:cNvSpPr txBox="1"/>
          <p:nvPr/>
        </p:nvSpPr>
        <p:spPr>
          <a:xfrm>
            <a:off x="5281625" y="2224050"/>
            <a:ext cx="3325800" cy="34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</a:rPr>
              <a:t>Hunter - Castle Dale, UT</a:t>
            </a:r>
            <a:endParaRPr sz="1800" dirty="0">
              <a:solidFill>
                <a:schemeClr val="dk2"/>
              </a:solidFill>
            </a:endParaRPr>
          </a:p>
        </p:txBody>
      </p:sp>
      <p:pic>
        <p:nvPicPr>
          <p:cNvPr id="79" name="Google Shape;79;p15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2985750" y="2750524"/>
            <a:ext cx="2343113" cy="1874500"/>
          </a:xfrm>
          <a:prstGeom prst="rect">
            <a:avLst/>
          </a:prstGeom>
          <a:noFill/>
          <a:ln>
            <a:noFill/>
          </a:ln>
        </p:spPr>
      </p:pic>
      <p:sp>
        <p:nvSpPr>
          <p:cNvPr id="80" name="Google Shape;80;p15"/>
          <p:cNvSpPr txBox="1"/>
          <p:nvPr/>
        </p:nvSpPr>
        <p:spPr>
          <a:xfrm>
            <a:off x="3263275" y="4670400"/>
            <a:ext cx="2220600" cy="38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chemeClr val="dk2"/>
              </a:solidFill>
            </a:endParaRPr>
          </a:p>
        </p:txBody>
      </p:sp>
      <p:sp>
        <p:nvSpPr>
          <p:cNvPr id="81" name="Google Shape;81;p15"/>
          <p:cNvSpPr txBox="1"/>
          <p:nvPr/>
        </p:nvSpPr>
        <p:spPr>
          <a:xfrm>
            <a:off x="2985750" y="4646975"/>
            <a:ext cx="3986400" cy="34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dk2"/>
                </a:solidFill>
              </a:rPr>
              <a:t>Red Rock- St.George,  UT</a:t>
            </a:r>
            <a:endParaRPr sz="1500" dirty="0">
              <a:solidFill>
                <a:schemeClr val="dk2"/>
              </a:solidFill>
            </a:endParaRPr>
          </a:p>
        </p:txBody>
      </p:sp>
      <p:sp>
        <p:nvSpPr>
          <p:cNvPr id="82" name="Google Shape;82;p15"/>
          <p:cNvSpPr/>
          <p:nvPr/>
        </p:nvSpPr>
        <p:spPr>
          <a:xfrm>
            <a:off x="0" y="78925"/>
            <a:ext cx="1486500" cy="387900"/>
          </a:xfrm>
          <a:prstGeom prst="roundRect">
            <a:avLst>
              <a:gd name="adj" fmla="val 16667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Natural Gas</a:t>
            </a:r>
            <a:endParaRPr dirty="0"/>
          </a:p>
        </p:txBody>
      </p:sp>
      <p:sp>
        <p:nvSpPr>
          <p:cNvPr id="83" name="Google Shape;83;p15"/>
          <p:cNvSpPr/>
          <p:nvPr/>
        </p:nvSpPr>
        <p:spPr>
          <a:xfrm>
            <a:off x="4668425" y="78925"/>
            <a:ext cx="1486500" cy="387900"/>
          </a:xfrm>
          <a:prstGeom prst="roundRect">
            <a:avLst>
              <a:gd name="adj" fmla="val 16667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Coal</a:t>
            </a:r>
            <a:endParaRPr dirty="0"/>
          </a:p>
        </p:txBody>
      </p:sp>
      <p:sp>
        <p:nvSpPr>
          <p:cNvPr id="84" name="Google Shape;84;p15"/>
          <p:cNvSpPr/>
          <p:nvPr/>
        </p:nvSpPr>
        <p:spPr>
          <a:xfrm>
            <a:off x="39375" y="2750525"/>
            <a:ext cx="1486500" cy="387900"/>
          </a:xfrm>
          <a:prstGeom prst="roundRect">
            <a:avLst>
              <a:gd name="adj" fmla="val 16667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Sun</a:t>
            </a:r>
            <a:endParaRPr dirty="0"/>
          </a:p>
        </p:txBody>
      </p:sp>
      <p:sp>
        <p:nvSpPr>
          <p:cNvPr id="85" name="Google Shape;85;p15"/>
          <p:cNvSpPr/>
          <p:nvPr/>
        </p:nvSpPr>
        <p:spPr>
          <a:xfrm>
            <a:off x="2985750" y="2750525"/>
            <a:ext cx="1486500" cy="387900"/>
          </a:xfrm>
          <a:prstGeom prst="roundRect">
            <a:avLst>
              <a:gd name="adj" fmla="val 16667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Oil</a:t>
            </a:r>
            <a:endParaRPr dirty="0"/>
          </a:p>
        </p:txBody>
      </p:sp>
      <p:sp>
        <p:nvSpPr>
          <p:cNvPr id="86" name="Google Shape;86;p15"/>
          <p:cNvSpPr/>
          <p:nvPr/>
        </p:nvSpPr>
        <p:spPr>
          <a:xfrm>
            <a:off x="5750850" y="2685425"/>
            <a:ext cx="1486500" cy="387900"/>
          </a:xfrm>
          <a:prstGeom prst="roundRect">
            <a:avLst>
              <a:gd name="adj" fmla="val 16667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Geothermal</a:t>
            </a:r>
            <a:endParaRPr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" name="Google Shape;91;p16"/>
          <p:cNvPicPr preferRelativeResize="0"/>
          <p:nvPr/>
        </p:nvPicPr>
        <p:blipFill rotWithShape="1">
          <a:blip r:embed="rId3">
            <a:alphaModFix/>
          </a:blip>
          <a:srcRect t="15153"/>
          <a:stretch/>
        </p:blipFill>
        <p:spPr>
          <a:xfrm>
            <a:off x="106275" y="185713"/>
            <a:ext cx="3518101" cy="1974620"/>
          </a:xfrm>
          <a:prstGeom prst="rect">
            <a:avLst/>
          </a:prstGeom>
          <a:noFill/>
          <a:ln>
            <a:noFill/>
          </a:ln>
        </p:spPr>
      </p:pic>
      <p:sp>
        <p:nvSpPr>
          <p:cNvPr id="92" name="Google Shape;92;p16"/>
          <p:cNvSpPr txBox="1"/>
          <p:nvPr/>
        </p:nvSpPr>
        <p:spPr>
          <a:xfrm>
            <a:off x="106275" y="2124300"/>
            <a:ext cx="3518100" cy="64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</a:rPr>
              <a:t>Palo Verde- Tonopah, AZ</a:t>
            </a:r>
            <a:endParaRPr sz="1800" dirty="0">
              <a:solidFill>
                <a:schemeClr val="dk2"/>
              </a:solidFill>
            </a:endParaRPr>
          </a:p>
        </p:txBody>
      </p:sp>
      <p:pic>
        <p:nvPicPr>
          <p:cNvPr id="93" name="Google Shape;93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572000" y="119950"/>
            <a:ext cx="4086410" cy="1937451"/>
          </a:xfrm>
          <a:prstGeom prst="rect">
            <a:avLst/>
          </a:prstGeom>
          <a:noFill/>
          <a:ln>
            <a:noFill/>
          </a:ln>
        </p:spPr>
      </p:pic>
      <p:sp>
        <p:nvSpPr>
          <p:cNvPr id="94" name="Google Shape;94;p16"/>
          <p:cNvSpPr txBox="1"/>
          <p:nvPr/>
        </p:nvSpPr>
        <p:spPr>
          <a:xfrm>
            <a:off x="5073650" y="2057400"/>
            <a:ext cx="3325800" cy="34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</a:rPr>
              <a:t>Blue Mountain - Milford, Ut</a:t>
            </a:r>
            <a:endParaRPr sz="1800" dirty="0">
              <a:solidFill>
                <a:schemeClr val="dk2"/>
              </a:solidFill>
            </a:endParaRPr>
          </a:p>
        </p:txBody>
      </p:sp>
      <p:sp>
        <p:nvSpPr>
          <p:cNvPr id="95" name="Google Shape;95;p16"/>
          <p:cNvSpPr txBox="1"/>
          <p:nvPr/>
        </p:nvSpPr>
        <p:spPr>
          <a:xfrm>
            <a:off x="260850" y="4687600"/>
            <a:ext cx="3325800" cy="34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</a:rPr>
              <a:t>Flaming Gorge- Manilla, UT</a:t>
            </a:r>
            <a:endParaRPr sz="1800" dirty="0">
              <a:solidFill>
                <a:schemeClr val="dk2"/>
              </a:solidFill>
            </a:endParaRPr>
          </a:p>
        </p:txBody>
      </p:sp>
      <p:pic>
        <p:nvPicPr>
          <p:cNvPr id="96" name="Google Shape;96;p16"/>
          <p:cNvPicPr preferRelativeResize="0"/>
          <p:nvPr/>
        </p:nvPicPr>
        <p:blipFill rotWithShape="1">
          <a:blip r:embed="rId5">
            <a:alphaModFix/>
          </a:blip>
          <a:srcRect l="12111" t="22023" r="7463" b="18629"/>
          <a:stretch/>
        </p:blipFill>
        <p:spPr>
          <a:xfrm>
            <a:off x="107000" y="2571750"/>
            <a:ext cx="3923937" cy="2172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Google Shape;97;p16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925775" y="2514800"/>
            <a:ext cx="3365662" cy="2229750"/>
          </a:xfrm>
          <a:prstGeom prst="rect">
            <a:avLst/>
          </a:prstGeom>
          <a:noFill/>
          <a:ln>
            <a:noFill/>
          </a:ln>
        </p:spPr>
      </p:pic>
      <p:sp>
        <p:nvSpPr>
          <p:cNvPr id="98" name="Google Shape;98;p16"/>
          <p:cNvSpPr txBox="1"/>
          <p:nvPr/>
        </p:nvSpPr>
        <p:spPr>
          <a:xfrm>
            <a:off x="5241700" y="4687600"/>
            <a:ext cx="3986400" cy="34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</a:rPr>
              <a:t>Latigo - Monticello,  UT</a:t>
            </a:r>
            <a:endParaRPr sz="1800" dirty="0">
              <a:solidFill>
                <a:schemeClr val="dk2"/>
              </a:solidFill>
            </a:endParaRPr>
          </a:p>
        </p:txBody>
      </p:sp>
      <p:sp>
        <p:nvSpPr>
          <p:cNvPr id="99" name="Google Shape;99;p16"/>
          <p:cNvSpPr/>
          <p:nvPr/>
        </p:nvSpPr>
        <p:spPr>
          <a:xfrm>
            <a:off x="107000" y="185725"/>
            <a:ext cx="1486500" cy="387900"/>
          </a:xfrm>
          <a:prstGeom prst="roundRect">
            <a:avLst>
              <a:gd name="adj" fmla="val 16667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Uranium</a:t>
            </a:r>
            <a:endParaRPr dirty="0"/>
          </a:p>
        </p:txBody>
      </p:sp>
      <p:sp>
        <p:nvSpPr>
          <p:cNvPr id="100" name="Google Shape;100;p16"/>
          <p:cNvSpPr/>
          <p:nvPr/>
        </p:nvSpPr>
        <p:spPr>
          <a:xfrm>
            <a:off x="4572000" y="147375"/>
            <a:ext cx="1486500" cy="387900"/>
          </a:xfrm>
          <a:prstGeom prst="roundRect">
            <a:avLst>
              <a:gd name="adj" fmla="val 16667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Biomass</a:t>
            </a:r>
            <a:endParaRPr dirty="0"/>
          </a:p>
        </p:txBody>
      </p:sp>
      <p:sp>
        <p:nvSpPr>
          <p:cNvPr id="101" name="Google Shape;101;p16"/>
          <p:cNvSpPr/>
          <p:nvPr/>
        </p:nvSpPr>
        <p:spPr>
          <a:xfrm>
            <a:off x="107000" y="2571750"/>
            <a:ext cx="1486500" cy="387900"/>
          </a:xfrm>
          <a:prstGeom prst="roundRect">
            <a:avLst>
              <a:gd name="adj" fmla="val 16667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Water</a:t>
            </a:r>
            <a:endParaRPr dirty="0"/>
          </a:p>
        </p:txBody>
      </p:sp>
      <p:sp>
        <p:nvSpPr>
          <p:cNvPr id="102" name="Google Shape;102;p16"/>
          <p:cNvSpPr/>
          <p:nvPr/>
        </p:nvSpPr>
        <p:spPr>
          <a:xfrm>
            <a:off x="4925775" y="2514800"/>
            <a:ext cx="1486500" cy="387900"/>
          </a:xfrm>
          <a:prstGeom prst="roundRect">
            <a:avLst>
              <a:gd name="adj" fmla="val 16667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Wind</a:t>
            </a:r>
            <a:endParaRPr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17"/>
          <p:cNvSpPr txBox="1"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350" b="1">
                <a:solidFill>
                  <a:srgbClr val="FFFFFF"/>
                </a:solidFill>
                <a:highlight>
                  <a:schemeClr val="dk1"/>
                </a:highlight>
              </a:rPr>
              <a:t>List a trend you notice with this data.</a:t>
            </a:r>
            <a:endParaRPr sz="2350" b="1" dirty="0">
              <a:solidFill>
                <a:srgbClr val="FFFFFF"/>
              </a:solidFill>
              <a:highlight>
                <a:schemeClr val="dk1"/>
              </a:highlight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350" b="1" dirty="0">
              <a:solidFill>
                <a:srgbClr val="FFFFFF"/>
              </a:solidFill>
              <a:highlight>
                <a:schemeClr val="dk1"/>
              </a:highlight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350" b="1">
                <a:solidFill>
                  <a:srgbClr val="FFFFFF"/>
                </a:solidFill>
                <a:highlight>
                  <a:schemeClr val="dk1"/>
                </a:highlight>
              </a:rPr>
              <a:t>Electricity Generation in Utah by Source</a:t>
            </a:r>
            <a:endParaRPr sz="1900" b="1" dirty="0">
              <a:solidFill>
                <a:schemeClr val="dk2"/>
              </a:solidFill>
              <a:highlight>
                <a:schemeClr val="dk1"/>
              </a:highlight>
            </a:endParaRPr>
          </a:p>
        </p:txBody>
      </p:sp>
      <p:pic>
        <p:nvPicPr>
          <p:cNvPr id="108" name="Google Shape;108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28625" y="1119700"/>
            <a:ext cx="7749550" cy="40238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18"/>
          <p:cNvSpPr txBox="1"/>
          <p:nvPr/>
        </p:nvSpPr>
        <p:spPr>
          <a:xfrm>
            <a:off x="721625" y="37450"/>
            <a:ext cx="7839000" cy="86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chemeClr val="dk2"/>
              </a:solidFill>
            </a:endParaRPr>
          </a:p>
        </p:txBody>
      </p:sp>
      <p:sp>
        <p:nvSpPr>
          <p:cNvPr id="114" name="Google Shape;114;p18"/>
          <p:cNvSpPr txBox="1"/>
          <p:nvPr/>
        </p:nvSpPr>
        <p:spPr>
          <a:xfrm>
            <a:off x="219975" y="10700"/>
            <a:ext cx="8849100" cy="89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b="1">
                <a:solidFill>
                  <a:schemeClr val="dk1"/>
                </a:solidFill>
              </a:rPr>
              <a:t>2023 Electricity Consumption in Utah by Source</a:t>
            </a:r>
            <a:endParaRPr sz="2400" b="1" dirty="0">
              <a:solidFill>
                <a:schemeClr val="dk1"/>
              </a:solidFill>
            </a:endParaRPr>
          </a:p>
        </p:txBody>
      </p:sp>
      <p:pic>
        <p:nvPicPr>
          <p:cNvPr id="115" name="Google Shape;115;p18" title="Chart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059500"/>
            <a:ext cx="7661852" cy="3931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0" name="Google Shape;120;p19" title="Chart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0100" y="933900"/>
            <a:ext cx="7202349" cy="4453451"/>
          </a:xfrm>
          <a:prstGeom prst="rect">
            <a:avLst/>
          </a:prstGeom>
          <a:noFill/>
          <a:ln>
            <a:noFill/>
          </a:ln>
        </p:spPr>
      </p:pic>
      <p:sp>
        <p:nvSpPr>
          <p:cNvPr id="121" name="Google Shape;121;p19"/>
          <p:cNvSpPr txBox="1"/>
          <p:nvPr/>
        </p:nvSpPr>
        <p:spPr>
          <a:xfrm>
            <a:off x="181550" y="57150"/>
            <a:ext cx="8733900" cy="92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chemeClr val="dk2"/>
                </a:solidFill>
              </a:rPr>
              <a:t>Looking at this data, what are the main energy resources and how have they changed over the last few years?</a:t>
            </a:r>
            <a:endParaRPr sz="2400" dirty="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6" name="Google Shape;126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69625" y="457200"/>
            <a:ext cx="7509742" cy="4838698"/>
          </a:xfrm>
          <a:prstGeom prst="rect">
            <a:avLst/>
          </a:prstGeom>
          <a:noFill/>
          <a:ln>
            <a:noFill/>
          </a:ln>
        </p:spPr>
      </p:pic>
      <p:sp>
        <p:nvSpPr>
          <p:cNvPr id="127" name="Google Shape;127;p20"/>
          <p:cNvSpPr txBox="1"/>
          <p:nvPr/>
        </p:nvSpPr>
        <p:spPr>
          <a:xfrm>
            <a:off x="0" y="0"/>
            <a:ext cx="9144000" cy="55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chemeClr val="dk2"/>
                </a:solidFill>
              </a:rPr>
              <a:t>What questions do you have about this graph?</a:t>
            </a:r>
            <a:endParaRPr sz="2400" dirty="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21"/>
          <p:cNvSpPr txBox="1">
            <a:spLocks noGrp="1"/>
          </p:cNvSpPr>
          <p:nvPr>
            <p:ph type="title"/>
          </p:nvPr>
        </p:nvSpPr>
        <p:spPr>
          <a:xfrm>
            <a:off x="311700" y="80025"/>
            <a:ext cx="8520600" cy="485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As a class, we will decide on our solution guidelines.</a:t>
            </a: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Criteria: What are at least three?</a:t>
            </a: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Constraints: What are at least two?</a:t>
            </a: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How will we rank the importance of our criteria/constraints?</a:t>
            </a:r>
            <a:endParaRPr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737</Words>
  <Application>Microsoft Office PowerPoint</Application>
  <PresentationFormat>On-screen Show (16:9)</PresentationFormat>
  <Paragraphs>88</Paragraphs>
  <Slides>13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6" baseType="lpstr">
      <vt:lpstr>Arial</vt:lpstr>
      <vt:lpstr>Calibri</vt:lpstr>
      <vt:lpstr>Simple Light</vt:lpstr>
      <vt:lpstr>Energy in Utah</vt:lpstr>
      <vt:lpstr>Identify the source of the electrical energy from chemical reactions in each slide.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As a class, we will decide on our solution guidelines. Criteria: What are at least three? Constraints: What are at least two?  How will we rank the importance of our criteria/constraints?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Energy in Utah</dc:title>
  <cp:lastModifiedBy>Michelle Hudson</cp:lastModifiedBy>
  <cp:revision>11</cp:revision>
  <dcterms:modified xsi:type="dcterms:W3CDTF">2024-04-15T20:58:11Z</dcterms:modified>
</cp:coreProperties>
</file>