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
  </p:notesMasterIdLst>
  <p:sldIdLst>
    <p:sldId id="256" r:id="rId2"/>
    <p:sldId id="257" r:id="rId3"/>
    <p:sldId id="258" r:id="rId4"/>
    <p:sldId id="263" r:id="rId5"/>
    <p:sldId id="268" r:id="rId6"/>
    <p:sldId id="259" r:id="rId7"/>
    <p:sldId id="260" r:id="rId8"/>
    <p:sldId id="264" r:id="rId9"/>
    <p:sldId id="265" r:id="rId10"/>
    <p:sldId id="267" r:id="rId11"/>
    <p:sldId id="262" r:id="rId12"/>
    <p:sldId id="266" r:id="rId13"/>
    <p:sldId id="26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33156E-1896-4A81-A6D0-8F79D945738D}" v="4" dt="2024-02-23T23:18:07.7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599"/>
  </p:normalViewPr>
  <p:slideViewPr>
    <p:cSldViewPr>
      <p:cViewPr varScale="1">
        <p:scale>
          <a:sx n="101" d="100"/>
          <a:sy n="101" d="100"/>
        </p:scale>
        <p:origin x="183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E861C-486B-4E18-A0E9-A790238A915C}" type="datetimeFigureOut">
              <a:rPr lang="en-US" smtClean="0"/>
              <a:t>2/23/2024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811066-0135-4CAA-8AD4-89A97190AC00}" type="slidenum">
              <a:rPr lang="en-US" smtClean="0"/>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read the label, and explain how our bodies benefit from eating pudding.</a:t>
            </a:r>
          </a:p>
        </p:txBody>
      </p:sp>
      <p:sp>
        <p:nvSpPr>
          <p:cNvPr id="4" name="Slide Number Placeholder 3"/>
          <p:cNvSpPr>
            <a:spLocks noGrp="1"/>
          </p:cNvSpPr>
          <p:nvPr>
            <p:ph type="sldNum" sz="quarter" idx="5"/>
          </p:nvPr>
        </p:nvSpPr>
        <p:spPr/>
        <p:txBody>
          <a:bodyPr/>
          <a:lstStyle/>
          <a:p>
            <a:fld id="{DF811066-0135-4CAA-8AD4-89A97190AC00}" type="slidenum">
              <a:rPr lang="en-US" smtClean="0"/>
              <a:t>3</a:t>
            </a:fld>
            <a:endParaRPr lang="en-US" dirty="0"/>
          </a:p>
        </p:txBody>
      </p:sp>
    </p:spTree>
    <p:extLst>
      <p:ext uri="{BB962C8B-B14F-4D97-AF65-F5344CB8AC3E}">
        <p14:creationId xmlns:p14="http://schemas.microsoft.com/office/powerpoint/2010/main" val="486395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mixing, wait for about 10 minutes before looking back at the pudding.</a:t>
            </a:r>
          </a:p>
        </p:txBody>
      </p:sp>
      <p:sp>
        <p:nvSpPr>
          <p:cNvPr id="4" name="Slide Number Placeholder 3"/>
          <p:cNvSpPr>
            <a:spLocks noGrp="1"/>
          </p:cNvSpPr>
          <p:nvPr>
            <p:ph type="sldNum" sz="quarter" idx="5"/>
          </p:nvPr>
        </p:nvSpPr>
        <p:spPr/>
        <p:txBody>
          <a:bodyPr/>
          <a:lstStyle/>
          <a:p>
            <a:fld id="{DF811066-0135-4CAA-8AD4-89A97190AC00}" type="slidenum">
              <a:rPr lang="en-US" smtClean="0"/>
              <a:t>7</a:t>
            </a:fld>
            <a:endParaRPr lang="en-US" dirty="0"/>
          </a:p>
        </p:txBody>
      </p:sp>
    </p:spTree>
    <p:extLst>
      <p:ext uri="{BB962C8B-B14F-4D97-AF65-F5344CB8AC3E}">
        <p14:creationId xmlns:p14="http://schemas.microsoft.com/office/powerpoint/2010/main" val="1593706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2BAB4-8B8D-41DD-85C7-81A0CA962007}" type="datetimeFigureOut">
              <a:rPr lang="en-US" smtClean="0"/>
              <a:t>2/23/2024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2/23/2024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2/23/2024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2/23/2024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02BAB4-8B8D-41DD-85C7-81A0CA962007}" type="datetimeFigureOut">
              <a:rPr lang="en-US" smtClean="0"/>
              <a:t>2/23/2024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02BAB4-8B8D-41DD-85C7-81A0CA962007}" type="datetimeFigureOut">
              <a:rPr lang="en-US" smtClean="0"/>
              <a:t>2/23/2024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02BAB4-8B8D-41DD-85C7-81A0CA962007}" type="datetimeFigureOut">
              <a:rPr lang="en-US" smtClean="0"/>
              <a:t>2/23/2024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102BAB4-8B8D-41DD-85C7-81A0CA962007}" type="datetimeFigureOut">
              <a:rPr lang="en-US" smtClean="0"/>
              <a:t>2/23/2024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02BAB4-8B8D-41DD-85C7-81A0CA962007}" type="datetimeFigureOut">
              <a:rPr lang="en-US" smtClean="0"/>
              <a:t>2/23/2024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2/23/2024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2/23/2024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02BAB4-8B8D-41DD-85C7-81A0CA962007}" type="datetimeFigureOut">
              <a:rPr lang="en-US" smtClean="0"/>
              <a:t>2/23/2024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44824F-EBE0-443F-8A8F-F64816AF04DC}"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reationsbykara.com/2013/06/oreo-cheesecake-pudding-cups.html/"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hyperlink" Target="https://www.rawpixel.com/image/67965/tomahawk-steak"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hyperlink" Target="https://youtu.be/Og5xAdC8EUI?si=n2iASbquSnU30OKw" TargetMode="External"/><Relationship Id="rId1" Type="http://schemas.openxmlformats.org/officeDocument/2006/relationships/slideLayout" Target="../slideLayouts/slideLayout2.xml"/><Relationship Id="rId4" Type="http://schemas.openxmlformats.org/officeDocument/2006/relationships/hyperlink" Target="https://pixabay.com/en/boy-eating-chocolate-muffin-709943/"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creativecommons.org/licenses/by-nc-sa/4.0/" TargetMode="Externa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hyperlink" Target="https://3drst.byu.edu/"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hyperlink" Target="https://www.freeimageslive.co.uk/free_stock_image/sliced-lemon-background-jpg" TargetMode="External"/><Relationship Id="rId7" Type="http://schemas.openxmlformats.org/officeDocument/2006/relationships/hyperlink" Target="https://pngimg.com/download/80394" TargetMode="External"/><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s://iainthegreat.wordpress.com/2019/10/" TargetMode="Externa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freeimageslive.co.uk/free_stock_image/egg-wisk-jpg"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hyperlink" Target="http://www.flickr.com/photos/foxypar4/95520995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1DC6ABD-215C-4EA8-A483-CEF5B99AB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49706" y="679731"/>
            <a:ext cx="3128996" cy="3736540"/>
          </a:xfrm>
        </p:spPr>
        <p:txBody>
          <a:bodyPr>
            <a:normAutofit/>
          </a:bodyPr>
          <a:lstStyle/>
          <a:p>
            <a:pPr algn="l"/>
            <a:r>
              <a:rPr lang="en-US" dirty="0"/>
              <a:t>Spitty Pudding</a:t>
            </a:r>
          </a:p>
        </p:txBody>
      </p:sp>
      <p:grpSp>
        <p:nvGrpSpPr>
          <p:cNvPr id="18" name="Group 17">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062324" y="1"/>
            <a:ext cx="1834788" cy="5777808"/>
            <a:chOff x="329184" y="1"/>
            <a:chExt cx="524256" cy="5777808"/>
          </a:xfrm>
        </p:grpSpPr>
        <p:cxnSp>
          <p:nvCxnSpPr>
            <p:cNvPr id="14" name="Straight Connector 13">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Rectangle 16">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9948" y="269324"/>
            <a:ext cx="4587584" cy="6208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cup of oreo pudding&#10;&#10;Description automatically generated">
            <a:extLst>
              <a:ext uri="{FF2B5EF4-FFF2-40B4-BE49-F238E27FC236}">
                <a16:creationId xmlns:a16="http://schemas.microsoft.com/office/drawing/2014/main" id="{A52EC0D5-3CCB-B06E-7F53-3755F6389C1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230429" y="816495"/>
            <a:ext cx="4206622" cy="511443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6ECA6DCB-B7E1-40A9-9524-540C6DA40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90D0FA6-DD21-D078-12C0-89B39738E86D}"/>
              </a:ext>
            </a:extLst>
          </p:cNvPr>
          <p:cNvSpPr>
            <a:spLocks noGrp="1"/>
          </p:cNvSpPr>
          <p:nvPr>
            <p:ph type="title"/>
          </p:nvPr>
        </p:nvSpPr>
        <p:spPr>
          <a:xfrm>
            <a:off x="442170" y="856180"/>
            <a:ext cx="3959556" cy="1128068"/>
          </a:xfrm>
        </p:spPr>
        <p:txBody>
          <a:bodyPr anchor="ctr">
            <a:normAutofit/>
          </a:bodyPr>
          <a:lstStyle/>
          <a:p>
            <a:r>
              <a:rPr lang="en-US" sz="3500" dirty="0"/>
              <a:t>Enzymes</a:t>
            </a:r>
          </a:p>
        </p:txBody>
      </p:sp>
      <p:grpSp>
        <p:nvGrpSpPr>
          <p:cNvPr id="1033" name="Group 103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266396" cy="673460"/>
            <a:chOff x="0" y="823811"/>
            <a:chExt cx="355196" cy="673460"/>
          </a:xfrm>
        </p:grpSpPr>
        <p:sp>
          <p:nvSpPr>
            <p:cNvPr id="1034" name="Rectangle 103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5" name="Rectangle 103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37" name="Rectangle 103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8813" y="2123821"/>
            <a:ext cx="373130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FF2D38B-CF1E-720C-11B8-EA2C8D4593CA}"/>
              </a:ext>
            </a:extLst>
          </p:cNvPr>
          <p:cNvSpPr>
            <a:spLocks noGrp="1"/>
          </p:cNvSpPr>
          <p:nvPr>
            <p:ph idx="1"/>
          </p:nvPr>
        </p:nvSpPr>
        <p:spPr>
          <a:xfrm>
            <a:off x="443039" y="2330505"/>
            <a:ext cx="3958549" cy="3979585"/>
          </a:xfrm>
        </p:spPr>
        <p:txBody>
          <a:bodyPr anchor="ctr">
            <a:normAutofit/>
          </a:bodyPr>
          <a:lstStyle/>
          <a:p>
            <a:r>
              <a:rPr lang="en-US" dirty="0"/>
              <a:t>Why does caramel not stay stuck to our teeth, when steak stays stuck between our teeth?</a:t>
            </a:r>
          </a:p>
        </p:txBody>
      </p:sp>
      <p:sp>
        <p:nvSpPr>
          <p:cNvPr id="1039" name="Rectangle 103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1" name="Rectangle 104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265" y="357447"/>
            <a:ext cx="3634116"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Caramel Apple Pops Fundraiser | Old Fashion Candy">
            <a:extLst>
              <a:ext uri="{FF2B5EF4-FFF2-40B4-BE49-F238E27FC236}">
                <a16:creationId xmlns:a16="http://schemas.microsoft.com/office/drawing/2014/main" id="{61C9A3CF-B847-A066-2554-9148BD2EEE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23629"/>
          <a:stretch/>
        </p:blipFill>
        <p:spPr bwMode="auto">
          <a:xfrm>
            <a:off x="5312567" y="581892"/>
            <a:ext cx="3298075" cy="2518756"/>
          </a:xfrm>
          <a:prstGeom prst="rect">
            <a:avLst/>
          </a:prstGeom>
          <a:noFill/>
          <a:extLst>
            <a:ext uri="{909E8E84-426E-40DD-AFC4-6F175D3DCCD1}">
              <a14:hiddenFill xmlns:a14="http://schemas.microsoft.com/office/drawing/2010/main">
                <a:solidFill>
                  <a:srgbClr val="FFFFFF"/>
                </a:solidFill>
              </a14:hiddenFill>
            </a:ext>
          </a:extLst>
        </p:spPr>
      </p:pic>
      <p:sp>
        <p:nvSpPr>
          <p:cNvPr id="1043" name="Rectangle 1042">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265" y="3505479"/>
            <a:ext cx="3634116"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cutting board with meat and vegetables&#10;&#10;Description automatically generated">
            <a:extLst>
              <a:ext uri="{FF2B5EF4-FFF2-40B4-BE49-F238E27FC236}">
                <a16:creationId xmlns:a16="http://schemas.microsoft.com/office/drawing/2014/main" id="{B9330AF2-E41B-4BD9-9E19-4EE47BC95726}"/>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0020" r="2618" b="5"/>
          <a:stretch/>
        </p:blipFill>
        <p:spPr>
          <a:xfrm>
            <a:off x="5312567" y="3707894"/>
            <a:ext cx="3296677" cy="2518756"/>
          </a:xfrm>
          <a:prstGeom prst="rect">
            <a:avLst/>
          </a:prstGeom>
        </p:spPr>
      </p:pic>
    </p:spTree>
    <p:extLst>
      <p:ext uri="{BB962C8B-B14F-4D97-AF65-F5344CB8AC3E}">
        <p14:creationId xmlns:p14="http://schemas.microsoft.com/office/powerpoint/2010/main" val="46219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8FDD993-1AA4-6DEB-5F00-7C2BA2815199}"/>
              </a:ext>
            </a:extLst>
          </p:cNvPr>
          <p:cNvSpPr>
            <a:spLocks noGrp="1"/>
          </p:cNvSpPr>
          <p:nvPr>
            <p:ph type="title"/>
          </p:nvPr>
        </p:nvSpPr>
        <p:spPr>
          <a:xfrm>
            <a:off x="480060" y="325369"/>
            <a:ext cx="3276451" cy="1956841"/>
          </a:xfrm>
        </p:spPr>
        <p:txBody>
          <a:bodyPr anchor="b">
            <a:normAutofit/>
          </a:bodyPr>
          <a:lstStyle/>
          <a:p>
            <a:r>
              <a:rPr lang="en-US" sz="4700" dirty="0"/>
              <a:t>Energy Flow</a:t>
            </a:r>
          </a:p>
        </p:txBody>
      </p:sp>
      <p:sp>
        <p:nvSpPr>
          <p:cNvPr id="1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 name="connsiteX0" fmla="*/ 0 w 2606040"/>
              <a:gd name="connsiteY0" fmla="*/ 0 h 18288"/>
              <a:gd name="connsiteX1" fmla="*/ 599389 w 2606040"/>
              <a:gd name="connsiteY1" fmla="*/ 0 h 18288"/>
              <a:gd name="connsiteX2" fmla="*/ 1303020 w 2606040"/>
              <a:gd name="connsiteY2" fmla="*/ 0 h 18288"/>
              <a:gd name="connsiteX3" fmla="*/ 1876349 w 2606040"/>
              <a:gd name="connsiteY3" fmla="*/ 0 h 18288"/>
              <a:gd name="connsiteX4" fmla="*/ 2606040 w 2606040"/>
              <a:gd name="connsiteY4" fmla="*/ 0 h 18288"/>
              <a:gd name="connsiteX5" fmla="*/ 2606040 w 2606040"/>
              <a:gd name="connsiteY5" fmla="*/ 18288 h 18288"/>
              <a:gd name="connsiteX6" fmla="*/ 1980590 w 2606040"/>
              <a:gd name="connsiteY6" fmla="*/ 18288 h 18288"/>
              <a:gd name="connsiteX7" fmla="*/ 1276960 w 2606040"/>
              <a:gd name="connsiteY7" fmla="*/ 18288 h 18288"/>
              <a:gd name="connsiteX8" fmla="*/ 65151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6645" y="4461"/>
                  <a:pt x="2607031" y="13181"/>
                  <a:pt x="2606040" y="18288"/>
                </a:cubicBezTo>
                <a:cubicBezTo>
                  <a:pt x="2260204" y="29342"/>
                  <a:pt x="2175708" y="5614"/>
                  <a:pt x="1902409" y="18288"/>
                </a:cubicBezTo>
                <a:cubicBezTo>
                  <a:pt x="1638502" y="41064"/>
                  <a:pt x="1460923" y="-16269"/>
                  <a:pt x="1276960" y="18288"/>
                </a:cubicBezTo>
                <a:cubicBezTo>
                  <a:pt x="1057717" y="14361"/>
                  <a:pt x="867956" y="2320"/>
                  <a:pt x="677570" y="18288"/>
                </a:cubicBezTo>
                <a:cubicBezTo>
                  <a:pt x="457951" y="33373"/>
                  <a:pt x="189752" y="55388"/>
                  <a:pt x="0" y="18288"/>
                </a:cubicBezTo>
                <a:cubicBezTo>
                  <a:pt x="1586" y="13022"/>
                  <a:pt x="-95" y="4569"/>
                  <a:pt x="0" y="0"/>
                </a:cubicBezTo>
                <a:close/>
              </a:path>
              <a:path w="2606040" h="18288"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6314" y="8448"/>
                  <a:pt x="2606550" y="14527"/>
                  <a:pt x="2606040" y="18288"/>
                </a:cubicBezTo>
                <a:cubicBezTo>
                  <a:pt x="2344840" y="2643"/>
                  <a:pt x="2192043" y="7399"/>
                  <a:pt x="1980590" y="18288"/>
                </a:cubicBezTo>
                <a:cubicBezTo>
                  <a:pt x="1783984" y="-9745"/>
                  <a:pt x="1487673" y="45908"/>
                  <a:pt x="1276960" y="18288"/>
                </a:cubicBezTo>
                <a:cubicBezTo>
                  <a:pt x="1088134" y="-41257"/>
                  <a:pt x="877974" y="49968"/>
                  <a:pt x="651510" y="18288"/>
                </a:cubicBezTo>
                <a:cubicBezTo>
                  <a:pt x="430798" y="-27764"/>
                  <a:pt x="132889" y="-33467"/>
                  <a:pt x="0" y="18288"/>
                </a:cubicBezTo>
                <a:cubicBezTo>
                  <a:pt x="212" y="10845"/>
                  <a:pt x="-833" y="6193"/>
                  <a:pt x="0" y="0"/>
                </a:cubicBezTo>
                <a:close/>
              </a:path>
              <a:path w="2606040" h="18288"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6166" y="3680"/>
                  <a:pt x="2606905" y="11461"/>
                  <a:pt x="2606040" y="18288"/>
                </a:cubicBezTo>
                <a:cubicBezTo>
                  <a:pt x="2234648" y="26976"/>
                  <a:pt x="2180202" y="-10361"/>
                  <a:pt x="1902409" y="18288"/>
                </a:cubicBezTo>
                <a:cubicBezTo>
                  <a:pt x="1635562" y="47194"/>
                  <a:pt x="1477339" y="4794"/>
                  <a:pt x="1276960" y="18288"/>
                </a:cubicBezTo>
                <a:cubicBezTo>
                  <a:pt x="1058094" y="66922"/>
                  <a:pt x="904206" y="-20636"/>
                  <a:pt x="677570" y="18288"/>
                </a:cubicBezTo>
                <a:cubicBezTo>
                  <a:pt x="485746" y="14713"/>
                  <a:pt x="195925" y="33005"/>
                  <a:pt x="0" y="18288"/>
                </a:cubicBezTo>
                <a:cubicBezTo>
                  <a:pt x="1168" y="12774"/>
                  <a:pt x="-229" y="374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D858152-88AC-9EBA-F2AC-8377F5AA6C1B}"/>
              </a:ext>
            </a:extLst>
          </p:cNvPr>
          <p:cNvSpPr>
            <a:spLocks noGrp="1"/>
          </p:cNvSpPr>
          <p:nvPr>
            <p:ph idx="1"/>
          </p:nvPr>
        </p:nvSpPr>
        <p:spPr>
          <a:xfrm>
            <a:off x="480060" y="2872899"/>
            <a:ext cx="3182691" cy="3320668"/>
          </a:xfrm>
        </p:spPr>
        <p:txBody>
          <a:bodyPr>
            <a:normAutofit/>
          </a:bodyPr>
          <a:lstStyle/>
          <a:p>
            <a:r>
              <a:rPr lang="en-US" sz="1900" dirty="0"/>
              <a:t>Think-Pair-Share</a:t>
            </a:r>
          </a:p>
          <a:p>
            <a:r>
              <a:rPr lang="en-US" sz="1900" dirty="0"/>
              <a:t>How does your body breakdown macromolecules found in the foods you eat?</a:t>
            </a:r>
          </a:p>
          <a:p>
            <a:r>
              <a:rPr lang="en-US" sz="1900" dirty="0">
                <a:hlinkClick r:id="rId2"/>
              </a:rPr>
              <a:t>Digestion Video</a:t>
            </a:r>
            <a:endParaRPr lang="en-US" sz="1900" dirty="0"/>
          </a:p>
        </p:txBody>
      </p:sp>
      <p:pic>
        <p:nvPicPr>
          <p:cNvPr id="5" name="Picture 4" descr="A child eating a cupcake&#10;&#10;Description automatically generated">
            <a:extLst>
              <a:ext uri="{FF2B5EF4-FFF2-40B4-BE49-F238E27FC236}">
                <a16:creationId xmlns:a16="http://schemas.microsoft.com/office/drawing/2014/main" id="{FE0061D9-D37F-9618-201A-4191C05CA5B9}"/>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2294" r="24295" b="1"/>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598182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FD89094-1DD1-0010-9CD1-0050C9AD87F2}"/>
              </a:ext>
            </a:extLst>
          </p:cNvPr>
          <p:cNvSpPr>
            <a:spLocks noGrp="1"/>
          </p:cNvSpPr>
          <p:nvPr>
            <p:ph type="title"/>
          </p:nvPr>
        </p:nvSpPr>
        <p:spPr>
          <a:xfrm>
            <a:off x="515125" y="1153572"/>
            <a:ext cx="2400300" cy="4461163"/>
          </a:xfrm>
        </p:spPr>
        <p:txBody>
          <a:bodyPr>
            <a:normAutofit/>
          </a:bodyPr>
          <a:lstStyle/>
          <a:p>
            <a:r>
              <a:rPr lang="en-US" dirty="0">
                <a:solidFill>
                  <a:srgbClr val="FFFFFF"/>
                </a:solidFill>
              </a:rPr>
              <a:t>Think-Pair-Share</a:t>
            </a:r>
          </a:p>
        </p:txBody>
      </p:sp>
      <p:sp>
        <p:nvSpPr>
          <p:cNvPr id="21" name="Arc 2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7948673-300F-15F2-5928-46348C8B7EF2}"/>
              </a:ext>
            </a:extLst>
          </p:cNvPr>
          <p:cNvSpPr>
            <a:spLocks noGrp="1"/>
          </p:cNvSpPr>
          <p:nvPr>
            <p:ph idx="1"/>
          </p:nvPr>
        </p:nvSpPr>
        <p:spPr>
          <a:xfrm>
            <a:off x="3335481" y="591344"/>
            <a:ext cx="5179868" cy="5585619"/>
          </a:xfrm>
        </p:spPr>
        <p:txBody>
          <a:bodyPr anchor="ctr">
            <a:normAutofit/>
          </a:bodyPr>
          <a:lstStyle/>
          <a:p>
            <a:r>
              <a:rPr lang="en-US" dirty="0">
                <a:ea typeface="+mn-lt"/>
                <a:cs typeface="+mn-lt"/>
              </a:rPr>
              <a:t>Using the cup with saliva, was the mass at the beginning of the 10 min more, less, or the same as the mass at the end of the 10 min? What can we learn from this?</a:t>
            </a:r>
            <a:endParaRPr lang="en-US" sz="7200" dirty="0"/>
          </a:p>
        </p:txBody>
      </p:sp>
    </p:spTree>
    <p:extLst>
      <p:ext uri="{BB962C8B-B14F-4D97-AF65-F5344CB8AC3E}">
        <p14:creationId xmlns:p14="http://schemas.microsoft.com/office/powerpoint/2010/main" val="448214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D16D721-C087-6883-E4AC-D1C61C1A44CE}"/>
              </a:ext>
            </a:extLst>
          </p:cNvPr>
          <p:cNvGrpSpPr/>
          <p:nvPr/>
        </p:nvGrpSpPr>
        <p:grpSpPr>
          <a:xfrm>
            <a:off x="2758783" y="4665558"/>
            <a:ext cx="3626435" cy="333195"/>
            <a:chOff x="671219" y="4716141"/>
            <a:chExt cx="4750382" cy="444884"/>
          </a:xfrm>
        </p:grpSpPr>
        <p:sp>
          <p:nvSpPr>
            <p:cNvPr id="7" name="Text Box 2">
              <a:extLst>
                <a:ext uri="{FF2B5EF4-FFF2-40B4-BE49-F238E27FC236}">
                  <a16:creationId xmlns:a16="http://schemas.microsoft.com/office/drawing/2014/main" id="{CC5A7BBD-7EF7-387F-70A5-F004F7D91637}"/>
                </a:ext>
              </a:extLst>
            </p:cNvPr>
            <p:cNvSpPr txBox="1">
              <a:spLocks noChangeArrowheads="1"/>
            </p:cNvSpPr>
            <p:nvPr/>
          </p:nvSpPr>
          <p:spPr bwMode="auto">
            <a:xfrm>
              <a:off x="671219" y="4716141"/>
              <a:ext cx="4750382" cy="199780"/>
            </a:xfrm>
            <a:prstGeom prst="rect">
              <a:avLst/>
            </a:prstGeom>
            <a:solidFill>
              <a:srgbClr val="FFFFFF"/>
            </a:solidFill>
            <a:ln w="9525">
              <a:noFill/>
              <a:miter lim="800000"/>
              <a:headEnd/>
              <a:tailEnd/>
            </a:ln>
          </p:spPr>
          <p:txBody>
            <a:bodyPr rot="0" vert="horz" wrap="square" lIns="43720" tIns="21860" rIns="43720" bIns="21860" anchor="t" anchorCtr="0">
              <a:spAutoFit/>
            </a:bodyPr>
            <a:lstStyle/>
            <a:p>
              <a:pPr algn="ctr">
                <a:lnSpc>
                  <a:spcPct val="107000"/>
                </a:lnSpc>
              </a:pPr>
              <a:r>
                <a:rPr lang="en-US" sz="67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pic>
          <p:nvPicPr>
            <p:cNvPr id="6" name="Picture 5" descr="A picture containing text, clipart&#10;&#10;Description automatically generated">
              <a:hlinkClick r:id="rId2"/>
              <a:extLst>
                <a:ext uri="{FF2B5EF4-FFF2-40B4-BE49-F238E27FC236}">
                  <a16:creationId xmlns:a16="http://schemas.microsoft.com/office/drawing/2014/main" id="{3E40D356-E546-DB4B-FCD0-FC399D190A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4395" y="4928615"/>
              <a:ext cx="664029" cy="232410"/>
            </a:xfrm>
            <a:prstGeom prst="rect">
              <a:avLst/>
            </a:prstGeom>
            <a:noFill/>
            <a:ln>
              <a:noFill/>
            </a:ln>
          </p:spPr>
        </p:pic>
      </p:grpSp>
      <p:pic>
        <p:nvPicPr>
          <p:cNvPr id="19" name="Picture 18" descr="Logo&#10;&#10;Description automatically generated">
            <a:hlinkClick r:id="rId4"/>
            <a:extLst>
              <a:ext uri="{FF2B5EF4-FFF2-40B4-BE49-F238E27FC236}">
                <a16:creationId xmlns:a16="http://schemas.microsoft.com/office/drawing/2014/main" id="{5B3888CB-E9F6-2E0A-8627-3AABF23BEB2D}"/>
              </a:ext>
            </a:extLst>
          </p:cNvPr>
          <p:cNvPicPr>
            <a:picLocks noChangeAspect="1"/>
          </p:cNvPicPr>
          <p:nvPr/>
        </p:nvPicPr>
        <p:blipFill>
          <a:blip r:embed="rId5"/>
          <a:stretch>
            <a:fillRect/>
          </a:stretch>
        </p:blipFill>
        <p:spPr>
          <a:xfrm>
            <a:off x="2932511" y="1789511"/>
            <a:ext cx="3278981" cy="3278981"/>
          </a:xfrm>
          <a:prstGeom prst="rect">
            <a:avLst/>
          </a:prstGeom>
        </p:spPr>
      </p:pic>
    </p:spTree>
    <p:extLst>
      <p:ext uri="{BB962C8B-B14F-4D97-AF65-F5344CB8AC3E}">
        <p14:creationId xmlns:p14="http://schemas.microsoft.com/office/powerpoint/2010/main" val="3116038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AA058B3-2F4D-B887-5B90-7F33F5A7645B}"/>
              </a:ext>
            </a:extLst>
          </p:cNvPr>
          <p:cNvSpPr>
            <a:spLocks noGrp="1"/>
          </p:cNvSpPr>
          <p:nvPr>
            <p:ph type="title"/>
          </p:nvPr>
        </p:nvSpPr>
        <p:spPr>
          <a:xfrm>
            <a:off x="480060" y="325369"/>
            <a:ext cx="3276451" cy="1956841"/>
          </a:xfrm>
        </p:spPr>
        <p:txBody>
          <a:bodyPr anchor="b">
            <a:normAutofit/>
          </a:bodyPr>
          <a:lstStyle/>
          <a:p>
            <a:r>
              <a:rPr lang="en-US" sz="4700" dirty="0"/>
              <a:t>Objectives</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 name="connsiteX0" fmla="*/ 0 w 2606040"/>
              <a:gd name="connsiteY0" fmla="*/ 0 h 18288"/>
              <a:gd name="connsiteX1" fmla="*/ 599389 w 2606040"/>
              <a:gd name="connsiteY1" fmla="*/ 0 h 18288"/>
              <a:gd name="connsiteX2" fmla="*/ 1303020 w 2606040"/>
              <a:gd name="connsiteY2" fmla="*/ 0 h 18288"/>
              <a:gd name="connsiteX3" fmla="*/ 1876349 w 2606040"/>
              <a:gd name="connsiteY3" fmla="*/ 0 h 18288"/>
              <a:gd name="connsiteX4" fmla="*/ 2606040 w 2606040"/>
              <a:gd name="connsiteY4" fmla="*/ 0 h 18288"/>
              <a:gd name="connsiteX5" fmla="*/ 2606040 w 2606040"/>
              <a:gd name="connsiteY5" fmla="*/ 18288 h 18288"/>
              <a:gd name="connsiteX6" fmla="*/ 1980590 w 2606040"/>
              <a:gd name="connsiteY6" fmla="*/ 18288 h 18288"/>
              <a:gd name="connsiteX7" fmla="*/ 1276960 w 2606040"/>
              <a:gd name="connsiteY7" fmla="*/ 18288 h 18288"/>
              <a:gd name="connsiteX8" fmla="*/ 65151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6645" y="4461"/>
                  <a:pt x="2607031" y="13181"/>
                  <a:pt x="2606040" y="18288"/>
                </a:cubicBezTo>
                <a:cubicBezTo>
                  <a:pt x="2260204" y="29342"/>
                  <a:pt x="2175708" y="5614"/>
                  <a:pt x="1902409" y="18288"/>
                </a:cubicBezTo>
                <a:cubicBezTo>
                  <a:pt x="1638502" y="41064"/>
                  <a:pt x="1460923" y="-16269"/>
                  <a:pt x="1276960" y="18288"/>
                </a:cubicBezTo>
                <a:cubicBezTo>
                  <a:pt x="1057717" y="14361"/>
                  <a:pt x="867956" y="2320"/>
                  <a:pt x="677570" y="18288"/>
                </a:cubicBezTo>
                <a:cubicBezTo>
                  <a:pt x="457951" y="33373"/>
                  <a:pt x="189752" y="55388"/>
                  <a:pt x="0" y="18288"/>
                </a:cubicBezTo>
                <a:cubicBezTo>
                  <a:pt x="1586" y="13022"/>
                  <a:pt x="-95" y="4569"/>
                  <a:pt x="0" y="0"/>
                </a:cubicBezTo>
                <a:close/>
              </a:path>
              <a:path w="2606040" h="18288"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6314" y="8448"/>
                  <a:pt x="2606550" y="14527"/>
                  <a:pt x="2606040" y="18288"/>
                </a:cubicBezTo>
                <a:cubicBezTo>
                  <a:pt x="2344840" y="2643"/>
                  <a:pt x="2192043" y="7399"/>
                  <a:pt x="1980590" y="18288"/>
                </a:cubicBezTo>
                <a:cubicBezTo>
                  <a:pt x="1783984" y="-9745"/>
                  <a:pt x="1487673" y="45908"/>
                  <a:pt x="1276960" y="18288"/>
                </a:cubicBezTo>
                <a:cubicBezTo>
                  <a:pt x="1088134" y="-41257"/>
                  <a:pt x="877974" y="49968"/>
                  <a:pt x="651510" y="18288"/>
                </a:cubicBezTo>
                <a:cubicBezTo>
                  <a:pt x="430798" y="-27764"/>
                  <a:pt x="132889" y="-33467"/>
                  <a:pt x="0" y="18288"/>
                </a:cubicBezTo>
                <a:cubicBezTo>
                  <a:pt x="212" y="10845"/>
                  <a:pt x="-833" y="6193"/>
                  <a:pt x="0" y="0"/>
                </a:cubicBezTo>
                <a:close/>
              </a:path>
              <a:path w="2606040" h="18288"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6166" y="3680"/>
                  <a:pt x="2606905" y="11461"/>
                  <a:pt x="2606040" y="18288"/>
                </a:cubicBezTo>
                <a:cubicBezTo>
                  <a:pt x="2234648" y="26976"/>
                  <a:pt x="2180202" y="-10361"/>
                  <a:pt x="1902409" y="18288"/>
                </a:cubicBezTo>
                <a:cubicBezTo>
                  <a:pt x="1635562" y="47194"/>
                  <a:pt x="1477339" y="4794"/>
                  <a:pt x="1276960" y="18288"/>
                </a:cubicBezTo>
                <a:cubicBezTo>
                  <a:pt x="1058094" y="66922"/>
                  <a:pt x="904206" y="-20636"/>
                  <a:pt x="677570" y="18288"/>
                </a:cubicBezTo>
                <a:cubicBezTo>
                  <a:pt x="485746" y="14713"/>
                  <a:pt x="195925" y="33005"/>
                  <a:pt x="0" y="18288"/>
                </a:cubicBezTo>
                <a:cubicBezTo>
                  <a:pt x="1168" y="12774"/>
                  <a:pt x="-229" y="374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0DB2B4B-E84F-C5AD-DB91-A1019ABBDC30}"/>
              </a:ext>
            </a:extLst>
          </p:cNvPr>
          <p:cNvSpPr>
            <a:spLocks noGrp="1"/>
          </p:cNvSpPr>
          <p:nvPr>
            <p:ph idx="1"/>
          </p:nvPr>
        </p:nvSpPr>
        <p:spPr>
          <a:xfrm>
            <a:off x="480060" y="2872899"/>
            <a:ext cx="3182691" cy="3320668"/>
          </a:xfrm>
        </p:spPr>
        <p:txBody>
          <a:bodyPr>
            <a:normAutofit/>
          </a:bodyPr>
          <a:lstStyle/>
          <a:p>
            <a:r>
              <a:rPr lang="en-US" sz="1800" b="0" i="0" dirty="0">
                <a:solidFill>
                  <a:srgbClr val="000000"/>
                </a:solidFill>
                <a:effectLst/>
                <a:latin typeface="Arial" panose="020B0604020202020204" pitchFamily="34" charset="0"/>
              </a:rPr>
              <a:t>Students will plan and carry out an investigation to produce data showing the relationship between the food we ingest for energy and the molecules that make up our bodies.  </a:t>
            </a:r>
            <a:endParaRPr lang="en-US" sz="1900" dirty="0"/>
          </a:p>
        </p:txBody>
      </p:sp>
      <p:pic>
        <p:nvPicPr>
          <p:cNvPr id="5" name="Picture 4" descr="Three darts on bullseye">
            <a:extLst>
              <a:ext uri="{FF2B5EF4-FFF2-40B4-BE49-F238E27FC236}">
                <a16:creationId xmlns:a16="http://schemas.microsoft.com/office/drawing/2014/main" id="{1FF3F497-C098-E976-B84D-6D1437531930}"/>
              </a:ext>
            </a:extLst>
          </p:cNvPr>
          <p:cNvPicPr>
            <a:picLocks noChangeAspect="1"/>
          </p:cNvPicPr>
          <p:nvPr/>
        </p:nvPicPr>
        <p:blipFill rotWithShape="1">
          <a:blip r:embed="rId2"/>
          <a:srcRect l="45394" r="4580"/>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050373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35" name="Rectangle 1034">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037" name="Rectangle 1036">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E3EE65B-CBF4-7D41-C924-3297422EAB55}"/>
              </a:ext>
            </a:extLst>
          </p:cNvPr>
          <p:cNvSpPr>
            <a:spLocks noGrp="1"/>
          </p:cNvSpPr>
          <p:nvPr>
            <p:ph type="title"/>
          </p:nvPr>
        </p:nvSpPr>
        <p:spPr>
          <a:xfrm>
            <a:off x="836676" y="548640"/>
            <a:ext cx="7626096" cy="1179576"/>
          </a:xfrm>
        </p:spPr>
        <p:txBody>
          <a:bodyPr>
            <a:normAutofit/>
          </a:bodyPr>
          <a:lstStyle/>
          <a:p>
            <a:r>
              <a:rPr lang="en-US" sz="3500" dirty="0"/>
              <a:t>Observations</a:t>
            </a:r>
          </a:p>
        </p:txBody>
      </p:sp>
      <p:sp>
        <p:nvSpPr>
          <p:cNvPr id="1039" name="Rectangle 1038">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70799"/>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30" name="Content Placeholder 1029">
            <a:extLst>
              <a:ext uri="{FF2B5EF4-FFF2-40B4-BE49-F238E27FC236}">
                <a16:creationId xmlns:a16="http://schemas.microsoft.com/office/drawing/2014/main" id="{10B940D7-F405-107B-3C33-6B4248036984}"/>
              </a:ext>
            </a:extLst>
          </p:cNvPr>
          <p:cNvSpPr>
            <a:spLocks noGrp="1"/>
          </p:cNvSpPr>
          <p:nvPr>
            <p:ph idx="1"/>
          </p:nvPr>
        </p:nvSpPr>
        <p:spPr>
          <a:xfrm>
            <a:off x="4877361" y="1320299"/>
            <a:ext cx="2904183" cy="3694176"/>
          </a:xfrm>
        </p:spPr>
        <p:txBody>
          <a:bodyPr anchor="ctr">
            <a:normAutofit/>
          </a:bodyPr>
          <a:lstStyle/>
          <a:p>
            <a:r>
              <a:rPr lang="en-US" sz="2400" dirty="0"/>
              <a:t>What is in pudding?</a:t>
            </a:r>
          </a:p>
          <a:p>
            <a:r>
              <a:rPr lang="en-US" sz="2400" dirty="0"/>
              <a:t>What do our bodies get from pudding?</a:t>
            </a:r>
          </a:p>
        </p:txBody>
      </p:sp>
      <p:pic>
        <p:nvPicPr>
          <p:cNvPr id="4" name="Picture 3">
            <a:extLst>
              <a:ext uri="{FF2B5EF4-FFF2-40B4-BE49-F238E27FC236}">
                <a16:creationId xmlns:a16="http://schemas.microsoft.com/office/drawing/2014/main" id="{183621DC-472F-6ED3-0844-519D492D67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3445" y="1928302"/>
            <a:ext cx="3124588" cy="2710187"/>
          </a:xfrm>
          <a:prstGeom prst="rect">
            <a:avLst/>
          </a:prstGeom>
        </p:spPr>
      </p:pic>
      <p:pic>
        <p:nvPicPr>
          <p:cNvPr id="6" name="Picture 5">
            <a:extLst>
              <a:ext uri="{FF2B5EF4-FFF2-40B4-BE49-F238E27FC236}">
                <a16:creationId xmlns:a16="http://schemas.microsoft.com/office/drawing/2014/main" id="{70ED4D8E-C64A-5B96-BABE-0320AB2533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9304" y="4555111"/>
            <a:ext cx="7772400" cy="1965180"/>
          </a:xfrm>
          <a:prstGeom prst="rect">
            <a:avLst/>
          </a:prstGeom>
        </p:spPr>
      </p:pic>
    </p:spTree>
    <p:extLst>
      <p:ext uri="{BB962C8B-B14F-4D97-AF65-F5344CB8AC3E}">
        <p14:creationId xmlns:p14="http://schemas.microsoft.com/office/powerpoint/2010/main" val="3271704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A9DE3-3F42-3141-AA50-B9D8E436B870}"/>
              </a:ext>
            </a:extLst>
          </p:cNvPr>
          <p:cNvSpPr>
            <a:spLocks noGrp="1"/>
          </p:cNvSpPr>
          <p:nvPr>
            <p:ph type="title"/>
          </p:nvPr>
        </p:nvSpPr>
        <p:spPr>
          <a:xfrm>
            <a:off x="657519" y="741391"/>
            <a:ext cx="3914481" cy="1616203"/>
          </a:xfrm>
        </p:spPr>
        <p:txBody>
          <a:bodyPr anchor="b">
            <a:normAutofit/>
          </a:bodyPr>
          <a:lstStyle/>
          <a:p>
            <a:r>
              <a:rPr lang="en-US" sz="2800" dirty="0"/>
              <a:t>Macromolecules</a:t>
            </a:r>
          </a:p>
        </p:txBody>
      </p:sp>
      <p:sp>
        <p:nvSpPr>
          <p:cNvPr id="3" name="Content Placeholder 2">
            <a:extLst>
              <a:ext uri="{FF2B5EF4-FFF2-40B4-BE49-F238E27FC236}">
                <a16:creationId xmlns:a16="http://schemas.microsoft.com/office/drawing/2014/main" id="{5251C6F0-DA85-94B7-91F0-B51D7428400F}"/>
              </a:ext>
            </a:extLst>
          </p:cNvPr>
          <p:cNvSpPr>
            <a:spLocks noGrp="1"/>
          </p:cNvSpPr>
          <p:nvPr>
            <p:ph idx="1"/>
          </p:nvPr>
        </p:nvSpPr>
        <p:spPr>
          <a:xfrm>
            <a:off x="657519" y="2533476"/>
            <a:ext cx="3914480" cy="3537410"/>
          </a:xfrm>
        </p:spPr>
        <p:txBody>
          <a:bodyPr anchor="t">
            <a:normAutofit/>
          </a:bodyPr>
          <a:lstStyle/>
          <a:p>
            <a:r>
              <a:rPr lang="en-US" sz="1700" dirty="0"/>
              <a:t>What are the 4 types of macromolecules</a:t>
            </a:r>
          </a:p>
          <a:p>
            <a:pPr lvl="1"/>
            <a:r>
              <a:rPr lang="en-US" sz="1700" dirty="0"/>
              <a:t>Proteins</a:t>
            </a:r>
          </a:p>
          <a:p>
            <a:pPr lvl="1"/>
            <a:r>
              <a:rPr lang="en-US" sz="1700" dirty="0"/>
              <a:t>Carbohydrates</a:t>
            </a:r>
          </a:p>
          <a:p>
            <a:pPr lvl="1"/>
            <a:r>
              <a:rPr lang="en-US" sz="1700" dirty="0"/>
              <a:t>Nucleic Acids</a:t>
            </a:r>
          </a:p>
          <a:p>
            <a:pPr lvl="1"/>
            <a:r>
              <a:rPr lang="en-US" sz="1700" dirty="0"/>
              <a:t>Lipids</a:t>
            </a:r>
          </a:p>
          <a:p>
            <a:pPr marL="457200" lvl="1" indent="0">
              <a:buNone/>
            </a:pPr>
            <a:endParaRPr lang="en-US" sz="1700" dirty="0"/>
          </a:p>
          <a:p>
            <a:pPr marL="457200" lvl="1" indent="0">
              <a:buNone/>
            </a:pPr>
            <a:r>
              <a:rPr lang="en-US" sz="1700" dirty="0"/>
              <a:t>Which are present in the pudding?</a:t>
            </a:r>
          </a:p>
          <a:p>
            <a:pPr marL="457200" lvl="1" indent="0">
              <a:buNone/>
            </a:pPr>
            <a:r>
              <a:rPr lang="en-US" sz="1700" dirty="0"/>
              <a:t>Which is the most abundant?</a:t>
            </a:r>
          </a:p>
          <a:p>
            <a:pPr marL="457200" lvl="1" indent="0">
              <a:buNone/>
            </a:pPr>
            <a:endParaRPr lang="en-US" sz="1700" dirty="0"/>
          </a:p>
        </p:txBody>
      </p:sp>
      <p:grpSp>
        <p:nvGrpSpPr>
          <p:cNvPr id="2062" name="Group 2061">
            <a:extLst>
              <a:ext uri="{FF2B5EF4-FFF2-40B4-BE49-F238E27FC236}">
                <a16:creationId xmlns:a16="http://schemas.microsoft.com/office/drawing/2014/main" id="{C54A2A4D-19EF-3552-F383-6AD9587C8A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051478" y="0"/>
            <a:ext cx="92522" cy="6858000"/>
            <a:chOff x="12068638" y="0"/>
            <a:chExt cx="123362" cy="6858000"/>
          </a:xfrm>
        </p:grpSpPr>
        <p:sp>
          <p:nvSpPr>
            <p:cNvPr id="2063" name="Rectangle 2062">
              <a:extLst>
                <a:ext uri="{FF2B5EF4-FFF2-40B4-BE49-F238E27FC236}">
                  <a16:creationId xmlns:a16="http://schemas.microsoft.com/office/drawing/2014/main" id="{A9208F0F-2734-3945-8FD0-EEB19CF41A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4" name="Rectangle 2063">
              <a:extLst>
                <a:ext uri="{FF2B5EF4-FFF2-40B4-BE49-F238E27FC236}">
                  <a16:creationId xmlns:a16="http://schemas.microsoft.com/office/drawing/2014/main" id="{62CFF5D9-43B9-9D58-6F3F-25041716D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Picture 5">
            <a:extLst>
              <a:ext uri="{FF2B5EF4-FFF2-40B4-BE49-F238E27FC236}">
                <a16:creationId xmlns:a16="http://schemas.microsoft.com/office/drawing/2014/main" id="{C0DA7493-941E-1888-2C36-4AAE0B1BD5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1999" y="4011"/>
            <a:ext cx="3005884" cy="6858000"/>
          </a:xfrm>
          <a:prstGeom prst="rect">
            <a:avLst/>
          </a:prstGeom>
        </p:spPr>
      </p:pic>
    </p:spTree>
    <p:extLst>
      <p:ext uri="{BB962C8B-B14F-4D97-AF65-F5344CB8AC3E}">
        <p14:creationId xmlns:p14="http://schemas.microsoft.com/office/powerpoint/2010/main" val="1491275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98C905E-8126-33C1-6E37-86BE56CF0D03}"/>
              </a:ext>
            </a:extLst>
          </p:cNvPr>
          <p:cNvSpPr>
            <a:spLocks noGrp="1"/>
          </p:cNvSpPr>
          <p:nvPr>
            <p:ph type="title"/>
          </p:nvPr>
        </p:nvSpPr>
        <p:spPr>
          <a:xfrm>
            <a:off x="835357" y="2960716"/>
            <a:ext cx="3027251" cy="2387600"/>
          </a:xfrm>
        </p:spPr>
        <p:txBody>
          <a:bodyPr vert="horz" lIns="91440" tIns="45720" rIns="91440" bIns="45720" rtlCol="0" anchor="t">
            <a:normAutofit/>
          </a:bodyPr>
          <a:lstStyle/>
          <a:p>
            <a:pPr algn="l">
              <a:lnSpc>
                <a:spcPct val="90000"/>
              </a:lnSpc>
            </a:pPr>
            <a:r>
              <a:rPr lang="en-US" sz="3300" kern="1200" dirty="0">
                <a:solidFill>
                  <a:schemeClr val="tx1"/>
                </a:solidFill>
                <a:latin typeface="+mj-lt"/>
                <a:ea typeface="+mj-ea"/>
                <a:cs typeface="+mj-cs"/>
              </a:rPr>
              <a:t>Macromolecule</a:t>
            </a:r>
            <a:br>
              <a:rPr lang="en-US" sz="3300" kern="1200" dirty="0">
                <a:solidFill>
                  <a:schemeClr val="tx1"/>
                </a:solidFill>
                <a:latin typeface="+mj-lt"/>
                <a:ea typeface="+mj-ea"/>
                <a:cs typeface="+mj-cs"/>
              </a:rPr>
            </a:br>
            <a:r>
              <a:rPr lang="en-US" sz="3300" kern="1200" dirty="0">
                <a:solidFill>
                  <a:schemeClr val="tx1"/>
                </a:solidFill>
                <a:latin typeface="+mj-lt"/>
                <a:ea typeface="+mj-ea"/>
                <a:cs typeface="+mj-cs"/>
              </a:rPr>
              <a:t>Structure</a:t>
            </a:r>
          </a:p>
        </p:txBody>
      </p:sp>
      <p:grpSp>
        <p:nvGrpSpPr>
          <p:cNvPr id="3081" name="Group 3080">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2984992"/>
            <a:ext cx="548639" cy="673460"/>
            <a:chOff x="3940602" y="308034"/>
            <a:chExt cx="2116791" cy="3428999"/>
          </a:xfrm>
          <a:solidFill>
            <a:schemeClr val="accent4"/>
          </a:solidFill>
        </p:grpSpPr>
        <p:sp>
          <p:nvSpPr>
            <p:cNvPr id="3082" name="Rectangle 3081">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3" name="Rectangle 308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4" name="Rectangle 308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086" name="Rectangle 3085">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8" name="Rectangle 308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4357" y="391886"/>
            <a:ext cx="4507025"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4" name="Picture 2" descr="How Do Macromolecules Form? — Overview &amp; Process - Expii">
            <a:extLst>
              <a:ext uri="{FF2B5EF4-FFF2-40B4-BE49-F238E27FC236}">
                <a16:creationId xmlns:a16="http://schemas.microsoft.com/office/drawing/2014/main" id="{6A98A820-AAF9-D420-1068-51A056B7C42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441869" y="807206"/>
            <a:ext cx="4152000" cy="51848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2F9072D-C1DC-D11D-D0D0-500BB9997B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8258" y="3689841"/>
            <a:ext cx="6489700" cy="2413000"/>
          </a:xfrm>
          <a:prstGeom prst="rect">
            <a:avLst/>
          </a:prstGeom>
        </p:spPr>
      </p:pic>
      <p:pic>
        <p:nvPicPr>
          <p:cNvPr id="7" name="Picture 6">
            <a:extLst>
              <a:ext uri="{FF2B5EF4-FFF2-40B4-BE49-F238E27FC236}">
                <a16:creationId xmlns:a16="http://schemas.microsoft.com/office/drawing/2014/main" id="{2325C7AC-989F-F14D-6CF1-8759579B6D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9778" y="873941"/>
            <a:ext cx="3416300" cy="2705100"/>
          </a:xfrm>
          <a:prstGeom prst="rect">
            <a:avLst/>
          </a:prstGeom>
        </p:spPr>
      </p:pic>
    </p:spTree>
    <p:extLst>
      <p:ext uri="{BB962C8B-B14F-4D97-AF65-F5344CB8AC3E}">
        <p14:creationId xmlns:p14="http://schemas.microsoft.com/office/powerpoint/2010/main" val="3735878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02CAE-5218-AB6D-F92C-175134206575}"/>
              </a:ext>
            </a:extLst>
          </p:cNvPr>
          <p:cNvSpPr>
            <a:spLocks noGrp="1"/>
          </p:cNvSpPr>
          <p:nvPr>
            <p:ph type="title"/>
          </p:nvPr>
        </p:nvSpPr>
        <p:spPr/>
        <p:txBody>
          <a:bodyPr/>
          <a:lstStyle/>
          <a:p>
            <a:r>
              <a:rPr lang="en-US" dirty="0"/>
              <a:t>Spitty Pudding Experiment</a:t>
            </a:r>
          </a:p>
        </p:txBody>
      </p:sp>
      <p:sp>
        <p:nvSpPr>
          <p:cNvPr id="3" name="Content Placeholder 2">
            <a:extLst>
              <a:ext uri="{FF2B5EF4-FFF2-40B4-BE49-F238E27FC236}">
                <a16:creationId xmlns:a16="http://schemas.microsoft.com/office/drawing/2014/main" id="{FBB49C6A-4686-2490-3542-DD43F93931C4}"/>
              </a:ext>
            </a:extLst>
          </p:cNvPr>
          <p:cNvSpPr>
            <a:spLocks noGrp="1"/>
          </p:cNvSpPr>
          <p:nvPr>
            <p:ph idx="1"/>
          </p:nvPr>
        </p:nvSpPr>
        <p:spPr/>
        <p:txBody>
          <a:bodyPr/>
          <a:lstStyle/>
          <a:p>
            <a:r>
              <a:rPr lang="en-US" dirty="0"/>
              <a:t>Get 2 cups of pudding </a:t>
            </a:r>
          </a:p>
          <a:p>
            <a:r>
              <a:rPr lang="en-US" dirty="0"/>
              <a:t>Think of really sour things</a:t>
            </a:r>
          </a:p>
          <a:p>
            <a:r>
              <a:rPr lang="en-US" dirty="0"/>
              <a:t>Record observations of pudding</a:t>
            </a:r>
          </a:p>
          <a:p>
            <a:r>
              <a:rPr lang="en-US" dirty="0"/>
              <a:t>Spit into 1 cup of pudding</a:t>
            </a:r>
          </a:p>
        </p:txBody>
      </p:sp>
      <p:pic>
        <p:nvPicPr>
          <p:cNvPr id="5" name="Picture 4" descr="A group of lemon slices&#10;&#10;Description automatically generated">
            <a:extLst>
              <a:ext uri="{FF2B5EF4-FFF2-40B4-BE49-F238E27FC236}">
                <a16:creationId xmlns:a16="http://schemas.microsoft.com/office/drawing/2014/main" id="{E77E6354-16B4-2565-695E-E974C49CF6B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57200" y="3838460"/>
            <a:ext cx="3326582" cy="2209800"/>
          </a:xfrm>
          <a:prstGeom prst="rect">
            <a:avLst/>
          </a:prstGeom>
        </p:spPr>
      </p:pic>
      <p:sp>
        <p:nvSpPr>
          <p:cNvPr id="6" name="TextBox 5">
            <a:extLst>
              <a:ext uri="{FF2B5EF4-FFF2-40B4-BE49-F238E27FC236}">
                <a16:creationId xmlns:a16="http://schemas.microsoft.com/office/drawing/2014/main" id="{538EC7AB-E1EF-BF90-78A5-02AD3B122610}"/>
              </a:ext>
            </a:extLst>
          </p:cNvPr>
          <p:cNvSpPr txBox="1"/>
          <p:nvPr/>
        </p:nvSpPr>
        <p:spPr>
          <a:xfrm>
            <a:off x="457200" y="5082050"/>
            <a:ext cx="2209800" cy="230832"/>
          </a:xfrm>
          <a:prstGeom prst="rect">
            <a:avLst/>
          </a:prstGeom>
          <a:noFill/>
        </p:spPr>
        <p:txBody>
          <a:bodyPr wrap="square" rtlCol="0">
            <a:spAutoFit/>
          </a:bodyPr>
          <a:lstStyle/>
          <a:p>
            <a:endParaRPr lang="en-US" sz="900" dirty="0"/>
          </a:p>
        </p:txBody>
      </p:sp>
      <p:pic>
        <p:nvPicPr>
          <p:cNvPr id="8" name="Picture 7" descr="A group of colorful packages of candy&#10;&#10;Description automatically generated">
            <a:extLst>
              <a:ext uri="{FF2B5EF4-FFF2-40B4-BE49-F238E27FC236}">
                <a16:creationId xmlns:a16="http://schemas.microsoft.com/office/drawing/2014/main" id="{E0C19E0F-BC7F-4F05-39F7-82DBDA4390E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783782" y="4796661"/>
            <a:ext cx="3441700" cy="2061339"/>
          </a:xfrm>
          <a:prstGeom prst="rect">
            <a:avLst/>
          </a:prstGeom>
        </p:spPr>
      </p:pic>
      <p:sp>
        <p:nvSpPr>
          <p:cNvPr id="9" name="TextBox 8">
            <a:extLst>
              <a:ext uri="{FF2B5EF4-FFF2-40B4-BE49-F238E27FC236}">
                <a16:creationId xmlns:a16="http://schemas.microsoft.com/office/drawing/2014/main" id="{99EDBDB6-11F1-B832-971A-58C3196FD09C}"/>
              </a:ext>
            </a:extLst>
          </p:cNvPr>
          <p:cNvSpPr txBox="1"/>
          <p:nvPr/>
        </p:nvSpPr>
        <p:spPr>
          <a:xfrm>
            <a:off x="3783782" y="5565934"/>
            <a:ext cx="3441700" cy="230832"/>
          </a:xfrm>
          <a:prstGeom prst="rect">
            <a:avLst/>
          </a:prstGeom>
          <a:noFill/>
        </p:spPr>
        <p:txBody>
          <a:bodyPr wrap="square" rtlCol="0">
            <a:spAutoFit/>
          </a:bodyPr>
          <a:lstStyle/>
          <a:p>
            <a:endParaRPr lang="en-US" sz="900" dirty="0"/>
          </a:p>
        </p:txBody>
      </p:sp>
      <p:pic>
        <p:nvPicPr>
          <p:cNvPr id="11" name="Picture 10" descr="A pile of gummy candy&#10;&#10;Description automatically generated">
            <a:extLst>
              <a:ext uri="{FF2B5EF4-FFF2-40B4-BE49-F238E27FC236}">
                <a16:creationId xmlns:a16="http://schemas.microsoft.com/office/drawing/2014/main" id="{C887EE77-2478-44B2-CDC2-761720FBE908}"/>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5821314" y="2673350"/>
            <a:ext cx="2578100" cy="2578100"/>
          </a:xfrm>
          <a:prstGeom prst="rect">
            <a:avLst/>
          </a:prstGeom>
        </p:spPr>
      </p:pic>
      <p:sp>
        <p:nvSpPr>
          <p:cNvPr id="12" name="TextBox 11">
            <a:extLst>
              <a:ext uri="{FF2B5EF4-FFF2-40B4-BE49-F238E27FC236}">
                <a16:creationId xmlns:a16="http://schemas.microsoft.com/office/drawing/2014/main" id="{714BEC82-311A-F122-6FD2-B58F1C4C0F67}"/>
              </a:ext>
            </a:extLst>
          </p:cNvPr>
          <p:cNvSpPr txBox="1"/>
          <p:nvPr/>
        </p:nvSpPr>
        <p:spPr>
          <a:xfrm>
            <a:off x="7041741" y="5356278"/>
            <a:ext cx="2375718" cy="230832"/>
          </a:xfrm>
          <a:prstGeom prst="rect">
            <a:avLst/>
          </a:prstGeom>
          <a:noFill/>
        </p:spPr>
        <p:txBody>
          <a:bodyPr wrap="square" rtlCol="0">
            <a:spAutoFit/>
          </a:bodyPr>
          <a:lstStyle/>
          <a:p>
            <a:endParaRPr lang="en-US" sz="900" dirty="0"/>
          </a:p>
        </p:txBody>
      </p:sp>
    </p:spTree>
    <p:extLst>
      <p:ext uri="{BB962C8B-B14F-4D97-AF65-F5344CB8AC3E}">
        <p14:creationId xmlns:p14="http://schemas.microsoft.com/office/powerpoint/2010/main" val="3624349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1DC6ABD-215C-4EA8-A483-CEF5B99AB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3F9027-8275-7CCC-EB11-ECAABF7A470B}"/>
              </a:ext>
            </a:extLst>
          </p:cNvPr>
          <p:cNvSpPr>
            <a:spLocks noGrp="1"/>
          </p:cNvSpPr>
          <p:nvPr>
            <p:ph type="title"/>
          </p:nvPr>
        </p:nvSpPr>
        <p:spPr>
          <a:xfrm>
            <a:off x="449706" y="679731"/>
            <a:ext cx="3128996" cy="3736540"/>
          </a:xfrm>
        </p:spPr>
        <p:txBody>
          <a:bodyPr vert="horz" lIns="91440" tIns="45720" rIns="91440" bIns="45720" rtlCol="0" anchor="b">
            <a:normAutofit/>
          </a:bodyPr>
          <a:lstStyle/>
          <a:p>
            <a:pPr algn="l">
              <a:lnSpc>
                <a:spcPct val="90000"/>
              </a:lnSpc>
            </a:pPr>
            <a:r>
              <a:rPr lang="en-US" sz="4700" kern="1200" dirty="0">
                <a:solidFill>
                  <a:schemeClr val="tx1"/>
                </a:solidFill>
                <a:latin typeface="+mj-lt"/>
                <a:ea typeface="+mj-ea"/>
                <a:cs typeface="+mj-cs"/>
              </a:rPr>
              <a:t>Spitty Pudding Experiment</a:t>
            </a:r>
          </a:p>
        </p:txBody>
      </p:sp>
      <p:sp>
        <p:nvSpPr>
          <p:cNvPr id="3" name="Content Placeholder 2">
            <a:extLst>
              <a:ext uri="{FF2B5EF4-FFF2-40B4-BE49-F238E27FC236}">
                <a16:creationId xmlns:a16="http://schemas.microsoft.com/office/drawing/2014/main" id="{36FD1B90-A815-1EDD-05D7-44F6C7BA7504}"/>
              </a:ext>
            </a:extLst>
          </p:cNvPr>
          <p:cNvSpPr>
            <a:spLocks noGrp="1"/>
          </p:cNvSpPr>
          <p:nvPr>
            <p:ph idx="1"/>
          </p:nvPr>
        </p:nvSpPr>
        <p:spPr>
          <a:xfrm>
            <a:off x="449706" y="4685288"/>
            <a:ext cx="3128996" cy="1035781"/>
          </a:xfrm>
        </p:spPr>
        <p:txBody>
          <a:bodyPr vert="horz" lIns="91440" tIns="45720" rIns="91440" bIns="45720" rtlCol="0">
            <a:normAutofit/>
          </a:bodyPr>
          <a:lstStyle/>
          <a:p>
            <a:pPr marL="0" indent="0">
              <a:lnSpc>
                <a:spcPct val="90000"/>
              </a:lnSpc>
              <a:spcBef>
                <a:spcPts val="1000"/>
              </a:spcBef>
              <a:buNone/>
            </a:pPr>
            <a:r>
              <a:rPr lang="en-US" sz="2000" kern="1200" dirty="0">
                <a:solidFill>
                  <a:schemeClr val="tx1"/>
                </a:solidFill>
                <a:latin typeface="+mn-lt"/>
                <a:ea typeface="+mn-ea"/>
                <a:cs typeface="+mn-cs"/>
              </a:rPr>
              <a:t>Once you have a “mouthful” of spit in your cup mix it into your cup of pudding.</a:t>
            </a:r>
          </a:p>
        </p:txBody>
      </p:sp>
      <p:grpSp>
        <p:nvGrpSpPr>
          <p:cNvPr id="15" name="Group 14">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062324" y="1"/>
            <a:ext cx="1834788" cy="5777808"/>
            <a:chOff x="329184" y="1"/>
            <a:chExt cx="524256" cy="5777808"/>
          </a:xfrm>
        </p:grpSpPr>
        <p:cxnSp>
          <p:nvCxnSpPr>
            <p:cNvPr id="16" name="Straight Connector 15">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9" name="Rectangle 18">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9948" y="269324"/>
            <a:ext cx="4587584" cy="6208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whisk in a bowl of eggs&#10;&#10;Description automatically generated">
            <a:extLst>
              <a:ext uri="{FF2B5EF4-FFF2-40B4-BE49-F238E27FC236}">
                <a16:creationId xmlns:a16="http://schemas.microsoft.com/office/drawing/2014/main" id="{DDB4CAA8-7D8B-8B34-B659-7878EDF52E9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230429" y="1975010"/>
            <a:ext cx="4206622" cy="2797403"/>
          </a:xfrm>
          <a:prstGeom prst="rect">
            <a:avLst/>
          </a:prstGeom>
        </p:spPr>
      </p:pic>
    </p:spTree>
    <p:extLst>
      <p:ext uri="{BB962C8B-B14F-4D97-AF65-F5344CB8AC3E}">
        <p14:creationId xmlns:p14="http://schemas.microsoft.com/office/powerpoint/2010/main" val="2583711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9C74A7C-FF09-70F5-21D1-EE3865848CCA}"/>
              </a:ext>
            </a:extLst>
          </p:cNvPr>
          <p:cNvSpPr>
            <a:spLocks noGrp="1"/>
          </p:cNvSpPr>
          <p:nvPr>
            <p:ph type="title"/>
          </p:nvPr>
        </p:nvSpPr>
        <p:spPr>
          <a:xfrm>
            <a:off x="515125" y="1153572"/>
            <a:ext cx="2400300" cy="4461163"/>
          </a:xfrm>
        </p:spPr>
        <p:txBody>
          <a:bodyPr>
            <a:normAutofit/>
          </a:bodyPr>
          <a:lstStyle/>
          <a:p>
            <a:r>
              <a:rPr lang="en-US" dirty="0">
                <a:solidFill>
                  <a:srgbClr val="FFFFFF"/>
                </a:solidFill>
              </a:rPr>
              <a:t>Enzymes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4412CD9-06A7-AC0E-D8FC-B9DDC36F4142}"/>
              </a:ext>
            </a:extLst>
          </p:cNvPr>
          <p:cNvSpPr>
            <a:spLocks noGrp="1"/>
          </p:cNvSpPr>
          <p:nvPr>
            <p:ph idx="1"/>
          </p:nvPr>
        </p:nvSpPr>
        <p:spPr>
          <a:xfrm>
            <a:off x="3335481" y="591344"/>
            <a:ext cx="5179868" cy="5585619"/>
          </a:xfrm>
        </p:spPr>
        <p:txBody>
          <a:bodyPr anchor="ctr">
            <a:normAutofit/>
          </a:bodyPr>
          <a:lstStyle/>
          <a:p>
            <a:pPr>
              <a:lnSpc>
                <a:spcPct val="90000"/>
              </a:lnSpc>
            </a:pPr>
            <a:r>
              <a:rPr lang="en-US" sz="2700" b="0" i="0" dirty="0">
                <a:effectLst/>
                <a:latin typeface="Google Sans"/>
              </a:rPr>
              <a:t>Enzymes are proteins that help speed up metabolism, or the chemical reactions in our bodies. They build some substances and break others down. All living things have enzymes. Our bodies naturally produce enzymes.</a:t>
            </a:r>
          </a:p>
          <a:p>
            <a:pPr>
              <a:lnSpc>
                <a:spcPct val="90000"/>
              </a:lnSpc>
            </a:pPr>
            <a:r>
              <a:rPr lang="en-US" sz="2700" dirty="0">
                <a:latin typeface="Google Sans"/>
              </a:rPr>
              <a:t>Example- Amylase, found in our saliva helps breakdown carbohydrates.</a:t>
            </a:r>
          </a:p>
          <a:p>
            <a:pPr>
              <a:lnSpc>
                <a:spcPct val="90000"/>
              </a:lnSpc>
            </a:pPr>
            <a:r>
              <a:rPr lang="en-US" sz="2700" dirty="0">
                <a:latin typeface="Google Sans"/>
              </a:rPr>
              <a:t>If a word has -</a:t>
            </a:r>
            <a:r>
              <a:rPr lang="en-US" sz="2700" u="sng" dirty="0">
                <a:latin typeface="Google Sans"/>
              </a:rPr>
              <a:t>ase</a:t>
            </a:r>
            <a:r>
              <a:rPr lang="en-US" sz="2700" dirty="0">
                <a:latin typeface="Google Sans"/>
              </a:rPr>
              <a:t> on the end it is most likely an enzyme</a:t>
            </a:r>
          </a:p>
          <a:p>
            <a:pPr>
              <a:lnSpc>
                <a:spcPct val="90000"/>
              </a:lnSpc>
            </a:pPr>
            <a:r>
              <a:rPr lang="en-US" sz="2700" dirty="0">
                <a:latin typeface="Google Sans"/>
              </a:rPr>
              <a:t>Look up 3 enzymes on your device, be prepared to share.</a:t>
            </a:r>
            <a:endParaRPr lang="en-US" sz="2700" dirty="0"/>
          </a:p>
        </p:txBody>
      </p:sp>
    </p:spTree>
    <p:extLst>
      <p:ext uri="{BB962C8B-B14F-4D97-AF65-F5344CB8AC3E}">
        <p14:creationId xmlns:p14="http://schemas.microsoft.com/office/powerpoint/2010/main" val="1282189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3" name="Rectangle 1052">
            <a:extLst>
              <a:ext uri="{FF2B5EF4-FFF2-40B4-BE49-F238E27FC236}">
                <a16:creationId xmlns:a16="http://schemas.microsoft.com/office/drawing/2014/main" id="{6ECA6DCB-B7E1-40A9-9524-540C6DA40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90D0FA6-DD21-D078-12C0-89B39738E86D}"/>
              </a:ext>
            </a:extLst>
          </p:cNvPr>
          <p:cNvSpPr>
            <a:spLocks noGrp="1"/>
          </p:cNvSpPr>
          <p:nvPr>
            <p:ph type="title"/>
          </p:nvPr>
        </p:nvSpPr>
        <p:spPr>
          <a:xfrm>
            <a:off x="442170" y="856180"/>
            <a:ext cx="3959556" cy="1128068"/>
          </a:xfrm>
        </p:spPr>
        <p:txBody>
          <a:bodyPr anchor="ctr">
            <a:normAutofit/>
          </a:bodyPr>
          <a:lstStyle/>
          <a:p>
            <a:r>
              <a:rPr lang="en-US" sz="3500" dirty="0"/>
              <a:t>Enzymes</a:t>
            </a:r>
          </a:p>
        </p:txBody>
      </p:sp>
      <p:grpSp>
        <p:nvGrpSpPr>
          <p:cNvPr id="1055" name="Group 1054">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266396" cy="673460"/>
            <a:chOff x="0" y="823811"/>
            <a:chExt cx="355196" cy="673460"/>
          </a:xfrm>
        </p:grpSpPr>
        <p:sp>
          <p:nvSpPr>
            <p:cNvPr id="1056" name="Rectangle 105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7" name="Rectangle 105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59" name="Rectangle 1058">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8813" y="2123821"/>
            <a:ext cx="373130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FF2D38B-CF1E-720C-11B8-EA2C8D4593CA}"/>
              </a:ext>
            </a:extLst>
          </p:cNvPr>
          <p:cNvSpPr>
            <a:spLocks noGrp="1"/>
          </p:cNvSpPr>
          <p:nvPr>
            <p:ph idx="1"/>
          </p:nvPr>
        </p:nvSpPr>
        <p:spPr>
          <a:xfrm>
            <a:off x="443039" y="2330505"/>
            <a:ext cx="3958549" cy="3979585"/>
          </a:xfrm>
        </p:spPr>
        <p:txBody>
          <a:bodyPr anchor="ctr">
            <a:normAutofit/>
          </a:bodyPr>
          <a:lstStyle/>
          <a:p>
            <a:r>
              <a:rPr lang="en-US" sz="1700" dirty="0"/>
              <a:t>Enzymes are found all over in our bodies, especially in our digestive symptoms.</a:t>
            </a:r>
          </a:p>
          <a:p>
            <a:r>
              <a:rPr lang="en-US" sz="1700" dirty="0"/>
              <a:t>Saliva contains enzymes too!</a:t>
            </a:r>
          </a:p>
          <a:p>
            <a:r>
              <a:rPr lang="en-US" sz="1700" dirty="0"/>
              <a:t>Amylase digests carbohydrates</a:t>
            </a:r>
          </a:p>
          <a:p>
            <a:r>
              <a:rPr lang="en-US" sz="1700" dirty="0"/>
              <a:t>Fun Fact- Ruminants do not contain amylase in their saliva</a:t>
            </a:r>
          </a:p>
        </p:txBody>
      </p:sp>
      <p:sp>
        <p:nvSpPr>
          <p:cNvPr id="1061" name="Rectangle 1060">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3" name="Rectangle 106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265" y="357447"/>
            <a:ext cx="3634116"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Caramel Apple Pops Fundraiser | Old Fashion Candy">
            <a:extLst>
              <a:ext uri="{FF2B5EF4-FFF2-40B4-BE49-F238E27FC236}">
                <a16:creationId xmlns:a16="http://schemas.microsoft.com/office/drawing/2014/main" id="{61C9A3CF-B847-A066-2554-9148BD2EEE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23629"/>
          <a:stretch/>
        </p:blipFill>
        <p:spPr bwMode="auto">
          <a:xfrm>
            <a:off x="5312567" y="581892"/>
            <a:ext cx="3298075" cy="2518756"/>
          </a:xfrm>
          <a:prstGeom prst="rect">
            <a:avLst/>
          </a:prstGeom>
          <a:noFill/>
          <a:extLst>
            <a:ext uri="{909E8E84-426E-40DD-AFC4-6F175D3DCCD1}">
              <a14:hiddenFill xmlns:a14="http://schemas.microsoft.com/office/drawing/2010/main">
                <a:solidFill>
                  <a:srgbClr val="FFFFFF"/>
                </a:solidFill>
              </a14:hiddenFill>
            </a:ext>
          </a:extLst>
        </p:spPr>
      </p:pic>
      <p:sp>
        <p:nvSpPr>
          <p:cNvPr id="1065" name="Rectangle 1064">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265" y="3505479"/>
            <a:ext cx="3634116"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cow eating grass in a fence&#10;&#10;Description automatically generated">
            <a:extLst>
              <a:ext uri="{FF2B5EF4-FFF2-40B4-BE49-F238E27FC236}">
                <a16:creationId xmlns:a16="http://schemas.microsoft.com/office/drawing/2014/main" id="{E1FD6F29-9BF4-79B4-448F-2DFD218D2872}"/>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6778" r="4" b="12589"/>
          <a:stretch/>
        </p:blipFill>
        <p:spPr>
          <a:xfrm>
            <a:off x="5312567" y="3707894"/>
            <a:ext cx="3296677" cy="2518756"/>
          </a:xfrm>
          <a:prstGeom prst="rect">
            <a:avLst/>
          </a:prstGeom>
        </p:spPr>
      </p:pic>
    </p:spTree>
    <p:extLst>
      <p:ext uri="{BB962C8B-B14F-4D97-AF65-F5344CB8AC3E}">
        <p14:creationId xmlns:p14="http://schemas.microsoft.com/office/powerpoint/2010/main" val="6902272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359</Words>
  <Application>Microsoft Office PowerPoint</Application>
  <PresentationFormat>On-screen Show (4:3)</PresentationFormat>
  <Paragraphs>47</Paragraphs>
  <Slides>13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Google Sans</vt:lpstr>
      <vt:lpstr>Office Theme</vt:lpstr>
      <vt:lpstr>Spitty Pudding</vt:lpstr>
      <vt:lpstr>Objectives</vt:lpstr>
      <vt:lpstr>Observations</vt:lpstr>
      <vt:lpstr>Macromolecules</vt:lpstr>
      <vt:lpstr>Macromolecule Structure</vt:lpstr>
      <vt:lpstr>Spitty Pudding Experiment</vt:lpstr>
      <vt:lpstr>Spitty Pudding Experiment</vt:lpstr>
      <vt:lpstr>Enzymes</vt:lpstr>
      <vt:lpstr>Enzymes</vt:lpstr>
      <vt:lpstr>Enzymes</vt:lpstr>
      <vt:lpstr>Energy Flow</vt:lpstr>
      <vt:lpstr>Think-Pair-Share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Spitty Pudding</dc:title>
  <dc:creator/>
  <cp:lastModifiedBy/>
  <cp:revision>6</cp:revision>
  <dcterms:created xsi:type="dcterms:W3CDTF">2012-08-24T00:53:15Z</dcterms:created>
  <dcterms:modified xsi:type="dcterms:W3CDTF">2024-02-23T23:18:47Z</dcterms:modified>
</cp:coreProperties>
</file>