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15"/>
  </p:notesMasterIdLst>
  <p:sldIdLst>
    <p:sldId id="256" r:id="rId2"/>
    <p:sldId id="257" r:id="rId3"/>
    <p:sldId id="258" r:id="rId4"/>
    <p:sldId id="263" r:id="rId5"/>
    <p:sldId id="268" r:id="rId6"/>
    <p:sldId id="259" r:id="rId7"/>
    <p:sldId id="260" r:id="rId8"/>
    <p:sldId id="264" r:id="rId9"/>
    <p:sldId id="265" r:id="rId10"/>
    <p:sldId id="267" r:id="rId11"/>
    <p:sldId id="262" r:id="rId12"/>
    <p:sldId id="266" r:id="rId13"/>
    <p:sldId id="269"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A33156E-1896-4A81-A6D0-8F79D945738D}" v="4" dt="2024-02-23T23:18:07.78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94599"/>
  </p:normalViewPr>
  <p:slideViewPr>
    <p:cSldViewPr>
      <p:cViewPr varScale="1">
        <p:scale>
          <a:sx n="101" d="100"/>
          <a:sy n="101" d="100"/>
        </p:scale>
        <p:origin x="1836"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0FE861C-486B-4E18-A0E9-A790238A915C}" type="datetimeFigureOut">
              <a:rPr lang="en-US" smtClean="0"/>
              <a:t>2/23/2024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F811066-0135-4CAA-8AD4-89A97190AC00}" type="slidenum">
              <a:rPr lang="en-US" smtClean="0"/>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F811066-0135-4CAA-8AD4-89A97190AC00}" type="slidenum">
              <a:rPr lang="en-US" smtClean="0"/>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-Have students read the label, and explain how our bodies benefit from eating pudding.</a:t>
            </a:r>
          </a:p>
        </p:txBody>
      </p:sp>
      <p:sp>
        <p:nvSpPr>
          <p:cNvPr id="4" name="Slide Number Placeholder 3"/>
          <p:cNvSpPr>
            <a:spLocks noGrp="1"/>
          </p:cNvSpPr>
          <p:nvPr>
            <p:ph type="sldNum" sz="quarter" idx="5"/>
          </p:nvPr>
        </p:nvSpPr>
        <p:spPr/>
        <p:txBody>
          <a:bodyPr/>
          <a:lstStyle/>
          <a:p>
            <a:fld id="{DF811066-0135-4CAA-8AD4-89A97190AC00}" type="slidenum">
              <a:rPr lang="en-US" smtClean="0"/>
              <a:t>3</a:t>
            </a:fld>
            <a:endParaRPr lang="en-US" dirty="0"/>
          </a:p>
        </p:txBody>
      </p:sp>
    </p:spTree>
    <p:extLst>
      <p:ext uri="{BB962C8B-B14F-4D97-AF65-F5344CB8AC3E}">
        <p14:creationId xmlns:p14="http://schemas.microsoft.com/office/powerpoint/2010/main" val="4863954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After mixing, wait for about 10 minutes before looking back at the pudding.</a:t>
            </a:r>
          </a:p>
        </p:txBody>
      </p:sp>
      <p:sp>
        <p:nvSpPr>
          <p:cNvPr id="4" name="Slide Number Placeholder 3"/>
          <p:cNvSpPr>
            <a:spLocks noGrp="1"/>
          </p:cNvSpPr>
          <p:nvPr>
            <p:ph type="sldNum" sz="quarter" idx="5"/>
          </p:nvPr>
        </p:nvSpPr>
        <p:spPr/>
        <p:txBody>
          <a:bodyPr/>
          <a:lstStyle/>
          <a:p>
            <a:fld id="{DF811066-0135-4CAA-8AD4-89A97190AC00}" type="slidenum">
              <a:rPr lang="en-US" smtClean="0"/>
              <a:t>7</a:t>
            </a:fld>
            <a:endParaRPr lang="en-US" dirty="0"/>
          </a:p>
        </p:txBody>
      </p:sp>
    </p:spTree>
    <p:extLst>
      <p:ext uri="{BB962C8B-B14F-4D97-AF65-F5344CB8AC3E}">
        <p14:creationId xmlns:p14="http://schemas.microsoft.com/office/powerpoint/2010/main" val="15937062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8102BAB4-8B8D-41DD-85C7-81A0CA962007}" type="datetimeFigureOut">
              <a:rPr lang="en-US" smtClean="0"/>
              <a:t>2/23/2024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044824F-EBE0-443F-8A8F-F64816AF04DC}"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102BAB4-8B8D-41DD-85C7-81A0CA962007}" type="datetimeFigureOut">
              <a:rPr lang="en-US" smtClean="0"/>
              <a:t>2/23/2024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044824F-EBE0-443F-8A8F-F64816AF04DC}"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102BAB4-8B8D-41DD-85C7-81A0CA962007}" type="datetimeFigureOut">
              <a:rPr lang="en-US" smtClean="0"/>
              <a:t>2/23/2024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044824F-EBE0-443F-8A8F-F64816AF04DC}"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102BAB4-8B8D-41DD-85C7-81A0CA962007}" type="datetimeFigureOut">
              <a:rPr lang="en-US" smtClean="0"/>
              <a:t>2/23/2024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044824F-EBE0-443F-8A8F-F64816AF04DC}"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102BAB4-8B8D-41DD-85C7-81A0CA962007}" type="datetimeFigureOut">
              <a:rPr lang="en-US" smtClean="0"/>
              <a:t>2/23/2024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044824F-EBE0-443F-8A8F-F64816AF04DC}"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102BAB4-8B8D-41DD-85C7-81A0CA962007}" type="datetimeFigureOut">
              <a:rPr lang="en-US" smtClean="0"/>
              <a:t>2/23/2024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044824F-EBE0-443F-8A8F-F64816AF04DC}"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102BAB4-8B8D-41DD-85C7-81A0CA962007}" type="datetimeFigureOut">
              <a:rPr lang="en-US" smtClean="0"/>
              <a:t>2/23/2024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044824F-EBE0-443F-8A8F-F64816AF04DC}"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102BAB4-8B8D-41DD-85C7-81A0CA962007}" type="datetimeFigureOut">
              <a:rPr lang="en-US" smtClean="0"/>
              <a:t>2/23/2024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044824F-EBE0-443F-8A8F-F64816AF04DC}"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02BAB4-8B8D-41DD-85C7-81A0CA962007}" type="datetimeFigureOut">
              <a:rPr lang="en-US" smtClean="0"/>
              <a:t>2/23/2024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044824F-EBE0-443F-8A8F-F64816AF04DC}"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102BAB4-8B8D-41DD-85C7-81A0CA962007}" type="datetimeFigureOut">
              <a:rPr lang="en-US" smtClean="0"/>
              <a:t>2/23/2024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044824F-EBE0-443F-8A8F-F64816AF04DC}"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102BAB4-8B8D-41DD-85C7-81A0CA962007}" type="datetimeFigureOut">
              <a:rPr lang="en-US" smtClean="0"/>
              <a:t>2/23/2024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044824F-EBE0-443F-8A8F-F64816AF04DC}"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02BAB4-8B8D-41DD-85C7-81A0CA962007}" type="datetimeFigureOut">
              <a:rPr lang="en-US" smtClean="0"/>
              <a:t>2/23/2024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44824F-EBE0-443F-8A8F-F64816AF04DC}"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www.creationsbykara.com/2013/06/oreo-cheesecake-pudding-cups.html/"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hyperlink" Target="https://www.rawpixel.com/image/67965/tomahawk-steak"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hyperlink" Target="https://youtu.be/Og5xAdC8EUI?si=n2iASbquSnU30OKw" TargetMode="External"/><Relationship Id="rId1" Type="http://schemas.openxmlformats.org/officeDocument/2006/relationships/slideLayout" Target="../slideLayouts/slideLayout2.xml"/><Relationship Id="rId4" Type="http://schemas.openxmlformats.org/officeDocument/2006/relationships/hyperlink" Target="https://pixabay.com/en/boy-eating-chocolate-muffin-709943/"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s://creativecommons.org/licenses/by-nc-sa/4.0/" TargetMode="External"/><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hyperlink" Target="https://3drst.byu.edu/"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hyperlink" Target="https://www.freeimageslive.co.uk/free_stock_image/sliced-lemon-background-jpg" TargetMode="External"/><Relationship Id="rId7" Type="http://schemas.openxmlformats.org/officeDocument/2006/relationships/hyperlink" Target="https://pngimg.com/download/80394" TargetMode="External"/><Relationship Id="rId2" Type="http://schemas.openxmlformats.org/officeDocument/2006/relationships/image" Target="../media/image9.jp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hyperlink" Target="https://iainthegreat.wordpress.com/2019/10/" TargetMode="Externa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s://www.freeimageslive.co.uk/free_stock_image/egg-wisk-jpg"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hyperlink" Target="http://www.flickr.com/photos/foxypar4/955209954/"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91DC6ABD-215C-4EA8-A483-CEF5B99AB3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449706" y="679731"/>
            <a:ext cx="3128996" cy="3736540"/>
          </a:xfrm>
        </p:spPr>
        <p:txBody>
          <a:bodyPr>
            <a:normAutofit/>
          </a:bodyPr>
          <a:lstStyle/>
          <a:p>
            <a:pPr algn="l"/>
            <a:r>
              <a:rPr lang="en-US" dirty="0"/>
              <a:t>Spitty Pudding</a:t>
            </a:r>
          </a:p>
        </p:txBody>
      </p:sp>
      <p:grpSp>
        <p:nvGrpSpPr>
          <p:cNvPr id="18" name="Group 17">
            <a:extLst>
              <a:ext uri="{FF2B5EF4-FFF2-40B4-BE49-F238E27FC236}">
                <a16:creationId xmlns:a16="http://schemas.microsoft.com/office/drawing/2014/main" id="{3AF6A671-C637-4547-85F4-51B6D188139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062324" y="1"/>
            <a:ext cx="1834788" cy="5777808"/>
            <a:chOff x="329184" y="1"/>
            <a:chExt cx="524256" cy="5777808"/>
          </a:xfrm>
        </p:grpSpPr>
        <p:cxnSp>
          <p:nvCxnSpPr>
            <p:cNvPr id="14" name="Straight Connector 13">
              <a:extLst>
                <a:ext uri="{FF2B5EF4-FFF2-40B4-BE49-F238E27FC236}">
                  <a16:creationId xmlns:a16="http://schemas.microsoft.com/office/drawing/2014/main" id="{C575CF26-3D3C-4C5A-A2B7-00432016EF6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329184" y="5777809"/>
              <a:ext cx="521208" cy="0"/>
            </a:xfrm>
            <a:prstGeom prst="line">
              <a:avLst/>
            </a:prstGeom>
            <a:ln w="152400">
              <a:solidFill>
                <a:schemeClr val="accent4"/>
              </a:solidFill>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99413ED5-9ED4-4772-BCE4-2BCAE6B12E3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29184" y="1"/>
              <a:ext cx="524256" cy="55321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7" name="Rectangle 16">
            <a:extLst>
              <a:ext uri="{FF2B5EF4-FFF2-40B4-BE49-F238E27FC236}">
                <a16:creationId xmlns:a16="http://schemas.microsoft.com/office/drawing/2014/main" id="{04357C93-F0CB-4A1C-8F77-4E90637898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39948" y="269324"/>
            <a:ext cx="4587584" cy="620877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descr="A cup of oreo pudding&#10;&#10;Description automatically generated">
            <a:extLst>
              <a:ext uri="{FF2B5EF4-FFF2-40B4-BE49-F238E27FC236}">
                <a16:creationId xmlns:a16="http://schemas.microsoft.com/office/drawing/2014/main" id="{A52EC0D5-3CCB-B06E-7F53-3755F6389C18}"/>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4230429" y="816495"/>
            <a:ext cx="4206622" cy="5114434"/>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6ECA6DCB-B7E1-40A9-9524-540C6DA40B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90D0FA6-DD21-D078-12C0-89B39738E86D}"/>
              </a:ext>
            </a:extLst>
          </p:cNvPr>
          <p:cNvSpPr>
            <a:spLocks noGrp="1"/>
          </p:cNvSpPr>
          <p:nvPr>
            <p:ph type="title"/>
          </p:nvPr>
        </p:nvSpPr>
        <p:spPr>
          <a:xfrm>
            <a:off x="442170" y="856180"/>
            <a:ext cx="3959556" cy="1128068"/>
          </a:xfrm>
        </p:spPr>
        <p:txBody>
          <a:bodyPr anchor="ctr">
            <a:normAutofit/>
          </a:bodyPr>
          <a:lstStyle/>
          <a:p>
            <a:r>
              <a:rPr lang="en-US" sz="3500" dirty="0"/>
              <a:t>Enzymes</a:t>
            </a:r>
          </a:p>
        </p:txBody>
      </p:sp>
      <p:grpSp>
        <p:nvGrpSpPr>
          <p:cNvPr id="1033" name="Group 1032">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266396" cy="673460"/>
            <a:chOff x="0" y="823811"/>
            <a:chExt cx="355196" cy="673460"/>
          </a:xfrm>
        </p:grpSpPr>
        <p:sp>
          <p:nvSpPr>
            <p:cNvPr id="1034" name="Rectangle 1033">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5" name="Rectangle 1034">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37" name="Rectangle 1036">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98813" y="2123821"/>
            <a:ext cx="373130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CFF2D38B-CF1E-720C-11B8-EA2C8D4593CA}"/>
              </a:ext>
            </a:extLst>
          </p:cNvPr>
          <p:cNvSpPr>
            <a:spLocks noGrp="1"/>
          </p:cNvSpPr>
          <p:nvPr>
            <p:ph idx="1"/>
          </p:nvPr>
        </p:nvSpPr>
        <p:spPr>
          <a:xfrm>
            <a:off x="443039" y="2330505"/>
            <a:ext cx="3958549" cy="3979585"/>
          </a:xfrm>
        </p:spPr>
        <p:txBody>
          <a:bodyPr anchor="ctr">
            <a:normAutofit/>
          </a:bodyPr>
          <a:lstStyle/>
          <a:p>
            <a:r>
              <a:rPr lang="en-US" dirty="0"/>
              <a:t>Why does caramel not stay stuck to our teeth, when steak stays stuck between our teeth?</a:t>
            </a:r>
          </a:p>
        </p:txBody>
      </p:sp>
      <p:sp>
        <p:nvSpPr>
          <p:cNvPr id="1039" name="Rectangle 1038">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023252" y="0"/>
            <a:ext cx="1120748"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41" name="Rectangle 1040">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37265" y="357447"/>
            <a:ext cx="3634116" cy="292358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26" name="Picture 2" descr="Caramel Apple Pops Fundraiser | Old Fashion Candy">
            <a:extLst>
              <a:ext uri="{FF2B5EF4-FFF2-40B4-BE49-F238E27FC236}">
                <a16:creationId xmlns:a16="http://schemas.microsoft.com/office/drawing/2014/main" id="{61C9A3CF-B847-A066-2554-9148BD2EEEF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 b="23629"/>
          <a:stretch/>
        </p:blipFill>
        <p:spPr bwMode="auto">
          <a:xfrm>
            <a:off x="5312567" y="581892"/>
            <a:ext cx="3298075" cy="2518756"/>
          </a:xfrm>
          <a:prstGeom prst="rect">
            <a:avLst/>
          </a:prstGeom>
          <a:noFill/>
          <a:extLst>
            <a:ext uri="{909E8E84-426E-40DD-AFC4-6F175D3DCCD1}">
              <a14:hiddenFill xmlns:a14="http://schemas.microsoft.com/office/drawing/2010/main">
                <a:solidFill>
                  <a:srgbClr val="FFFFFF"/>
                </a:solidFill>
              </a14:hiddenFill>
            </a:ext>
          </a:extLst>
        </p:spPr>
      </p:pic>
      <p:sp>
        <p:nvSpPr>
          <p:cNvPr id="1043" name="Rectangle 1042">
            <a:extLst>
              <a:ext uri="{FF2B5EF4-FFF2-40B4-BE49-F238E27FC236}">
                <a16:creationId xmlns:a16="http://schemas.microsoft.com/office/drawing/2014/main" id="{8CB5D2D7-DF65-4E86-BFBA-FFB9B5ACEB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37265" y="3505479"/>
            <a:ext cx="3634116" cy="292358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descr="A cutting board with meat and vegetables&#10;&#10;Description automatically generated">
            <a:extLst>
              <a:ext uri="{FF2B5EF4-FFF2-40B4-BE49-F238E27FC236}">
                <a16:creationId xmlns:a16="http://schemas.microsoft.com/office/drawing/2014/main" id="{B9330AF2-E41B-4BD9-9E19-4EE47BC95726}"/>
              </a:ext>
            </a:extLst>
          </p:cNvPr>
          <p:cNvPicPr>
            <a:picLocks noChangeAspect="1"/>
          </p:cNvPicPr>
          <p:nvPr/>
        </p:nvPicPr>
        <p:blipFill rotWithShape="1">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l="10020" r="2618" b="5"/>
          <a:stretch/>
        </p:blipFill>
        <p:spPr>
          <a:xfrm>
            <a:off x="5312567" y="3707894"/>
            <a:ext cx="3296677" cy="2518756"/>
          </a:xfrm>
          <a:prstGeom prst="rect">
            <a:avLst/>
          </a:prstGeom>
        </p:spPr>
      </p:pic>
    </p:spTree>
    <p:extLst>
      <p:ext uri="{BB962C8B-B14F-4D97-AF65-F5344CB8AC3E}">
        <p14:creationId xmlns:p14="http://schemas.microsoft.com/office/powerpoint/2010/main" val="462195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08FDD993-1AA4-6DEB-5F00-7C2BA2815199}"/>
              </a:ext>
            </a:extLst>
          </p:cNvPr>
          <p:cNvSpPr>
            <a:spLocks noGrp="1"/>
          </p:cNvSpPr>
          <p:nvPr>
            <p:ph type="title"/>
          </p:nvPr>
        </p:nvSpPr>
        <p:spPr>
          <a:xfrm>
            <a:off x="480060" y="325369"/>
            <a:ext cx="3276451" cy="1956841"/>
          </a:xfrm>
        </p:spPr>
        <p:txBody>
          <a:bodyPr anchor="b">
            <a:normAutofit/>
          </a:bodyPr>
          <a:lstStyle/>
          <a:p>
            <a:r>
              <a:rPr lang="en-US" sz="4700" dirty="0"/>
              <a:t>Energy Flow</a:t>
            </a:r>
          </a:p>
        </p:txBody>
      </p:sp>
      <p:sp>
        <p:nvSpPr>
          <p:cNvPr id="19"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0060" y="2586994"/>
            <a:ext cx="2606040" cy="18288"/>
          </a:xfrm>
          <a:custGeom>
            <a:avLst/>
            <a:gdLst>
              <a:gd name="connsiteX0" fmla="*/ 0 w 2606040"/>
              <a:gd name="connsiteY0" fmla="*/ 0 h 18288"/>
              <a:gd name="connsiteX1" fmla="*/ 625450 w 2606040"/>
              <a:gd name="connsiteY1" fmla="*/ 0 h 18288"/>
              <a:gd name="connsiteX2" fmla="*/ 1224839 w 2606040"/>
              <a:gd name="connsiteY2" fmla="*/ 0 h 18288"/>
              <a:gd name="connsiteX3" fmla="*/ 1824228 w 2606040"/>
              <a:gd name="connsiteY3" fmla="*/ 0 h 18288"/>
              <a:gd name="connsiteX4" fmla="*/ 2606040 w 2606040"/>
              <a:gd name="connsiteY4" fmla="*/ 0 h 18288"/>
              <a:gd name="connsiteX5" fmla="*/ 2606040 w 2606040"/>
              <a:gd name="connsiteY5" fmla="*/ 18288 h 18288"/>
              <a:gd name="connsiteX6" fmla="*/ 1902409 w 2606040"/>
              <a:gd name="connsiteY6" fmla="*/ 18288 h 18288"/>
              <a:gd name="connsiteX7" fmla="*/ 1276960 w 2606040"/>
              <a:gd name="connsiteY7" fmla="*/ 18288 h 18288"/>
              <a:gd name="connsiteX8" fmla="*/ 677570 w 2606040"/>
              <a:gd name="connsiteY8" fmla="*/ 18288 h 18288"/>
              <a:gd name="connsiteX9" fmla="*/ 0 w 2606040"/>
              <a:gd name="connsiteY9" fmla="*/ 18288 h 18288"/>
              <a:gd name="connsiteX10" fmla="*/ 0 w 2606040"/>
              <a:gd name="connsiteY10" fmla="*/ 0 h 18288"/>
              <a:gd name="connsiteX0" fmla="*/ 0 w 2606040"/>
              <a:gd name="connsiteY0" fmla="*/ 0 h 18288"/>
              <a:gd name="connsiteX1" fmla="*/ 599389 w 2606040"/>
              <a:gd name="connsiteY1" fmla="*/ 0 h 18288"/>
              <a:gd name="connsiteX2" fmla="*/ 1303020 w 2606040"/>
              <a:gd name="connsiteY2" fmla="*/ 0 h 18288"/>
              <a:gd name="connsiteX3" fmla="*/ 1876349 w 2606040"/>
              <a:gd name="connsiteY3" fmla="*/ 0 h 18288"/>
              <a:gd name="connsiteX4" fmla="*/ 2606040 w 2606040"/>
              <a:gd name="connsiteY4" fmla="*/ 0 h 18288"/>
              <a:gd name="connsiteX5" fmla="*/ 2606040 w 2606040"/>
              <a:gd name="connsiteY5" fmla="*/ 18288 h 18288"/>
              <a:gd name="connsiteX6" fmla="*/ 1980590 w 2606040"/>
              <a:gd name="connsiteY6" fmla="*/ 18288 h 18288"/>
              <a:gd name="connsiteX7" fmla="*/ 1276960 w 2606040"/>
              <a:gd name="connsiteY7" fmla="*/ 18288 h 18288"/>
              <a:gd name="connsiteX8" fmla="*/ 651510 w 2606040"/>
              <a:gd name="connsiteY8" fmla="*/ 18288 h 18288"/>
              <a:gd name="connsiteX9" fmla="*/ 0 w 2606040"/>
              <a:gd name="connsiteY9" fmla="*/ 18288 h 18288"/>
              <a:gd name="connsiteX10" fmla="*/ 0 w 2606040"/>
              <a:gd name="connsiteY10"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06040" h="18288" fill="none" extrusionOk="0">
                <a:moveTo>
                  <a:pt x="0" y="0"/>
                </a:moveTo>
                <a:cubicBezTo>
                  <a:pt x="211079" y="-22080"/>
                  <a:pt x="479378" y="-26537"/>
                  <a:pt x="625450" y="0"/>
                </a:cubicBezTo>
                <a:cubicBezTo>
                  <a:pt x="925937" y="-4758"/>
                  <a:pt x="973176" y="15739"/>
                  <a:pt x="1224839" y="0"/>
                </a:cubicBezTo>
                <a:cubicBezTo>
                  <a:pt x="1479663" y="-11328"/>
                  <a:pt x="1566636" y="18697"/>
                  <a:pt x="1824228" y="0"/>
                </a:cubicBezTo>
                <a:cubicBezTo>
                  <a:pt x="2086799" y="-72665"/>
                  <a:pt x="2306223" y="-891"/>
                  <a:pt x="2606040" y="0"/>
                </a:cubicBezTo>
                <a:cubicBezTo>
                  <a:pt x="2606645" y="4461"/>
                  <a:pt x="2607031" y="13181"/>
                  <a:pt x="2606040" y="18288"/>
                </a:cubicBezTo>
                <a:cubicBezTo>
                  <a:pt x="2260204" y="29342"/>
                  <a:pt x="2175708" y="5614"/>
                  <a:pt x="1902409" y="18288"/>
                </a:cubicBezTo>
                <a:cubicBezTo>
                  <a:pt x="1638502" y="41064"/>
                  <a:pt x="1460923" y="-16269"/>
                  <a:pt x="1276960" y="18288"/>
                </a:cubicBezTo>
                <a:cubicBezTo>
                  <a:pt x="1057717" y="14361"/>
                  <a:pt x="867956" y="2320"/>
                  <a:pt x="677570" y="18288"/>
                </a:cubicBezTo>
                <a:cubicBezTo>
                  <a:pt x="457951" y="33373"/>
                  <a:pt x="189752" y="55388"/>
                  <a:pt x="0" y="18288"/>
                </a:cubicBezTo>
                <a:cubicBezTo>
                  <a:pt x="1586" y="13022"/>
                  <a:pt x="-95" y="4569"/>
                  <a:pt x="0" y="0"/>
                </a:cubicBezTo>
                <a:close/>
              </a:path>
              <a:path w="2606040" h="18288" stroke="0" extrusionOk="0">
                <a:moveTo>
                  <a:pt x="0" y="0"/>
                </a:moveTo>
                <a:cubicBezTo>
                  <a:pt x="172759" y="3236"/>
                  <a:pt x="361166" y="-13413"/>
                  <a:pt x="599389" y="0"/>
                </a:cubicBezTo>
                <a:cubicBezTo>
                  <a:pt x="841226" y="37042"/>
                  <a:pt x="968991" y="14587"/>
                  <a:pt x="1303020" y="0"/>
                </a:cubicBezTo>
                <a:cubicBezTo>
                  <a:pt x="1643101" y="-7120"/>
                  <a:pt x="1717813" y="7213"/>
                  <a:pt x="1876349" y="0"/>
                </a:cubicBezTo>
                <a:cubicBezTo>
                  <a:pt x="2036762" y="-14138"/>
                  <a:pt x="2426397" y="-4451"/>
                  <a:pt x="2606040" y="0"/>
                </a:cubicBezTo>
                <a:cubicBezTo>
                  <a:pt x="2606314" y="8448"/>
                  <a:pt x="2606550" y="14527"/>
                  <a:pt x="2606040" y="18288"/>
                </a:cubicBezTo>
                <a:cubicBezTo>
                  <a:pt x="2344840" y="2643"/>
                  <a:pt x="2192043" y="7399"/>
                  <a:pt x="1980590" y="18288"/>
                </a:cubicBezTo>
                <a:cubicBezTo>
                  <a:pt x="1783984" y="-9745"/>
                  <a:pt x="1487673" y="45908"/>
                  <a:pt x="1276960" y="18288"/>
                </a:cubicBezTo>
                <a:cubicBezTo>
                  <a:pt x="1088134" y="-41257"/>
                  <a:pt x="877974" y="49968"/>
                  <a:pt x="651510" y="18288"/>
                </a:cubicBezTo>
                <a:cubicBezTo>
                  <a:pt x="430798" y="-27764"/>
                  <a:pt x="132889" y="-33467"/>
                  <a:pt x="0" y="18288"/>
                </a:cubicBezTo>
                <a:cubicBezTo>
                  <a:pt x="212" y="10845"/>
                  <a:pt x="-833" y="6193"/>
                  <a:pt x="0" y="0"/>
                </a:cubicBezTo>
                <a:close/>
              </a:path>
              <a:path w="2606040" h="18288" fill="none" stroke="0" extrusionOk="0">
                <a:moveTo>
                  <a:pt x="0" y="0"/>
                </a:moveTo>
                <a:cubicBezTo>
                  <a:pt x="202328" y="-14716"/>
                  <a:pt x="332722" y="-11499"/>
                  <a:pt x="625450" y="0"/>
                </a:cubicBezTo>
                <a:cubicBezTo>
                  <a:pt x="927712" y="6878"/>
                  <a:pt x="971143" y="7084"/>
                  <a:pt x="1224839" y="0"/>
                </a:cubicBezTo>
                <a:cubicBezTo>
                  <a:pt x="1477775" y="-16815"/>
                  <a:pt x="1569904" y="19146"/>
                  <a:pt x="1824228" y="0"/>
                </a:cubicBezTo>
                <a:cubicBezTo>
                  <a:pt x="2055206" y="24867"/>
                  <a:pt x="2317192" y="-62872"/>
                  <a:pt x="2606040" y="0"/>
                </a:cubicBezTo>
                <a:cubicBezTo>
                  <a:pt x="2606166" y="3680"/>
                  <a:pt x="2606905" y="11461"/>
                  <a:pt x="2606040" y="18288"/>
                </a:cubicBezTo>
                <a:cubicBezTo>
                  <a:pt x="2234648" y="26976"/>
                  <a:pt x="2180202" y="-10361"/>
                  <a:pt x="1902409" y="18288"/>
                </a:cubicBezTo>
                <a:cubicBezTo>
                  <a:pt x="1635562" y="47194"/>
                  <a:pt x="1477339" y="4794"/>
                  <a:pt x="1276960" y="18288"/>
                </a:cubicBezTo>
                <a:cubicBezTo>
                  <a:pt x="1058094" y="66922"/>
                  <a:pt x="904206" y="-20636"/>
                  <a:pt x="677570" y="18288"/>
                </a:cubicBezTo>
                <a:cubicBezTo>
                  <a:pt x="485746" y="14713"/>
                  <a:pt x="195925" y="33005"/>
                  <a:pt x="0" y="18288"/>
                </a:cubicBezTo>
                <a:cubicBezTo>
                  <a:pt x="1168" y="12774"/>
                  <a:pt x="-229" y="3745"/>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custGeom>
                    <a:avLst/>
                    <a:gdLst>
                      <a:gd name="connsiteX0" fmla="*/ 0 w 2606040"/>
                      <a:gd name="connsiteY0" fmla="*/ 0 h 18288"/>
                      <a:gd name="connsiteX1" fmla="*/ 625450 w 2606040"/>
                      <a:gd name="connsiteY1" fmla="*/ 0 h 18288"/>
                      <a:gd name="connsiteX2" fmla="*/ 1224839 w 2606040"/>
                      <a:gd name="connsiteY2" fmla="*/ 0 h 18288"/>
                      <a:gd name="connsiteX3" fmla="*/ 1824228 w 2606040"/>
                      <a:gd name="connsiteY3" fmla="*/ 0 h 18288"/>
                      <a:gd name="connsiteX4" fmla="*/ 2606040 w 2606040"/>
                      <a:gd name="connsiteY4" fmla="*/ 0 h 18288"/>
                      <a:gd name="connsiteX5" fmla="*/ 2606040 w 2606040"/>
                      <a:gd name="connsiteY5" fmla="*/ 18288 h 18288"/>
                      <a:gd name="connsiteX6" fmla="*/ 1902409 w 2606040"/>
                      <a:gd name="connsiteY6" fmla="*/ 18288 h 18288"/>
                      <a:gd name="connsiteX7" fmla="*/ 1276960 w 2606040"/>
                      <a:gd name="connsiteY7" fmla="*/ 18288 h 18288"/>
                      <a:gd name="connsiteX8" fmla="*/ 677570 w 2606040"/>
                      <a:gd name="connsiteY8" fmla="*/ 18288 h 18288"/>
                      <a:gd name="connsiteX9" fmla="*/ 0 w 2606040"/>
                      <a:gd name="connsiteY9" fmla="*/ 18288 h 18288"/>
                      <a:gd name="connsiteX10" fmla="*/ 0 w 2606040"/>
                      <a:gd name="connsiteY10"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06040" h="18288" fill="none" extrusionOk="0">
                        <a:moveTo>
                          <a:pt x="0" y="0"/>
                        </a:moveTo>
                        <a:cubicBezTo>
                          <a:pt x="266776" y="-600"/>
                          <a:pt x="322756" y="3201"/>
                          <a:pt x="625450" y="0"/>
                        </a:cubicBezTo>
                        <a:cubicBezTo>
                          <a:pt x="928144" y="-3201"/>
                          <a:pt x="968141" y="9269"/>
                          <a:pt x="1224839" y="0"/>
                        </a:cubicBezTo>
                        <a:cubicBezTo>
                          <a:pt x="1481537" y="-9269"/>
                          <a:pt x="1569059" y="21947"/>
                          <a:pt x="1824228" y="0"/>
                        </a:cubicBezTo>
                        <a:cubicBezTo>
                          <a:pt x="2079397" y="-21947"/>
                          <a:pt x="2326053" y="-10194"/>
                          <a:pt x="2606040" y="0"/>
                        </a:cubicBezTo>
                        <a:cubicBezTo>
                          <a:pt x="2605462" y="4771"/>
                          <a:pt x="2606793" y="12323"/>
                          <a:pt x="2606040" y="18288"/>
                        </a:cubicBezTo>
                        <a:cubicBezTo>
                          <a:pt x="2256758" y="31410"/>
                          <a:pt x="2173673" y="-12878"/>
                          <a:pt x="1902409" y="18288"/>
                        </a:cubicBezTo>
                        <a:cubicBezTo>
                          <a:pt x="1631145" y="49454"/>
                          <a:pt x="1461378" y="5466"/>
                          <a:pt x="1276960" y="18288"/>
                        </a:cubicBezTo>
                        <a:cubicBezTo>
                          <a:pt x="1092542" y="31110"/>
                          <a:pt x="890442" y="13213"/>
                          <a:pt x="677570" y="18288"/>
                        </a:cubicBezTo>
                        <a:cubicBezTo>
                          <a:pt x="464698" y="23364"/>
                          <a:pt x="187648" y="35837"/>
                          <a:pt x="0" y="18288"/>
                        </a:cubicBezTo>
                        <a:cubicBezTo>
                          <a:pt x="841" y="12879"/>
                          <a:pt x="-726" y="3977"/>
                          <a:pt x="0" y="0"/>
                        </a:cubicBezTo>
                        <a:close/>
                      </a:path>
                      <a:path w="2606040" h="18288" stroke="0" extrusionOk="0">
                        <a:moveTo>
                          <a:pt x="0" y="0"/>
                        </a:moveTo>
                        <a:cubicBezTo>
                          <a:pt x="197231" y="3803"/>
                          <a:pt x="358914" y="-9291"/>
                          <a:pt x="599389" y="0"/>
                        </a:cubicBezTo>
                        <a:cubicBezTo>
                          <a:pt x="839864" y="9291"/>
                          <a:pt x="979371" y="8509"/>
                          <a:pt x="1303020" y="0"/>
                        </a:cubicBezTo>
                        <a:cubicBezTo>
                          <a:pt x="1626669" y="-8509"/>
                          <a:pt x="1726300" y="7440"/>
                          <a:pt x="1876349" y="0"/>
                        </a:cubicBezTo>
                        <a:cubicBezTo>
                          <a:pt x="2026398" y="-7440"/>
                          <a:pt x="2430712" y="17957"/>
                          <a:pt x="2606040" y="0"/>
                        </a:cubicBezTo>
                        <a:cubicBezTo>
                          <a:pt x="2605426" y="8857"/>
                          <a:pt x="2606544" y="13619"/>
                          <a:pt x="2606040" y="18288"/>
                        </a:cubicBezTo>
                        <a:cubicBezTo>
                          <a:pt x="2393024" y="2241"/>
                          <a:pt x="2191161" y="39259"/>
                          <a:pt x="1980590" y="18288"/>
                        </a:cubicBezTo>
                        <a:cubicBezTo>
                          <a:pt x="1770019" y="-2683"/>
                          <a:pt x="1476440" y="36114"/>
                          <a:pt x="1276960" y="18288"/>
                        </a:cubicBezTo>
                        <a:cubicBezTo>
                          <a:pt x="1077480" y="463"/>
                          <a:pt x="880988" y="42125"/>
                          <a:pt x="651510" y="18288"/>
                        </a:cubicBezTo>
                        <a:cubicBezTo>
                          <a:pt x="422032" y="-5549"/>
                          <a:pt x="130744" y="-1947"/>
                          <a:pt x="0" y="18288"/>
                        </a:cubicBezTo>
                        <a:cubicBezTo>
                          <a:pt x="-487" y="10816"/>
                          <a:pt x="-839" y="6058"/>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AD858152-88AC-9EBA-F2AC-8377F5AA6C1B}"/>
              </a:ext>
            </a:extLst>
          </p:cNvPr>
          <p:cNvSpPr>
            <a:spLocks noGrp="1"/>
          </p:cNvSpPr>
          <p:nvPr>
            <p:ph idx="1"/>
          </p:nvPr>
        </p:nvSpPr>
        <p:spPr>
          <a:xfrm>
            <a:off x="480060" y="2872899"/>
            <a:ext cx="3182691" cy="3320668"/>
          </a:xfrm>
        </p:spPr>
        <p:txBody>
          <a:bodyPr>
            <a:normAutofit/>
          </a:bodyPr>
          <a:lstStyle/>
          <a:p>
            <a:r>
              <a:rPr lang="en-US" sz="1900" dirty="0"/>
              <a:t>Think-Pair-Share</a:t>
            </a:r>
          </a:p>
          <a:p>
            <a:r>
              <a:rPr lang="en-US" sz="1900" dirty="0"/>
              <a:t>How does your body breakdown macromolecules found in the foods you eat?</a:t>
            </a:r>
          </a:p>
          <a:p>
            <a:r>
              <a:rPr lang="en-US" sz="1900" dirty="0">
                <a:hlinkClick r:id="rId2"/>
              </a:rPr>
              <a:t>Digestion Video</a:t>
            </a:r>
            <a:endParaRPr lang="en-US" sz="1900" dirty="0"/>
          </a:p>
        </p:txBody>
      </p:sp>
      <p:pic>
        <p:nvPicPr>
          <p:cNvPr id="5" name="Picture 4" descr="A child eating a cupcake&#10;&#10;Description automatically generated">
            <a:extLst>
              <a:ext uri="{FF2B5EF4-FFF2-40B4-BE49-F238E27FC236}">
                <a16:creationId xmlns:a16="http://schemas.microsoft.com/office/drawing/2014/main" id="{FE0061D9-D37F-9618-201A-4191C05CA5B9}"/>
              </a:ext>
            </a:extLst>
          </p:cNvPr>
          <p:cNvPicPr>
            <a:picLocks noChangeAspect="1"/>
          </p:cNvPicPr>
          <p:nvPr/>
        </p:nvPicPr>
        <p:blipFill rotWithShape="1">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l="22294" r="24295" b="1"/>
          <a:stretch/>
        </p:blipFill>
        <p:spPr>
          <a:xfrm>
            <a:off x="3983776" y="10"/>
            <a:ext cx="5159081"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3598182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86"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125454"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9FD89094-1DD1-0010-9CD1-0050C9AD87F2}"/>
              </a:ext>
            </a:extLst>
          </p:cNvPr>
          <p:cNvSpPr>
            <a:spLocks noGrp="1"/>
          </p:cNvSpPr>
          <p:nvPr>
            <p:ph type="title"/>
          </p:nvPr>
        </p:nvSpPr>
        <p:spPr>
          <a:xfrm>
            <a:off x="515125" y="1153572"/>
            <a:ext cx="2400300" cy="4461163"/>
          </a:xfrm>
        </p:spPr>
        <p:txBody>
          <a:bodyPr>
            <a:normAutofit/>
          </a:bodyPr>
          <a:lstStyle/>
          <a:p>
            <a:r>
              <a:rPr lang="en-US" dirty="0">
                <a:solidFill>
                  <a:srgbClr val="FFFFFF"/>
                </a:solidFill>
              </a:rPr>
              <a:t>Think-Pair-Share</a:t>
            </a:r>
          </a:p>
        </p:txBody>
      </p:sp>
      <p:sp>
        <p:nvSpPr>
          <p:cNvPr id="21" name="Arc 20">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5662801" y="2455479"/>
            <a:ext cx="3062575"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97948673-300F-15F2-5928-46348C8B7EF2}"/>
              </a:ext>
            </a:extLst>
          </p:cNvPr>
          <p:cNvSpPr>
            <a:spLocks noGrp="1"/>
          </p:cNvSpPr>
          <p:nvPr>
            <p:ph idx="1"/>
          </p:nvPr>
        </p:nvSpPr>
        <p:spPr>
          <a:xfrm>
            <a:off x="3335481" y="591344"/>
            <a:ext cx="5179868" cy="5585619"/>
          </a:xfrm>
        </p:spPr>
        <p:txBody>
          <a:bodyPr anchor="ctr">
            <a:normAutofit/>
          </a:bodyPr>
          <a:lstStyle/>
          <a:p>
            <a:r>
              <a:rPr lang="en-US" dirty="0">
                <a:ea typeface="+mn-lt"/>
                <a:cs typeface="+mn-lt"/>
              </a:rPr>
              <a:t>Using the cup with saliva, was the mass at the beginning of the 10 min more, less, or the same as the mass at the end of the 10 min? What can we learn from this?</a:t>
            </a:r>
            <a:endParaRPr lang="en-US" sz="7200" dirty="0"/>
          </a:p>
        </p:txBody>
      </p:sp>
    </p:spTree>
    <p:extLst>
      <p:ext uri="{BB962C8B-B14F-4D97-AF65-F5344CB8AC3E}">
        <p14:creationId xmlns:p14="http://schemas.microsoft.com/office/powerpoint/2010/main" val="448214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wd">
                                    <p:tmPct val="15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4D16D721-C087-6883-E4AC-D1C61C1A44CE}"/>
              </a:ext>
            </a:extLst>
          </p:cNvPr>
          <p:cNvGrpSpPr/>
          <p:nvPr/>
        </p:nvGrpSpPr>
        <p:grpSpPr>
          <a:xfrm>
            <a:off x="2758783" y="4665558"/>
            <a:ext cx="3626435" cy="333195"/>
            <a:chOff x="671219" y="4716141"/>
            <a:chExt cx="4750382" cy="444884"/>
          </a:xfrm>
        </p:grpSpPr>
        <p:sp>
          <p:nvSpPr>
            <p:cNvPr id="7" name="Text Box 2">
              <a:extLst>
                <a:ext uri="{FF2B5EF4-FFF2-40B4-BE49-F238E27FC236}">
                  <a16:creationId xmlns:a16="http://schemas.microsoft.com/office/drawing/2014/main" id="{CC5A7BBD-7EF7-387F-70A5-F004F7D91637}"/>
                </a:ext>
              </a:extLst>
            </p:cNvPr>
            <p:cNvSpPr txBox="1">
              <a:spLocks noChangeArrowheads="1"/>
            </p:cNvSpPr>
            <p:nvPr/>
          </p:nvSpPr>
          <p:spPr bwMode="auto">
            <a:xfrm>
              <a:off x="671219" y="4716141"/>
              <a:ext cx="4750382" cy="199780"/>
            </a:xfrm>
            <a:prstGeom prst="rect">
              <a:avLst/>
            </a:prstGeom>
            <a:solidFill>
              <a:srgbClr val="FFFFFF"/>
            </a:solidFill>
            <a:ln w="9525">
              <a:noFill/>
              <a:miter lim="800000"/>
              <a:headEnd/>
              <a:tailEnd/>
            </a:ln>
          </p:spPr>
          <p:txBody>
            <a:bodyPr rot="0" vert="horz" wrap="square" lIns="43720" tIns="21860" rIns="43720" bIns="21860" anchor="t" anchorCtr="0">
              <a:spAutoFit/>
            </a:bodyPr>
            <a:lstStyle/>
            <a:p>
              <a:pPr algn="ctr">
                <a:lnSpc>
                  <a:spcPct val="107000"/>
                </a:lnSpc>
              </a:pPr>
              <a:r>
                <a:rPr lang="en-US" sz="670"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pic>
          <p:nvPicPr>
            <p:cNvPr id="6" name="Picture 5" descr="A picture containing text, clipart&#10;&#10;Description automatically generated">
              <a:hlinkClick r:id="rId2"/>
              <a:extLst>
                <a:ext uri="{FF2B5EF4-FFF2-40B4-BE49-F238E27FC236}">
                  <a16:creationId xmlns:a16="http://schemas.microsoft.com/office/drawing/2014/main" id="{3E40D356-E546-DB4B-FCD0-FC399D190A7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14395" y="4928615"/>
              <a:ext cx="664029" cy="232410"/>
            </a:xfrm>
            <a:prstGeom prst="rect">
              <a:avLst/>
            </a:prstGeom>
            <a:noFill/>
            <a:ln>
              <a:noFill/>
            </a:ln>
          </p:spPr>
        </p:pic>
      </p:grpSp>
      <p:pic>
        <p:nvPicPr>
          <p:cNvPr id="19" name="Picture 18" descr="Logo&#10;&#10;Description automatically generated">
            <a:hlinkClick r:id="rId4"/>
            <a:extLst>
              <a:ext uri="{FF2B5EF4-FFF2-40B4-BE49-F238E27FC236}">
                <a16:creationId xmlns:a16="http://schemas.microsoft.com/office/drawing/2014/main" id="{5B3888CB-E9F6-2E0A-8627-3AABF23BEB2D}"/>
              </a:ext>
            </a:extLst>
          </p:cNvPr>
          <p:cNvPicPr>
            <a:picLocks noChangeAspect="1"/>
          </p:cNvPicPr>
          <p:nvPr/>
        </p:nvPicPr>
        <p:blipFill>
          <a:blip r:embed="rId5"/>
          <a:stretch>
            <a:fillRect/>
          </a:stretch>
        </p:blipFill>
        <p:spPr>
          <a:xfrm>
            <a:off x="2932511" y="1789511"/>
            <a:ext cx="3278981" cy="3278981"/>
          </a:xfrm>
          <a:prstGeom prst="rect">
            <a:avLst/>
          </a:prstGeom>
        </p:spPr>
      </p:pic>
    </p:spTree>
    <p:extLst>
      <p:ext uri="{BB962C8B-B14F-4D97-AF65-F5344CB8AC3E}">
        <p14:creationId xmlns:p14="http://schemas.microsoft.com/office/powerpoint/2010/main" val="31160385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AA058B3-2F4D-B887-5B90-7F33F5A7645B}"/>
              </a:ext>
            </a:extLst>
          </p:cNvPr>
          <p:cNvSpPr>
            <a:spLocks noGrp="1"/>
          </p:cNvSpPr>
          <p:nvPr>
            <p:ph type="title"/>
          </p:nvPr>
        </p:nvSpPr>
        <p:spPr>
          <a:xfrm>
            <a:off x="480060" y="325369"/>
            <a:ext cx="3276451" cy="1956841"/>
          </a:xfrm>
        </p:spPr>
        <p:txBody>
          <a:bodyPr anchor="b">
            <a:normAutofit/>
          </a:bodyPr>
          <a:lstStyle/>
          <a:p>
            <a:r>
              <a:rPr lang="en-US" sz="4700" dirty="0"/>
              <a:t>Objectives</a:t>
            </a:r>
          </a:p>
        </p:txBody>
      </p:sp>
      <p:sp>
        <p:nvSpPr>
          <p:cNvPr id="11"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0060" y="2586994"/>
            <a:ext cx="2606040" cy="18288"/>
          </a:xfrm>
          <a:custGeom>
            <a:avLst/>
            <a:gdLst>
              <a:gd name="connsiteX0" fmla="*/ 0 w 2606040"/>
              <a:gd name="connsiteY0" fmla="*/ 0 h 18288"/>
              <a:gd name="connsiteX1" fmla="*/ 625450 w 2606040"/>
              <a:gd name="connsiteY1" fmla="*/ 0 h 18288"/>
              <a:gd name="connsiteX2" fmla="*/ 1224839 w 2606040"/>
              <a:gd name="connsiteY2" fmla="*/ 0 h 18288"/>
              <a:gd name="connsiteX3" fmla="*/ 1824228 w 2606040"/>
              <a:gd name="connsiteY3" fmla="*/ 0 h 18288"/>
              <a:gd name="connsiteX4" fmla="*/ 2606040 w 2606040"/>
              <a:gd name="connsiteY4" fmla="*/ 0 h 18288"/>
              <a:gd name="connsiteX5" fmla="*/ 2606040 w 2606040"/>
              <a:gd name="connsiteY5" fmla="*/ 18288 h 18288"/>
              <a:gd name="connsiteX6" fmla="*/ 1902409 w 2606040"/>
              <a:gd name="connsiteY6" fmla="*/ 18288 h 18288"/>
              <a:gd name="connsiteX7" fmla="*/ 1276960 w 2606040"/>
              <a:gd name="connsiteY7" fmla="*/ 18288 h 18288"/>
              <a:gd name="connsiteX8" fmla="*/ 677570 w 2606040"/>
              <a:gd name="connsiteY8" fmla="*/ 18288 h 18288"/>
              <a:gd name="connsiteX9" fmla="*/ 0 w 2606040"/>
              <a:gd name="connsiteY9" fmla="*/ 18288 h 18288"/>
              <a:gd name="connsiteX10" fmla="*/ 0 w 2606040"/>
              <a:gd name="connsiteY10" fmla="*/ 0 h 18288"/>
              <a:gd name="connsiteX0" fmla="*/ 0 w 2606040"/>
              <a:gd name="connsiteY0" fmla="*/ 0 h 18288"/>
              <a:gd name="connsiteX1" fmla="*/ 599389 w 2606040"/>
              <a:gd name="connsiteY1" fmla="*/ 0 h 18288"/>
              <a:gd name="connsiteX2" fmla="*/ 1303020 w 2606040"/>
              <a:gd name="connsiteY2" fmla="*/ 0 h 18288"/>
              <a:gd name="connsiteX3" fmla="*/ 1876349 w 2606040"/>
              <a:gd name="connsiteY3" fmla="*/ 0 h 18288"/>
              <a:gd name="connsiteX4" fmla="*/ 2606040 w 2606040"/>
              <a:gd name="connsiteY4" fmla="*/ 0 h 18288"/>
              <a:gd name="connsiteX5" fmla="*/ 2606040 w 2606040"/>
              <a:gd name="connsiteY5" fmla="*/ 18288 h 18288"/>
              <a:gd name="connsiteX6" fmla="*/ 1980590 w 2606040"/>
              <a:gd name="connsiteY6" fmla="*/ 18288 h 18288"/>
              <a:gd name="connsiteX7" fmla="*/ 1276960 w 2606040"/>
              <a:gd name="connsiteY7" fmla="*/ 18288 h 18288"/>
              <a:gd name="connsiteX8" fmla="*/ 651510 w 2606040"/>
              <a:gd name="connsiteY8" fmla="*/ 18288 h 18288"/>
              <a:gd name="connsiteX9" fmla="*/ 0 w 2606040"/>
              <a:gd name="connsiteY9" fmla="*/ 18288 h 18288"/>
              <a:gd name="connsiteX10" fmla="*/ 0 w 2606040"/>
              <a:gd name="connsiteY10"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06040" h="18288" fill="none" extrusionOk="0">
                <a:moveTo>
                  <a:pt x="0" y="0"/>
                </a:moveTo>
                <a:cubicBezTo>
                  <a:pt x="211079" y="-22080"/>
                  <a:pt x="479378" y="-26537"/>
                  <a:pt x="625450" y="0"/>
                </a:cubicBezTo>
                <a:cubicBezTo>
                  <a:pt x="925937" y="-4758"/>
                  <a:pt x="973176" y="15739"/>
                  <a:pt x="1224839" y="0"/>
                </a:cubicBezTo>
                <a:cubicBezTo>
                  <a:pt x="1479663" y="-11328"/>
                  <a:pt x="1566636" y="18697"/>
                  <a:pt x="1824228" y="0"/>
                </a:cubicBezTo>
                <a:cubicBezTo>
                  <a:pt x="2086799" y="-72665"/>
                  <a:pt x="2306223" y="-891"/>
                  <a:pt x="2606040" y="0"/>
                </a:cubicBezTo>
                <a:cubicBezTo>
                  <a:pt x="2606645" y="4461"/>
                  <a:pt x="2607031" y="13181"/>
                  <a:pt x="2606040" y="18288"/>
                </a:cubicBezTo>
                <a:cubicBezTo>
                  <a:pt x="2260204" y="29342"/>
                  <a:pt x="2175708" y="5614"/>
                  <a:pt x="1902409" y="18288"/>
                </a:cubicBezTo>
                <a:cubicBezTo>
                  <a:pt x="1638502" y="41064"/>
                  <a:pt x="1460923" y="-16269"/>
                  <a:pt x="1276960" y="18288"/>
                </a:cubicBezTo>
                <a:cubicBezTo>
                  <a:pt x="1057717" y="14361"/>
                  <a:pt x="867956" y="2320"/>
                  <a:pt x="677570" y="18288"/>
                </a:cubicBezTo>
                <a:cubicBezTo>
                  <a:pt x="457951" y="33373"/>
                  <a:pt x="189752" y="55388"/>
                  <a:pt x="0" y="18288"/>
                </a:cubicBezTo>
                <a:cubicBezTo>
                  <a:pt x="1586" y="13022"/>
                  <a:pt x="-95" y="4569"/>
                  <a:pt x="0" y="0"/>
                </a:cubicBezTo>
                <a:close/>
              </a:path>
              <a:path w="2606040" h="18288" stroke="0" extrusionOk="0">
                <a:moveTo>
                  <a:pt x="0" y="0"/>
                </a:moveTo>
                <a:cubicBezTo>
                  <a:pt x="172759" y="3236"/>
                  <a:pt x="361166" y="-13413"/>
                  <a:pt x="599389" y="0"/>
                </a:cubicBezTo>
                <a:cubicBezTo>
                  <a:pt x="841226" y="37042"/>
                  <a:pt x="968991" y="14587"/>
                  <a:pt x="1303020" y="0"/>
                </a:cubicBezTo>
                <a:cubicBezTo>
                  <a:pt x="1643101" y="-7120"/>
                  <a:pt x="1717813" y="7213"/>
                  <a:pt x="1876349" y="0"/>
                </a:cubicBezTo>
                <a:cubicBezTo>
                  <a:pt x="2036762" y="-14138"/>
                  <a:pt x="2426397" y="-4451"/>
                  <a:pt x="2606040" y="0"/>
                </a:cubicBezTo>
                <a:cubicBezTo>
                  <a:pt x="2606314" y="8448"/>
                  <a:pt x="2606550" y="14527"/>
                  <a:pt x="2606040" y="18288"/>
                </a:cubicBezTo>
                <a:cubicBezTo>
                  <a:pt x="2344840" y="2643"/>
                  <a:pt x="2192043" y="7399"/>
                  <a:pt x="1980590" y="18288"/>
                </a:cubicBezTo>
                <a:cubicBezTo>
                  <a:pt x="1783984" y="-9745"/>
                  <a:pt x="1487673" y="45908"/>
                  <a:pt x="1276960" y="18288"/>
                </a:cubicBezTo>
                <a:cubicBezTo>
                  <a:pt x="1088134" y="-41257"/>
                  <a:pt x="877974" y="49968"/>
                  <a:pt x="651510" y="18288"/>
                </a:cubicBezTo>
                <a:cubicBezTo>
                  <a:pt x="430798" y="-27764"/>
                  <a:pt x="132889" y="-33467"/>
                  <a:pt x="0" y="18288"/>
                </a:cubicBezTo>
                <a:cubicBezTo>
                  <a:pt x="212" y="10845"/>
                  <a:pt x="-833" y="6193"/>
                  <a:pt x="0" y="0"/>
                </a:cubicBezTo>
                <a:close/>
              </a:path>
              <a:path w="2606040" h="18288" fill="none" stroke="0" extrusionOk="0">
                <a:moveTo>
                  <a:pt x="0" y="0"/>
                </a:moveTo>
                <a:cubicBezTo>
                  <a:pt x="202328" y="-14716"/>
                  <a:pt x="332722" y="-11499"/>
                  <a:pt x="625450" y="0"/>
                </a:cubicBezTo>
                <a:cubicBezTo>
                  <a:pt x="927712" y="6878"/>
                  <a:pt x="971143" y="7084"/>
                  <a:pt x="1224839" y="0"/>
                </a:cubicBezTo>
                <a:cubicBezTo>
                  <a:pt x="1477775" y="-16815"/>
                  <a:pt x="1569904" y="19146"/>
                  <a:pt x="1824228" y="0"/>
                </a:cubicBezTo>
                <a:cubicBezTo>
                  <a:pt x="2055206" y="24867"/>
                  <a:pt x="2317192" y="-62872"/>
                  <a:pt x="2606040" y="0"/>
                </a:cubicBezTo>
                <a:cubicBezTo>
                  <a:pt x="2606166" y="3680"/>
                  <a:pt x="2606905" y="11461"/>
                  <a:pt x="2606040" y="18288"/>
                </a:cubicBezTo>
                <a:cubicBezTo>
                  <a:pt x="2234648" y="26976"/>
                  <a:pt x="2180202" y="-10361"/>
                  <a:pt x="1902409" y="18288"/>
                </a:cubicBezTo>
                <a:cubicBezTo>
                  <a:pt x="1635562" y="47194"/>
                  <a:pt x="1477339" y="4794"/>
                  <a:pt x="1276960" y="18288"/>
                </a:cubicBezTo>
                <a:cubicBezTo>
                  <a:pt x="1058094" y="66922"/>
                  <a:pt x="904206" y="-20636"/>
                  <a:pt x="677570" y="18288"/>
                </a:cubicBezTo>
                <a:cubicBezTo>
                  <a:pt x="485746" y="14713"/>
                  <a:pt x="195925" y="33005"/>
                  <a:pt x="0" y="18288"/>
                </a:cubicBezTo>
                <a:cubicBezTo>
                  <a:pt x="1168" y="12774"/>
                  <a:pt x="-229" y="3745"/>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custGeom>
                    <a:avLst/>
                    <a:gdLst>
                      <a:gd name="connsiteX0" fmla="*/ 0 w 2606040"/>
                      <a:gd name="connsiteY0" fmla="*/ 0 h 18288"/>
                      <a:gd name="connsiteX1" fmla="*/ 625450 w 2606040"/>
                      <a:gd name="connsiteY1" fmla="*/ 0 h 18288"/>
                      <a:gd name="connsiteX2" fmla="*/ 1224839 w 2606040"/>
                      <a:gd name="connsiteY2" fmla="*/ 0 h 18288"/>
                      <a:gd name="connsiteX3" fmla="*/ 1824228 w 2606040"/>
                      <a:gd name="connsiteY3" fmla="*/ 0 h 18288"/>
                      <a:gd name="connsiteX4" fmla="*/ 2606040 w 2606040"/>
                      <a:gd name="connsiteY4" fmla="*/ 0 h 18288"/>
                      <a:gd name="connsiteX5" fmla="*/ 2606040 w 2606040"/>
                      <a:gd name="connsiteY5" fmla="*/ 18288 h 18288"/>
                      <a:gd name="connsiteX6" fmla="*/ 1902409 w 2606040"/>
                      <a:gd name="connsiteY6" fmla="*/ 18288 h 18288"/>
                      <a:gd name="connsiteX7" fmla="*/ 1276960 w 2606040"/>
                      <a:gd name="connsiteY7" fmla="*/ 18288 h 18288"/>
                      <a:gd name="connsiteX8" fmla="*/ 677570 w 2606040"/>
                      <a:gd name="connsiteY8" fmla="*/ 18288 h 18288"/>
                      <a:gd name="connsiteX9" fmla="*/ 0 w 2606040"/>
                      <a:gd name="connsiteY9" fmla="*/ 18288 h 18288"/>
                      <a:gd name="connsiteX10" fmla="*/ 0 w 2606040"/>
                      <a:gd name="connsiteY10"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06040" h="18288" fill="none" extrusionOk="0">
                        <a:moveTo>
                          <a:pt x="0" y="0"/>
                        </a:moveTo>
                        <a:cubicBezTo>
                          <a:pt x="266776" y="-600"/>
                          <a:pt x="322756" y="3201"/>
                          <a:pt x="625450" y="0"/>
                        </a:cubicBezTo>
                        <a:cubicBezTo>
                          <a:pt x="928144" y="-3201"/>
                          <a:pt x="968141" y="9269"/>
                          <a:pt x="1224839" y="0"/>
                        </a:cubicBezTo>
                        <a:cubicBezTo>
                          <a:pt x="1481537" y="-9269"/>
                          <a:pt x="1569059" y="21947"/>
                          <a:pt x="1824228" y="0"/>
                        </a:cubicBezTo>
                        <a:cubicBezTo>
                          <a:pt x="2079397" y="-21947"/>
                          <a:pt x="2326053" y="-10194"/>
                          <a:pt x="2606040" y="0"/>
                        </a:cubicBezTo>
                        <a:cubicBezTo>
                          <a:pt x="2605462" y="4771"/>
                          <a:pt x="2606793" y="12323"/>
                          <a:pt x="2606040" y="18288"/>
                        </a:cubicBezTo>
                        <a:cubicBezTo>
                          <a:pt x="2256758" y="31410"/>
                          <a:pt x="2173673" y="-12878"/>
                          <a:pt x="1902409" y="18288"/>
                        </a:cubicBezTo>
                        <a:cubicBezTo>
                          <a:pt x="1631145" y="49454"/>
                          <a:pt x="1461378" y="5466"/>
                          <a:pt x="1276960" y="18288"/>
                        </a:cubicBezTo>
                        <a:cubicBezTo>
                          <a:pt x="1092542" y="31110"/>
                          <a:pt x="890442" y="13213"/>
                          <a:pt x="677570" y="18288"/>
                        </a:cubicBezTo>
                        <a:cubicBezTo>
                          <a:pt x="464698" y="23364"/>
                          <a:pt x="187648" y="35837"/>
                          <a:pt x="0" y="18288"/>
                        </a:cubicBezTo>
                        <a:cubicBezTo>
                          <a:pt x="841" y="12879"/>
                          <a:pt x="-726" y="3977"/>
                          <a:pt x="0" y="0"/>
                        </a:cubicBezTo>
                        <a:close/>
                      </a:path>
                      <a:path w="2606040" h="18288" stroke="0" extrusionOk="0">
                        <a:moveTo>
                          <a:pt x="0" y="0"/>
                        </a:moveTo>
                        <a:cubicBezTo>
                          <a:pt x="197231" y="3803"/>
                          <a:pt x="358914" y="-9291"/>
                          <a:pt x="599389" y="0"/>
                        </a:cubicBezTo>
                        <a:cubicBezTo>
                          <a:pt x="839864" y="9291"/>
                          <a:pt x="979371" y="8509"/>
                          <a:pt x="1303020" y="0"/>
                        </a:cubicBezTo>
                        <a:cubicBezTo>
                          <a:pt x="1626669" y="-8509"/>
                          <a:pt x="1726300" y="7440"/>
                          <a:pt x="1876349" y="0"/>
                        </a:cubicBezTo>
                        <a:cubicBezTo>
                          <a:pt x="2026398" y="-7440"/>
                          <a:pt x="2430712" y="17957"/>
                          <a:pt x="2606040" y="0"/>
                        </a:cubicBezTo>
                        <a:cubicBezTo>
                          <a:pt x="2605426" y="8857"/>
                          <a:pt x="2606544" y="13619"/>
                          <a:pt x="2606040" y="18288"/>
                        </a:cubicBezTo>
                        <a:cubicBezTo>
                          <a:pt x="2393024" y="2241"/>
                          <a:pt x="2191161" y="39259"/>
                          <a:pt x="1980590" y="18288"/>
                        </a:cubicBezTo>
                        <a:cubicBezTo>
                          <a:pt x="1770019" y="-2683"/>
                          <a:pt x="1476440" y="36114"/>
                          <a:pt x="1276960" y="18288"/>
                        </a:cubicBezTo>
                        <a:cubicBezTo>
                          <a:pt x="1077480" y="463"/>
                          <a:pt x="880988" y="42125"/>
                          <a:pt x="651510" y="18288"/>
                        </a:cubicBezTo>
                        <a:cubicBezTo>
                          <a:pt x="422032" y="-5549"/>
                          <a:pt x="130744" y="-1947"/>
                          <a:pt x="0" y="18288"/>
                        </a:cubicBezTo>
                        <a:cubicBezTo>
                          <a:pt x="-487" y="10816"/>
                          <a:pt x="-839" y="6058"/>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70DB2B4B-E84F-C5AD-DB91-A1019ABBDC30}"/>
              </a:ext>
            </a:extLst>
          </p:cNvPr>
          <p:cNvSpPr>
            <a:spLocks noGrp="1"/>
          </p:cNvSpPr>
          <p:nvPr>
            <p:ph idx="1"/>
          </p:nvPr>
        </p:nvSpPr>
        <p:spPr>
          <a:xfrm>
            <a:off x="480060" y="2872899"/>
            <a:ext cx="3182691" cy="3320668"/>
          </a:xfrm>
        </p:spPr>
        <p:txBody>
          <a:bodyPr>
            <a:normAutofit/>
          </a:bodyPr>
          <a:lstStyle/>
          <a:p>
            <a:r>
              <a:rPr lang="en-US" sz="1800" b="0" i="0" dirty="0">
                <a:solidFill>
                  <a:srgbClr val="000000"/>
                </a:solidFill>
                <a:effectLst/>
                <a:latin typeface="Arial" panose="020B0604020202020204" pitchFamily="34" charset="0"/>
              </a:rPr>
              <a:t>Students will plan and carry out an investigation to produce data showing the relationship between the food we ingest for energy and the molecules that make up our bodies.  </a:t>
            </a:r>
            <a:endParaRPr lang="en-US" sz="1900" dirty="0"/>
          </a:p>
        </p:txBody>
      </p:sp>
      <p:pic>
        <p:nvPicPr>
          <p:cNvPr id="5" name="Picture 4" descr="Three darts on bullseye">
            <a:extLst>
              <a:ext uri="{FF2B5EF4-FFF2-40B4-BE49-F238E27FC236}">
                <a16:creationId xmlns:a16="http://schemas.microsoft.com/office/drawing/2014/main" id="{1FF3F497-C098-E976-B84D-6D1437531930}"/>
              </a:ext>
            </a:extLst>
          </p:cNvPr>
          <p:cNvPicPr>
            <a:picLocks noChangeAspect="1"/>
          </p:cNvPicPr>
          <p:nvPr/>
        </p:nvPicPr>
        <p:blipFill rotWithShape="1">
          <a:blip r:embed="rId2"/>
          <a:srcRect l="45394" r="4580"/>
          <a:stretch/>
        </p:blipFill>
        <p:spPr>
          <a:xfrm>
            <a:off x="3983776" y="10"/>
            <a:ext cx="5159081"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10503735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3" name="Rectangle 1032">
            <a:extLst>
              <a:ext uri="{FF2B5EF4-FFF2-40B4-BE49-F238E27FC236}">
                <a16:creationId xmlns:a16="http://schemas.microsoft.com/office/drawing/2014/main" id="{84ECDE7A-6944-466D-8FFE-149A29BA6B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1035" name="Rectangle 1034">
            <a:extLst>
              <a:ext uri="{FF2B5EF4-FFF2-40B4-BE49-F238E27FC236}">
                <a16:creationId xmlns:a16="http://schemas.microsoft.com/office/drawing/2014/main" id="{B3420082-9415-44EC-802E-C77D71D59C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8656" y="0"/>
            <a:ext cx="8375586" cy="2018806"/>
          </a:xfrm>
          <a:prstGeom prst="rect">
            <a:avLst/>
          </a:prstGeom>
          <a:ln w="12700">
            <a:solidFill>
              <a:srgbClr val="E1E1E1"/>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useBgFill="1">
        <p:nvSpPr>
          <p:cNvPr id="1037" name="Rectangle 1036">
            <a:extLst>
              <a:ext uri="{FF2B5EF4-FFF2-40B4-BE49-F238E27FC236}">
                <a16:creationId xmlns:a16="http://schemas.microsoft.com/office/drawing/2014/main" id="{55A52C45-1FCB-4636-A80F-2849B8226C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5196" y="0"/>
            <a:ext cx="8366760" cy="2011680"/>
          </a:xfrm>
          <a:prstGeom prst="rect">
            <a:avLst/>
          </a:prstGeom>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E3EE65B-CBF4-7D41-C924-3297422EAB55}"/>
              </a:ext>
            </a:extLst>
          </p:cNvPr>
          <p:cNvSpPr>
            <a:spLocks noGrp="1"/>
          </p:cNvSpPr>
          <p:nvPr>
            <p:ph type="title"/>
          </p:nvPr>
        </p:nvSpPr>
        <p:spPr>
          <a:xfrm>
            <a:off x="836676" y="548640"/>
            <a:ext cx="7626096" cy="1179576"/>
          </a:xfrm>
        </p:spPr>
        <p:txBody>
          <a:bodyPr>
            <a:normAutofit/>
          </a:bodyPr>
          <a:lstStyle/>
          <a:p>
            <a:r>
              <a:rPr lang="en-US" sz="3500" dirty="0"/>
              <a:t>Observations</a:t>
            </a:r>
          </a:p>
        </p:txBody>
      </p:sp>
      <p:sp>
        <p:nvSpPr>
          <p:cNvPr id="1039" name="Rectangle 1038">
            <a:extLst>
              <a:ext uri="{FF2B5EF4-FFF2-40B4-BE49-F238E27FC236}">
                <a16:creationId xmlns:a16="http://schemas.microsoft.com/office/drawing/2014/main" id="{768EB4DD-3704-43AD-92B3-C4E0C6EA92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4125" y="770799"/>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30" name="Content Placeholder 1029">
            <a:extLst>
              <a:ext uri="{FF2B5EF4-FFF2-40B4-BE49-F238E27FC236}">
                <a16:creationId xmlns:a16="http://schemas.microsoft.com/office/drawing/2014/main" id="{10B940D7-F405-107B-3C33-6B4248036984}"/>
              </a:ext>
            </a:extLst>
          </p:cNvPr>
          <p:cNvSpPr>
            <a:spLocks noGrp="1"/>
          </p:cNvSpPr>
          <p:nvPr>
            <p:ph idx="1"/>
          </p:nvPr>
        </p:nvSpPr>
        <p:spPr>
          <a:xfrm>
            <a:off x="4877361" y="1320299"/>
            <a:ext cx="2904183" cy="3694176"/>
          </a:xfrm>
        </p:spPr>
        <p:txBody>
          <a:bodyPr anchor="ctr">
            <a:normAutofit/>
          </a:bodyPr>
          <a:lstStyle/>
          <a:p>
            <a:r>
              <a:rPr lang="en-US" sz="2400" dirty="0"/>
              <a:t>What is in pudding?</a:t>
            </a:r>
          </a:p>
          <a:p>
            <a:r>
              <a:rPr lang="en-US" sz="2400" dirty="0"/>
              <a:t>What do our bodies get from pudding?</a:t>
            </a:r>
          </a:p>
        </p:txBody>
      </p:sp>
      <p:pic>
        <p:nvPicPr>
          <p:cNvPr id="4" name="Picture 3">
            <a:extLst>
              <a:ext uri="{FF2B5EF4-FFF2-40B4-BE49-F238E27FC236}">
                <a16:creationId xmlns:a16="http://schemas.microsoft.com/office/drawing/2014/main" id="{183621DC-472F-6ED3-0844-519D492D67E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3445" y="1928302"/>
            <a:ext cx="3124588" cy="2710187"/>
          </a:xfrm>
          <a:prstGeom prst="rect">
            <a:avLst/>
          </a:prstGeom>
        </p:spPr>
      </p:pic>
      <p:pic>
        <p:nvPicPr>
          <p:cNvPr id="6" name="Picture 5">
            <a:extLst>
              <a:ext uri="{FF2B5EF4-FFF2-40B4-BE49-F238E27FC236}">
                <a16:creationId xmlns:a16="http://schemas.microsoft.com/office/drawing/2014/main" id="{70ED4D8E-C64A-5B96-BABE-0320AB2533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79304" y="4555111"/>
            <a:ext cx="7772400" cy="1965180"/>
          </a:xfrm>
          <a:prstGeom prst="rect">
            <a:avLst/>
          </a:prstGeom>
        </p:spPr>
      </p:pic>
    </p:spTree>
    <p:extLst>
      <p:ext uri="{BB962C8B-B14F-4D97-AF65-F5344CB8AC3E}">
        <p14:creationId xmlns:p14="http://schemas.microsoft.com/office/powerpoint/2010/main" val="3271704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3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30">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5A9DE3-3F42-3141-AA50-B9D8E436B870}"/>
              </a:ext>
            </a:extLst>
          </p:cNvPr>
          <p:cNvSpPr>
            <a:spLocks noGrp="1"/>
          </p:cNvSpPr>
          <p:nvPr>
            <p:ph type="title"/>
          </p:nvPr>
        </p:nvSpPr>
        <p:spPr>
          <a:xfrm>
            <a:off x="657519" y="741391"/>
            <a:ext cx="3914481" cy="1616203"/>
          </a:xfrm>
        </p:spPr>
        <p:txBody>
          <a:bodyPr anchor="b">
            <a:normAutofit/>
          </a:bodyPr>
          <a:lstStyle/>
          <a:p>
            <a:r>
              <a:rPr lang="en-US" sz="2800" dirty="0"/>
              <a:t>Macromolecules</a:t>
            </a:r>
          </a:p>
        </p:txBody>
      </p:sp>
      <p:sp>
        <p:nvSpPr>
          <p:cNvPr id="3" name="Content Placeholder 2">
            <a:extLst>
              <a:ext uri="{FF2B5EF4-FFF2-40B4-BE49-F238E27FC236}">
                <a16:creationId xmlns:a16="http://schemas.microsoft.com/office/drawing/2014/main" id="{5251C6F0-DA85-94B7-91F0-B51D7428400F}"/>
              </a:ext>
            </a:extLst>
          </p:cNvPr>
          <p:cNvSpPr>
            <a:spLocks noGrp="1"/>
          </p:cNvSpPr>
          <p:nvPr>
            <p:ph idx="1"/>
          </p:nvPr>
        </p:nvSpPr>
        <p:spPr>
          <a:xfrm>
            <a:off x="657519" y="2533476"/>
            <a:ext cx="3914480" cy="3537410"/>
          </a:xfrm>
        </p:spPr>
        <p:txBody>
          <a:bodyPr anchor="t">
            <a:normAutofit/>
          </a:bodyPr>
          <a:lstStyle/>
          <a:p>
            <a:r>
              <a:rPr lang="en-US" sz="1700" dirty="0"/>
              <a:t>What are the 4 types of macromolecules</a:t>
            </a:r>
          </a:p>
          <a:p>
            <a:pPr lvl="1"/>
            <a:r>
              <a:rPr lang="en-US" sz="1700" dirty="0"/>
              <a:t>Proteins</a:t>
            </a:r>
          </a:p>
          <a:p>
            <a:pPr lvl="1"/>
            <a:r>
              <a:rPr lang="en-US" sz="1700" dirty="0"/>
              <a:t>Carbohydrates</a:t>
            </a:r>
          </a:p>
          <a:p>
            <a:pPr lvl="1"/>
            <a:r>
              <a:rPr lang="en-US" sz="1700" dirty="0"/>
              <a:t>Nucleic Acids</a:t>
            </a:r>
          </a:p>
          <a:p>
            <a:pPr lvl="1"/>
            <a:r>
              <a:rPr lang="en-US" sz="1700" dirty="0"/>
              <a:t>Lipids</a:t>
            </a:r>
          </a:p>
          <a:p>
            <a:pPr marL="457200" lvl="1" indent="0">
              <a:buNone/>
            </a:pPr>
            <a:endParaRPr lang="en-US" sz="1700" dirty="0"/>
          </a:p>
          <a:p>
            <a:pPr marL="457200" lvl="1" indent="0">
              <a:buNone/>
            </a:pPr>
            <a:r>
              <a:rPr lang="en-US" sz="1700" dirty="0"/>
              <a:t>Which are present in the pudding?</a:t>
            </a:r>
          </a:p>
          <a:p>
            <a:pPr marL="457200" lvl="1" indent="0">
              <a:buNone/>
            </a:pPr>
            <a:r>
              <a:rPr lang="en-US" sz="1700" dirty="0"/>
              <a:t>Which is the most abundant?</a:t>
            </a:r>
          </a:p>
          <a:p>
            <a:pPr marL="457200" lvl="1" indent="0">
              <a:buNone/>
            </a:pPr>
            <a:endParaRPr lang="en-US" sz="1700" dirty="0"/>
          </a:p>
        </p:txBody>
      </p:sp>
      <p:grpSp>
        <p:nvGrpSpPr>
          <p:cNvPr id="2062" name="Group 2061">
            <a:extLst>
              <a:ext uri="{FF2B5EF4-FFF2-40B4-BE49-F238E27FC236}">
                <a16:creationId xmlns:a16="http://schemas.microsoft.com/office/drawing/2014/main" id="{C54A2A4D-19EF-3552-F383-6AD9587C8AF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9051478" y="0"/>
            <a:ext cx="92522" cy="6858000"/>
            <a:chOff x="12068638" y="0"/>
            <a:chExt cx="123362" cy="6858000"/>
          </a:xfrm>
        </p:grpSpPr>
        <p:sp>
          <p:nvSpPr>
            <p:cNvPr id="2063" name="Rectangle 2062">
              <a:extLst>
                <a:ext uri="{FF2B5EF4-FFF2-40B4-BE49-F238E27FC236}">
                  <a16:creationId xmlns:a16="http://schemas.microsoft.com/office/drawing/2014/main" id="{A9208F0F-2734-3945-8FD0-EEB19CF41A3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0"/>
              <a:ext cx="123362" cy="6858000"/>
            </a:xfrm>
            <a:prstGeom prst="rect">
              <a:avLst/>
            </a:prstGeom>
            <a:gradFill>
              <a:gsLst>
                <a:gs pos="0">
                  <a:schemeClr val="accent2"/>
                </a:gs>
                <a:gs pos="100000">
                  <a:schemeClr val="accent5"/>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64" name="Rectangle 2063">
              <a:extLst>
                <a:ext uri="{FF2B5EF4-FFF2-40B4-BE49-F238E27FC236}">
                  <a16:creationId xmlns:a16="http://schemas.microsoft.com/office/drawing/2014/main" id="{62CFF5D9-43B9-9D58-6F3F-25041716D93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3527553"/>
              <a:ext cx="123362" cy="3330447"/>
            </a:xfrm>
            <a:prstGeom prst="rect">
              <a:avLst/>
            </a:prstGeom>
            <a:gradFill>
              <a:gsLst>
                <a:gs pos="19000">
                  <a:schemeClr val="accent5">
                    <a:lumMod val="60000"/>
                    <a:lumOff val="40000"/>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6" name="Picture 5">
            <a:extLst>
              <a:ext uri="{FF2B5EF4-FFF2-40B4-BE49-F238E27FC236}">
                <a16:creationId xmlns:a16="http://schemas.microsoft.com/office/drawing/2014/main" id="{C0DA7493-941E-1888-2C36-4AAE0B1BD52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1999" y="4011"/>
            <a:ext cx="3005884" cy="6858000"/>
          </a:xfrm>
          <a:prstGeom prst="rect">
            <a:avLst/>
          </a:prstGeom>
        </p:spPr>
      </p:pic>
    </p:spTree>
    <p:extLst>
      <p:ext uri="{BB962C8B-B14F-4D97-AF65-F5344CB8AC3E}">
        <p14:creationId xmlns:p14="http://schemas.microsoft.com/office/powerpoint/2010/main" val="1491275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79" name="Rectangle 3078">
            <a:extLst>
              <a:ext uri="{FF2B5EF4-FFF2-40B4-BE49-F238E27FC236}">
                <a16:creationId xmlns:a16="http://schemas.microsoft.com/office/drawing/2014/main" id="{47942995-B07F-4636-9A06-C6A104B260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298C905E-8126-33C1-6E37-86BE56CF0D03}"/>
              </a:ext>
            </a:extLst>
          </p:cNvPr>
          <p:cNvSpPr>
            <a:spLocks noGrp="1"/>
          </p:cNvSpPr>
          <p:nvPr>
            <p:ph type="title"/>
          </p:nvPr>
        </p:nvSpPr>
        <p:spPr>
          <a:xfrm>
            <a:off x="835357" y="2960716"/>
            <a:ext cx="3027251" cy="2387600"/>
          </a:xfrm>
        </p:spPr>
        <p:txBody>
          <a:bodyPr vert="horz" lIns="91440" tIns="45720" rIns="91440" bIns="45720" rtlCol="0" anchor="t">
            <a:normAutofit/>
          </a:bodyPr>
          <a:lstStyle/>
          <a:p>
            <a:pPr algn="l">
              <a:lnSpc>
                <a:spcPct val="90000"/>
              </a:lnSpc>
            </a:pPr>
            <a:r>
              <a:rPr lang="en-US" sz="3300" kern="1200" dirty="0">
                <a:solidFill>
                  <a:schemeClr val="tx1"/>
                </a:solidFill>
                <a:latin typeface="+mj-lt"/>
                <a:ea typeface="+mj-ea"/>
                <a:cs typeface="+mj-cs"/>
              </a:rPr>
              <a:t>Macromolecule</a:t>
            </a:r>
            <a:br>
              <a:rPr lang="en-US" sz="3300" kern="1200" dirty="0">
                <a:solidFill>
                  <a:schemeClr val="tx1"/>
                </a:solidFill>
                <a:latin typeface="+mj-lt"/>
                <a:ea typeface="+mj-ea"/>
                <a:cs typeface="+mj-cs"/>
              </a:rPr>
            </a:br>
            <a:r>
              <a:rPr lang="en-US" sz="3300" kern="1200" dirty="0">
                <a:solidFill>
                  <a:schemeClr val="tx1"/>
                </a:solidFill>
                <a:latin typeface="+mj-lt"/>
                <a:ea typeface="+mj-ea"/>
                <a:cs typeface="+mj-cs"/>
              </a:rPr>
              <a:t>Structure</a:t>
            </a:r>
          </a:p>
        </p:txBody>
      </p:sp>
      <p:grpSp>
        <p:nvGrpSpPr>
          <p:cNvPr id="3081" name="Group 3080">
            <a:extLst>
              <a:ext uri="{FF2B5EF4-FFF2-40B4-BE49-F238E27FC236}">
                <a16:creationId xmlns:a16="http://schemas.microsoft.com/office/drawing/2014/main" id="{032D8612-31EB-44CF-A1D0-14FD4C70542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 y="2984992"/>
            <a:ext cx="548639" cy="673460"/>
            <a:chOff x="3940602" y="308034"/>
            <a:chExt cx="2116791" cy="3428999"/>
          </a:xfrm>
          <a:solidFill>
            <a:schemeClr val="accent4"/>
          </a:solidFill>
        </p:grpSpPr>
        <p:sp>
          <p:nvSpPr>
            <p:cNvPr id="3082" name="Rectangle 3081">
              <a:extLst>
                <a:ext uri="{FF2B5EF4-FFF2-40B4-BE49-F238E27FC236}">
                  <a16:creationId xmlns:a16="http://schemas.microsoft.com/office/drawing/2014/main" id="{F19A4A0F-1B59-4DB0-9764-D10936E987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83" name="Rectangle 308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84" name="Rectangle 308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086" name="Rectangle 3085">
            <a:extLst>
              <a:ext uri="{FF2B5EF4-FFF2-40B4-BE49-F238E27FC236}">
                <a16:creationId xmlns:a16="http://schemas.microsoft.com/office/drawing/2014/main" id="{B81933D1-5615-42C7-9C0B-4EB7105CCE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023252" y="0"/>
            <a:ext cx="1120748"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88" name="Rectangle 3087">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64357" y="391886"/>
            <a:ext cx="4507025" cy="6017078"/>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074" name="Picture 2" descr="How Do Macromolecules Form? — Overview &amp; Process - Expii">
            <a:extLst>
              <a:ext uri="{FF2B5EF4-FFF2-40B4-BE49-F238E27FC236}">
                <a16:creationId xmlns:a16="http://schemas.microsoft.com/office/drawing/2014/main" id="{6A98A820-AAF9-D420-1068-51A056B7C427}"/>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4441869" y="807206"/>
            <a:ext cx="4152000" cy="518483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F2F9072D-C1DC-D11D-D0D0-500BB9997B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38258" y="3689841"/>
            <a:ext cx="6489700" cy="2413000"/>
          </a:xfrm>
          <a:prstGeom prst="rect">
            <a:avLst/>
          </a:prstGeom>
        </p:spPr>
      </p:pic>
      <p:pic>
        <p:nvPicPr>
          <p:cNvPr id="7" name="Picture 6">
            <a:extLst>
              <a:ext uri="{FF2B5EF4-FFF2-40B4-BE49-F238E27FC236}">
                <a16:creationId xmlns:a16="http://schemas.microsoft.com/office/drawing/2014/main" id="{2325C7AC-989F-F14D-6CF1-8759579B6DC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29778" y="873941"/>
            <a:ext cx="3416300" cy="2705100"/>
          </a:xfrm>
          <a:prstGeom prst="rect">
            <a:avLst/>
          </a:prstGeom>
        </p:spPr>
      </p:pic>
    </p:spTree>
    <p:extLst>
      <p:ext uri="{BB962C8B-B14F-4D97-AF65-F5344CB8AC3E}">
        <p14:creationId xmlns:p14="http://schemas.microsoft.com/office/powerpoint/2010/main" val="3735878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7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C02CAE-5218-AB6D-F92C-175134206575}"/>
              </a:ext>
            </a:extLst>
          </p:cNvPr>
          <p:cNvSpPr>
            <a:spLocks noGrp="1"/>
          </p:cNvSpPr>
          <p:nvPr>
            <p:ph type="title"/>
          </p:nvPr>
        </p:nvSpPr>
        <p:spPr/>
        <p:txBody>
          <a:bodyPr/>
          <a:lstStyle/>
          <a:p>
            <a:r>
              <a:rPr lang="en-US" dirty="0"/>
              <a:t>Spitty Pudding Experiment</a:t>
            </a:r>
          </a:p>
        </p:txBody>
      </p:sp>
      <p:sp>
        <p:nvSpPr>
          <p:cNvPr id="3" name="Content Placeholder 2">
            <a:extLst>
              <a:ext uri="{FF2B5EF4-FFF2-40B4-BE49-F238E27FC236}">
                <a16:creationId xmlns:a16="http://schemas.microsoft.com/office/drawing/2014/main" id="{FBB49C6A-4686-2490-3542-DD43F93931C4}"/>
              </a:ext>
            </a:extLst>
          </p:cNvPr>
          <p:cNvSpPr>
            <a:spLocks noGrp="1"/>
          </p:cNvSpPr>
          <p:nvPr>
            <p:ph idx="1"/>
          </p:nvPr>
        </p:nvSpPr>
        <p:spPr/>
        <p:txBody>
          <a:bodyPr/>
          <a:lstStyle/>
          <a:p>
            <a:r>
              <a:rPr lang="en-US" dirty="0"/>
              <a:t>Get 2 cups of pudding </a:t>
            </a:r>
          </a:p>
          <a:p>
            <a:r>
              <a:rPr lang="en-US" dirty="0"/>
              <a:t>Think of really sour things</a:t>
            </a:r>
          </a:p>
          <a:p>
            <a:r>
              <a:rPr lang="en-US" dirty="0"/>
              <a:t>Record observations of pudding</a:t>
            </a:r>
          </a:p>
          <a:p>
            <a:r>
              <a:rPr lang="en-US" dirty="0"/>
              <a:t>Spit into 1 cup of pudding</a:t>
            </a:r>
          </a:p>
        </p:txBody>
      </p:sp>
      <p:pic>
        <p:nvPicPr>
          <p:cNvPr id="5" name="Picture 4" descr="A group of lemon slices&#10;&#10;Description automatically generated">
            <a:extLst>
              <a:ext uri="{FF2B5EF4-FFF2-40B4-BE49-F238E27FC236}">
                <a16:creationId xmlns:a16="http://schemas.microsoft.com/office/drawing/2014/main" id="{E77E6354-16B4-2565-695E-E974C49CF6B4}"/>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457200" y="3838460"/>
            <a:ext cx="3326582" cy="2209800"/>
          </a:xfrm>
          <a:prstGeom prst="rect">
            <a:avLst/>
          </a:prstGeom>
        </p:spPr>
      </p:pic>
      <p:sp>
        <p:nvSpPr>
          <p:cNvPr id="6" name="TextBox 5">
            <a:extLst>
              <a:ext uri="{FF2B5EF4-FFF2-40B4-BE49-F238E27FC236}">
                <a16:creationId xmlns:a16="http://schemas.microsoft.com/office/drawing/2014/main" id="{538EC7AB-E1EF-BF90-78A5-02AD3B122610}"/>
              </a:ext>
            </a:extLst>
          </p:cNvPr>
          <p:cNvSpPr txBox="1"/>
          <p:nvPr/>
        </p:nvSpPr>
        <p:spPr>
          <a:xfrm>
            <a:off x="457200" y="5082050"/>
            <a:ext cx="2209800" cy="230832"/>
          </a:xfrm>
          <a:prstGeom prst="rect">
            <a:avLst/>
          </a:prstGeom>
          <a:noFill/>
        </p:spPr>
        <p:txBody>
          <a:bodyPr wrap="square" rtlCol="0">
            <a:spAutoFit/>
          </a:bodyPr>
          <a:lstStyle/>
          <a:p>
            <a:endParaRPr lang="en-US" sz="900" dirty="0"/>
          </a:p>
        </p:txBody>
      </p:sp>
      <p:pic>
        <p:nvPicPr>
          <p:cNvPr id="8" name="Picture 7" descr="A group of colorful packages of candy&#10;&#10;Description automatically generated">
            <a:extLst>
              <a:ext uri="{FF2B5EF4-FFF2-40B4-BE49-F238E27FC236}">
                <a16:creationId xmlns:a16="http://schemas.microsoft.com/office/drawing/2014/main" id="{E0C19E0F-BC7F-4F05-39F7-82DBDA4390EF}"/>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3783782" y="4796661"/>
            <a:ext cx="3441700" cy="2061339"/>
          </a:xfrm>
          <a:prstGeom prst="rect">
            <a:avLst/>
          </a:prstGeom>
        </p:spPr>
      </p:pic>
      <p:sp>
        <p:nvSpPr>
          <p:cNvPr id="9" name="TextBox 8">
            <a:extLst>
              <a:ext uri="{FF2B5EF4-FFF2-40B4-BE49-F238E27FC236}">
                <a16:creationId xmlns:a16="http://schemas.microsoft.com/office/drawing/2014/main" id="{99EDBDB6-11F1-B832-971A-58C3196FD09C}"/>
              </a:ext>
            </a:extLst>
          </p:cNvPr>
          <p:cNvSpPr txBox="1"/>
          <p:nvPr/>
        </p:nvSpPr>
        <p:spPr>
          <a:xfrm>
            <a:off x="3783782" y="5565934"/>
            <a:ext cx="3441700" cy="230832"/>
          </a:xfrm>
          <a:prstGeom prst="rect">
            <a:avLst/>
          </a:prstGeom>
          <a:noFill/>
        </p:spPr>
        <p:txBody>
          <a:bodyPr wrap="square" rtlCol="0">
            <a:spAutoFit/>
          </a:bodyPr>
          <a:lstStyle/>
          <a:p>
            <a:endParaRPr lang="en-US" sz="900" dirty="0"/>
          </a:p>
        </p:txBody>
      </p:sp>
      <p:pic>
        <p:nvPicPr>
          <p:cNvPr id="11" name="Picture 10" descr="A pile of gummy candy&#10;&#10;Description automatically generated">
            <a:extLst>
              <a:ext uri="{FF2B5EF4-FFF2-40B4-BE49-F238E27FC236}">
                <a16:creationId xmlns:a16="http://schemas.microsoft.com/office/drawing/2014/main" id="{C887EE77-2478-44B2-CDC2-761720FBE908}"/>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a:off x="5821314" y="2673350"/>
            <a:ext cx="2578100" cy="2578100"/>
          </a:xfrm>
          <a:prstGeom prst="rect">
            <a:avLst/>
          </a:prstGeom>
        </p:spPr>
      </p:pic>
      <p:sp>
        <p:nvSpPr>
          <p:cNvPr id="12" name="TextBox 11">
            <a:extLst>
              <a:ext uri="{FF2B5EF4-FFF2-40B4-BE49-F238E27FC236}">
                <a16:creationId xmlns:a16="http://schemas.microsoft.com/office/drawing/2014/main" id="{714BEC82-311A-F122-6FD2-B58F1C4C0F67}"/>
              </a:ext>
            </a:extLst>
          </p:cNvPr>
          <p:cNvSpPr txBox="1"/>
          <p:nvPr/>
        </p:nvSpPr>
        <p:spPr>
          <a:xfrm>
            <a:off x="7041741" y="5356278"/>
            <a:ext cx="2375718" cy="230832"/>
          </a:xfrm>
          <a:prstGeom prst="rect">
            <a:avLst/>
          </a:prstGeom>
          <a:noFill/>
        </p:spPr>
        <p:txBody>
          <a:bodyPr wrap="square" rtlCol="0">
            <a:spAutoFit/>
          </a:bodyPr>
          <a:lstStyle/>
          <a:p>
            <a:endParaRPr lang="en-US" sz="900" dirty="0"/>
          </a:p>
        </p:txBody>
      </p:sp>
    </p:spTree>
    <p:extLst>
      <p:ext uri="{BB962C8B-B14F-4D97-AF65-F5344CB8AC3E}">
        <p14:creationId xmlns:p14="http://schemas.microsoft.com/office/powerpoint/2010/main" val="3624349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ppt_x"/>
                                          </p:val>
                                        </p:tav>
                                        <p:tav tm="100000">
                                          <p:val>
                                            <p:strVal val="#ppt_x"/>
                                          </p:val>
                                        </p:tav>
                                      </p:tavLst>
                                    </p:anim>
                                    <p:anim calcmode="lin" valueType="num">
                                      <p:cBhvr additive="base">
                                        <p:cTn id="24" dur="500" fill="hold"/>
                                        <p:tgtEl>
                                          <p:spTgt spid="5"/>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ppt_x"/>
                                          </p:val>
                                        </p:tav>
                                        <p:tav tm="100000">
                                          <p:val>
                                            <p:strVal val="#ppt_x"/>
                                          </p:val>
                                        </p:tav>
                                      </p:tavLst>
                                    </p:anim>
                                    <p:anim calcmode="lin" valueType="num">
                                      <p:cBhvr additive="base">
                                        <p:cTn id="28" dur="500" fill="hold"/>
                                        <p:tgtEl>
                                          <p:spTgt spid="8"/>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ppt_x"/>
                                          </p:val>
                                        </p:tav>
                                        <p:tav tm="100000">
                                          <p:val>
                                            <p:strVal val="#ppt_x"/>
                                          </p:val>
                                        </p:tav>
                                      </p:tavLst>
                                    </p:anim>
                                    <p:anim calcmode="lin" valueType="num">
                                      <p:cBhvr additive="base">
                                        <p:cTn id="3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91DC6ABD-215C-4EA8-A483-CEF5B99AB3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5A3F9027-8275-7CCC-EB11-ECAABF7A470B}"/>
              </a:ext>
            </a:extLst>
          </p:cNvPr>
          <p:cNvSpPr>
            <a:spLocks noGrp="1"/>
          </p:cNvSpPr>
          <p:nvPr>
            <p:ph type="title"/>
          </p:nvPr>
        </p:nvSpPr>
        <p:spPr>
          <a:xfrm>
            <a:off x="449706" y="679731"/>
            <a:ext cx="3128996" cy="3736540"/>
          </a:xfrm>
        </p:spPr>
        <p:txBody>
          <a:bodyPr vert="horz" lIns="91440" tIns="45720" rIns="91440" bIns="45720" rtlCol="0" anchor="b">
            <a:normAutofit/>
          </a:bodyPr>
          <a:lstStyle/>
          <a:p>
            <a:pPr algn="l">
              <a:lnSpc>
                <a:spcPct val="90000"/>
              </a:lnSpc>
            </a:pPr>
            <a:r>
              <a:rPr lang="en-US" sz="4700" kern="1200" dirty="0">
                <a:solidFill>
                  <a:schemeClr val="tx1"/>
                </a:solidFill>
                <a:latin typeface="+mj-lt"/>
                <a:ea typeface="+mj-ea"/>
                <a:cs typeface="+mj-cs"/>
              </a:rPr>
              <a:t>Spitty Pudding Experiment</a:t>
            </a:r>
          </a:p>
        </p:txBody>
      </p:sp>
      <p:sp>
        <p:nvSpPr>
          <p:cNvPr id="3" name="Content Placeholder 2">
            <a:extLst>
              <a:ext uri="{FF2B5EF4-FFF2-40B4-BE49-F238E27FC236}">
                <a16:creationId xmlns:a16="http://schemas.microsoft.com/office/drawing/2014/main" id="{36FD1B90-A815-1EDD-05D7-44F6C7BA7504}"/>
              </a:ext>
            </a:extLst>
          </p:cNvPr>
          <p:cNvSpPr>
            <a:spLocks noGrp="1"/>
          </p:cNvSpPr>
          <p:nvPr>
            <p:ph idx="1"/>
          </p:nvPr>
        </p:nvSpPr>
        <p:spPr>
          <a:xfrm>
            <a:off x="449706" y="4685288"/>
            <a:ext cx="3128996" cy="1035781"/>
          </a:xfrm>
        </p:spPr>
        <p:txBody>
          <a:bodyPr vert="horz" lIns="91440" tIns="45720" rIns="91440" bIns="45720" rtlCol="0">
            <a:normAutofit/>
          </a:bodyPr>
          <a:lstStyle/>
          <a:p>
            <a:pPr marL="0" indent="0">
              <a:lnSpc>
                <a:spcPct val="90000"/>
              </a:lnSpc>
              <a:spcBef>
                <a:spcPts val="1000"/>
              </a:spcBef>
              <a:buNone/>
            </a:pPr>
            <a:r>
              <a:rPr lang="en-US" sz="2000" kern="1200" dirty="0">
                <a:solidFill>
                  <a:schemeClr val="tx1"/>
                </a:solidFill>
                <a:latin typeface="+mn-lt"/>
                <a:ea typeface="+mn-ea"/>
                <a:cs typeface="+mn-cs"/>
              </a:rPr>
              <a:t>Once you have a “mouthful” of spit in your cup mix it into your cup of pudding.</a:t>
            </a:r>
          </a:p>
        </p:txBody>
      </p:sp>
      <p:grpSp>
        <p:nvGrpSpPr>
          <p:cNvPr id="15" name="Group 14">
            <a:extLst>
              <a:ext uri="{FF2B5EF4-FFF2-40B4-BE49-F238E27FC236}">
                <a16:creationId xmlns:a16="http://schemas.microsoft.com/office/drawing/2014/main" id="{3AF6A671-C637-4547-85F4-51B6D188139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062324" y="1"/>
            <a:ext cx="1834788" cy="5777808"/>
            <a:chOff x="329184" y="1"/>
            <a:chExt cx="524256" cy="5777808"/>
          </a:xfrm>
        </p:grpSpPr>
        <p:cxnSp>
          <p:nvCxnSpPr>
            <p:cNvPr id="16" name="Straight Connector 15">
              <a:extLst>
                <a:ext uri="{FF2B5EF4-FFF2-40B4-BE49-F238E27FC236}">
                  <a16:creationId xmlns:a16="http://schemas.microsoft.com/office/drawing/2014/main" id="{C575CF26-3D3C-4C5A-A2B7-00432016EF6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329184" y="5777809"/>
              <a:ext cx="521208" cy="0"/>
            </a:xfrm>
            <a:prstGeom prst="line">
              <a:avLst/>
            </a:prstGeom>
            <a:ln w="152400">
              <a:solidFill>
                <a:schemeClr val="accent4"/>
              </a:solidFill>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99413ED5-9ED4-4772-BCE4-2BCAE6B12E3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29184" y="1"/>
              <a:ext cx="524256" cy="55321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9" name="Rectangle 18">
            <a:extLst>
              <a:ext uri="{FF2B5EF4-FFF2-40B4-BE49-F238E27FC236}">
                <a16:creationId xmlns:a16="http://schemas.microsoft.com/office/drawing/2014/main" id="{04357C93-F0CB-4A1C-8F77-4E90637898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39948" y="269324"/>
            <a:ext cx="4587584" cy="620877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descr="A whisk in a bowl of eggs&#10;&#10;Description automatically generated">
            <a:extLst>
              <a:ext uri="{FF2B5EF4-FFF2-40B4-BE49-F238E27FC236}">
                <a16:creationId xmlns:a16="http://schemas.microsoft.com/office/drawing/2014/main" id="{DDB4CAA8-7D8B-8B34-B659-7878EDF52E90}"/>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4230429" y="1975010"/>
            <a:ext cx="4206622" cy="2797403"/>
          </a:xfrm>
          <a:prstGeom prst="rect">
            <a:avLst/>
          </a:prstGeom>
        </p:spPr>
      </p:pic>
    </p:spTree>
    <p:extLst>
      <p:ext uri="{BB962C8B-B14F-4D97-AF65-F5344CB8AC3E}">
        <p14:creationId xmlns:p14="http://schemas.microsoft.com/office/powerpoint/2010/main" val="25837119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86"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125454"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9C74A7C-FF09-70F5-21D1-EE3865848CCA}"/>
              </a:ext>
            </a:extLst>
          </p:cNvPr>
          <p:cNvSpPr>
            <a:spLocks noGrp="1"/>
          </p:cNvSpPr>
          <p:nvPr>
            <p:ph type="title"/>
          </p:nvPr>
        </p:nvSpPr>
        <p:spPr>
          <a:xfrm>
            <a:off x="515125" y="1153572"/>
            <a:ext cx="2400300" cy="4461163"/>
          </a:xfrm>
        </p:spPr>
        <p:txBody>
          <a:bodyPr>
            <a:normAutofit/>
          </a:bodyPr>
          <a:lstStyle/>
          <a:p>
            <a:r>
              <a:rPr lang="en-US" dirty="0">
                <a:solidFill>
                  <a:srgbClr val="FFFFFF"/>
                </a:solidFill>
              </a:rPr>
              <a:t>Enzymes</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5662801" y="2455479"/>
            <a:ext cx="3062575"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14412CD9-06A7-AC0E-D8FC-B9DDC36F4142}"/>
              </a:ext>
            </a:extLst>
          </p:cNvPr>
          <p:cNvSpPr>
            <a:spLocks noGrp="1"/>
          </p:cNvSpPr>
          <p:nvPr>
            <p:ph idx="1"/>
          </p:nvPr>
        </p:nvSpPr>
        <p:spPr>
          <a:xfrm>
            <a:off x="3335481" y="591344"/>
            <a:ext cx="5179868" cy="5585619"/>
          </a:xfrm>
        </p:spPr>
        <p:txBody>
          <a:bodyPr anchor="ctr">
            <a:normAutofit/>
          </a:bodyPr>
          <a:lstStyle/>
          <a:p>
            <a:pPr>
              <a:lnSpc>
                <a:spcPct val="90000"/>
              </a:lnSpc>
            </a:pPr>
            <a:r>
              <a:rPr lang="en-US" sz="2700" b="0" i="0" dirty="0">
                <a:effectLst/>
                <a:latin typeface="Google Sans"/>
              </a:rPr>
              <a:t>Enzymes are proteins that help speed up metabolism, or the chemical reactions in our bodies. They build some substances and break others down. All living things have enzymes. Our bodies naturally produce enzymes.</a:t>
            </a:r>
          </a:p>
          <a:p>
            <a:pPr>
              <a:lnSpc>
                <a:spcPct val="90000"/>
              </a:lnSpc>
            </a:pPr>
            <a:r>
              <a:rPr lang="en-US" sz="2700" dirty="0">
                <a:latin typeface="Google Sans"/>
              </a:rPr>
              <a:t>Example- Amylase, found in our saliva helps breakdown carbohydrates.</a:t>
            </a:r>
          </a:p>
          <a:p>
            <a:pPr>
              <a:lnSpc>
                <a:spcPct val="90000"/>
              </a:lnSpc>
            </a:pPr>
            <a:r>
              <a:rPr lang="en-US" sz="2700" dirty="0">
                <a:latin typeface="Google Sans"/>
              </a:rPr>
              <a:t>If a word has -</a:t>
            </a:r>
            <a:r>
              <a:rPr lang="en-US" sz="2700" u="sng" dirty="0">
                <a:latin typeface="Google Sans"/>
              </a:rPr>
              <a:t>ase</a:t>
            </a:r>
            <a:r>
              <a:rPr lang="en-US" sz="2700" dirty="0">
                <a:latin typeface="Google Sans"/>
              </a:rPr>
              <a:t> on the end it is most likely an enzyme</a:t>
            </a:r>
          </a:p>
          <a:p>
            <a:pPr>
              <a:lnSpc>
                <a:spcPct val="90000"/>
              </a:lnSpc>
            </a:pPr>
            <a:r>
              <a:rPr lang="en-US" sz="2700" dirty="0">
                <a:latin typeface="Google Sans"/>
              </a:rPr>
              <a:t>Look up 3 enzymes on your device, be prepared to share.</a:t>
            </a:r>
            <a:endParaRPr lang="en-US" sz="2700" dirty="0"/>
          </a:p>
        </p:txBody>
      </p:sp>
    </p:spTree>
    <p:extLst>
      <p:ext uri="{BB962C8B-B14F-4D97-AF65-F5344CB8AC3E}">
        <p14:creationId xmlns:p14="http://schemas.microsoft.com/office/powerpoint/2010/main" val="1282189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53" name="Rectangle 1052">
            <a:extLst>
              <a:ext uri="{FF2B5EF4-FFF2-40B4-BE49-F238E27FC236}">
                <a16:creationId xmlns:a16="http://schemas.microsoft.com/office/drawing/2014/main" id="{6ECA6DCB-B7E1-40A9-9524-540C6DA40B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90D0FA6-DD21-D078-12C0-89B39738E86D}"/>
              </a:ext>
            </a:extLst>
          </p:cNvPr>
          <p:cNvSpPr>
            <a:spLocks noGrp="1"/>
          </p:cNvSpPr>
          <p:nvPr>
            <p:ph type="title"/>
          </p:nvPr>
        </p:nvSpPr>
        <p:spPr>
          <a:xfrm>
            <a:off x="442170" y="856180"/>
            <a:ext cx="3959556" cy="1128068"/>
          </a:xfrm>
        </p:spPr>
        <p:txBody>
          <a:bodyPr anchor="ctr">
            <a:normAutofit/>
          </a:bodyPr>
          <a:lstStyle/>
          <a:p>
            <a:r>
              <a:rPr lang="en-US" sz="3500" dirty="0"/>
              <a:t>Enzymes</a:t>
            </a:r>
          </a:p>
        </p:txBody>
      </p:sp>
      <p:grpSp>
        <p:nvGrpSpPr>
          <p:cNvPr id="1055" name="Group 1054">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266396" cy="673460"/>
            <a:chOff x="0" y="823811"/>
            <a:chExt cx="355196" cy="673460"/>
          </a:xfrm>
        </p:grpSpPr>
        <p:sp>
          <p:nvSpPr>
            <p:cNvPr id="1056" name="Rectangle 1055">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7" name="Rectangle 1056">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59" name="Rectangle 1058">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98813" y="2123821"/>
            <a:ext cx="373130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CFF2D38B-CF1E-720C-11B8-EA2C8D4593CA}"/>
              </a:ext>
            </a:extLst>
          </p:cNvPr>
          <p:cNvSpPr>
            <a:spLocks noGrp="1"/>
          </p:cNvSpPr>
          <p:nvPr>
            <p:ph idx="1"/>
          </p:nvPr>
        </p:nvSpPr>
        <p:spPr>
          <a:xfrm>
            <a:off x="443039" y="2330505"/>
            <a:ext cx="3958549" cy="3979585"/>
          </a:xfrm>
        </p:spPr>
        <p:txBody>
          <a:bodyPr anchor="ctr">
            <a:normAutofit/>
          </a:bodyPr>
          <a:lstStyle/>
          <a:p>
            <a:r>
              <a:rPr lang="en-US" sz="1700" dirty="0"/>
              <a:t>Enzymes are found all over in our bodies, especially in our digestive symptoms.</a:t>
            </a:r>
          </a:p>
          <a:p>
            <a:r>
              <a:rPr lang="en-US" sz="1700" dirty="0"/>
              <a:t>Saliva contains enzymes too!</a:t>
            </a:r>
          </a:p>
          <a:p>
            <a:r>
              <a:rPr lang="en-US" sz="1700" dirty="0"/>
              <a:t>Amylase digests carbohydrates</a:t>
            </a:r>
          </a:p>
          <a:p>
            <a:r>
              <a:rPr lang="en-US" sz="1700" dirty="0"/>
              <a:t>Fun Fact- Ruminants do not contain amylase in their saliva</a:t>
            </a:r>
          </a:p>
        </p:txBody>
      </p:sp>
      <p:sp>
        <p:nvSpPr>
          <p:cNvPr id="1061" name="Rectangle 1060">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023252" y="0"/>
            <a:ext cx="1120748"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63" name="Rectangle 1062">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37265" y="357447"/>
            <a:ext cx="3634116" cy="292358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26" name="Picture 2" descr="Caramel Apple Pops Fundraiser | Old Fashion Candy">
            <a:extLst>
              <a:ext uri="{FF2B5EF4-FFF2-40B4-BE49-F238E27FC236}">
                <a16:creationId xmlns:a16="http://schemas.microsoft.com/office/drawing/2014/main" id="{61C9A3CF-B847-A066-2554-9148BD2EEEF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 b="23629"/>
          <a:stretch/>
        </p:blipFill>
        <p:spPr bwMode="auto">
          <a:xfrm>
            <a:off x="5312567" y="581892"/>
            <a:ext cx="3298075" cy="2518756"/>
          </a:xfrm>
          <a:prstGeom prst="rect">
            <a:avLst/>
          </a:prstGeom>
          <a:noFill/>
          <a:extLst>
            <a:ext uri="{909E8E84-426E-40DD-AFC4-6F175D3DCCD1}">
              <a14:hiddenFill xmlns:a14="http://schemas.microsoft.com/office/drawing/2010/main">
                <a:solidFill>
                  <a:srgbClr val="FFFFFF"/>
                </a:solidFill>
              </a14:hiddenFill>
            </a:ext>
          </a:extLst>
        </p:spPr>
      </p:pic>
      <p:sp>
        <p:nvSpPr>
          <p:cNvPr id="1065" name="Rectangle 1064">
            <a:extLst>
              <a:ext uri="{FF2B5EF4-FFF2-40B4-BE49-F238E27FC236}">
                <a16:creationId xmlns:a16="http://schemas.microsoft.com/office/drawing/2014/main" id="{8CB5D2D7-DF65-4E86-BFBA-FFB9B5ACEB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37265" y="3505479"/>
            <a:ext cx="3634116" cy="292358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descr="A cow eating grass in a fence&#10;&#10;Description automatically generated">
            <a:extLst>
              <a:ext uri="{FF2B5EF4-FFF2-40B4-BE49-F238E27FC236}">
                <a16:creationId xmlns:a16="http://schemas.microsoft.com/office/drawing/2014/main" id="{E1FD6F29-9BF4-79B4-448F-2DFD218D2872}"/>
              </a:ext>
            </a:extLst>
          </p:cNvPr>
          <p:cNvPicPr>
            <a:picLocks noChangeAspect="1"/>
          </p:cNvPicPr>
          <p:nvPr/>
        </p:nvPicPr>
        <p:blipFill rotWithShape="1">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t="6778" r="4" b="12589"/>
          <a:stretch/>
        </p:blipFill>
        <p:spPr>
          <a:xfrm>
            <a:off x="5312567" y="3707894"/>
            <a:ext cx="3296677" cy="2518756"/>
          </a:xfrm>
          <a:prstGeom prst="rect">
            <a:avLst/>
          </a:prstGeom>
        </p:spPr>
      </p:pic>
    </p:spTree>
    <p:extLst>
      <p:ext uri="{BB962C8B-B14F-4D97-AF65-F5344CB8AC3E}">
        <p14:creationId xmlns:p14="http://schemas.microsoft.com/office/powerpoint/2010/main" val="69022726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359</Words>
  <Application>Microsoft Office PowerPoint</Application>
  <PresentationFormat>On-screen Show (4:3)</PresentationFormat>
  <Paragraphs>47</Paragraphs>
  <Slides>13</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Google Sans</vt:lpstr>
      <vt:lpstr>Office Theme</vt:lpstr>
      <vt:lpstr>Spitty Pudding</vt:lpstr>
      <vt:lpstr>Objectives</vt:lpstr>
      <vt:lpstr>Observations</vt:lpstr>
      <vt:lpstr>Macromolecules</vt:lpstr>
      <vt:lpstr>Macromolecule Structure</vt:lpstr>
      <vt:lpstr>Spitty Pudding Experiment</vt:lpstr>
      <vt:lpstr>Spitty Pudding Experiment</vt:lpstr>
      <vt:lpstr>Enzymes</vt:lpstr>
      <vt:lpstr>Enzymes</vt:lpstr>
      <vt:lpstr>Enzymes</vt:lpstr>
      <vt:lpstr>Energy Flow</vt:lpstr>
      <vt:lpstr>Think-Pair-Share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Spitty Pudding</dc:title>
  <dc:creator/>
  <cp:lastModifiedBy/>
  <cp:revision>6</cp:revision>
  <dcterms:created xsi:type="dcterms:W3CDTF">2012-08-24T00:53:15Z</dcterms:created>
  <dcterms:modified xsi:type="dcterms:W3CDTF">2024-02-23T23:18:47Z</dcterms:modified>
</cp:coreProperties>
</file>