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6"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3" d="100"/>
          <a:sy n="133" d="100"/>
        </p:scale>
        <p:origin x="906"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6e8e40ac3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6e8e40ac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296aaee58be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296aaee58be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296aaee58be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296aaee58be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96aaee58be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296aaee58be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296aaee58be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296aaee58b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296e8e40ac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296e8e40ac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296e8e40ac3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296e8e40ac3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296e8e40ac3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296e8e40ac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12.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hyperlink" Target="http://www.youtube.com/watch?v=vUpKnl0JvXQ" TargetMode="External"/><Relationship Id="rId3" Type="http://schemas.openxmlformats.org/officeDocument/2006/relationships/hyperlink" Target="https://www.nbcnews.com/news/weather/live-blog/severe-weather-live-updates-tornado-thunderstorms-rcna98656" TargetMode="External"/><Relationship Id="rId7"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hyperlink" Target="http://www.youtube.com/watch?v=JuUsBaPuIuU" TargetMode="External"/><Relationship Id="rId5" Type="http://schemas.openxmlformats.org/officeDocument/2006/relationships/image" Target="../media/image8.jpg"/><Relationship Id="rId4" Type="http://schemas.openxmlformats.org/officeDocument/2006/relationships/hyperlink" Target="http://www.youtube.com/watch?v=vOiTVEEvBNo" TargetMode="External"/><Relationship Id="rId9" Type="http://schemas.openxmlformats.org/officeDocument/2006/relationships/image" Target="../media/image10.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hyperlink" Target="https://www.nhc.noaa.gov/" TargetMode="External"/><Relationship Id="rId3" Type="http://schemas.openxmlformats.org/officeDocument/2006/relationships/hyperlink" Target="https://www.ncei.noaa.gov/" TargetMode="External"/><Relationship Id="rId7" Type="http://schemas.openxmlformats.org/officeDocument/2006/relationships/hyperlink" Target="https://www.fema.gov/"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hyperlink" Target="https://en.wikipedia.org/" TargetMode="External"/><Relationship Id="rId5" Type="http://schemas.openxmlformats.org/officeDocument/2006/relationships/hyperlink" Target="https://www.noaa.gov/" TargetMode="External"/><Relationship Id="rId4" Type="http://schemas.openxmlformats.org/officeDocument/2006/relationships/hyperlink" Target="https://www.cbo.gov/" TargetMode="External"/><Relationship Id="rId9" Type="http://schemas.openxmlformats.org/officeDocument/2006/relationships/hyperlink" Target="https://www.spc.noaa.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0" y="1238125"/>
            <a:ext cx="8520600" cy="10257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dirty="0"/>
              <a:t>Wind</a:t>
            </a:r>
            <a:endParaRPr dirty="0"/>
          </a:p>
        </p:txBody>
      </p:sp>
      <p:sp>
        <p:nvSpPr>
          <p:cNvPr id="55" name="Google Shape;55;p13"/>
          <p:cNvSpPr txBox="1">
            <a:spLocks noGrp="1"/>
          </p:cNvSpPr>
          <p:nvPr>
            <p:ph type="subTitle" idx="1"/>
          </p:nvPr>
        </p:nvSpPr>
        <p:spPr>
          <a:xfrm>
            <a:off x="311700" y="22245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Natural Disaster</a:t>
            </a:r>
            <a:endParaRPr/>
          </a:p>
        </p:txBody>
      </p:sp>
      <p:sp>
        <p:nvSpPr>
          <p:cNvPr id="56" name="Google Shape;56;p13"/>
          <p:cNvSpPr txBox="1"/>
          <p:nvPr/>
        </p:nvSpPr>
        <p:spPr>
          <a:xfrm>
            <a:off x="486200" y="2909025"/>
            <a:ext cx="8340000" cy="951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1800"/>
              </a:spcBef>
              <a:spcAft>
                <a:spcPts val="1800"/>
              </a:spcAft>
              <a:buClr>
                <a:schemeClr val="dk1"/>
              </a:buClr>
              <a:buSzPts val="1100"/>
              <a:buFont typeface="Arial"/>
              <a:buNone/>
            </a:pPr>
            <a:r>
              <a:rPr lang="en" sz="1500" dirty="0">
                <a:solidFill>
                  <a:srgbClr val="1F1F1F"/>
                </a:solidFill>
                <a:highlight>
                  <a:srgbClr val="FFFFFF"/>
                </a:highlight>
              </a:rPr>
              <a:t>Wind is a natural force that can be both beneficial and destructive. When wind speeds exceed certain thresholds, it can become a natural disaster, causing widespread damage and loss of life.</a:t>
            </a:r>
            <a:endParaRPr sz="15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body" idx="1"/>
          </p:nvPr>
        </p:nvSpPr>
        <p:spPr>
          <a:xfrm>
            <a:off x="311700" y="1220025"/>
            <a:ext cx="8520600" cy="3860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endParaRPr sz="150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500">
                <a:solidFill>
                  <a:srgbClr val="1F1F1F"/>
                </a:solidFill>
                <a:highlight>
                  <a:srgbClr val="FFFFFF"/>
                </a:highlight>
              </a:rPr>
              <a:t>The most common causes of wind disasters are:</a:t>
            </a:r>
            <a:endParaRPr sz="1500">
              <a:solidFill>
                <a:srgbClr val="1F1F1F"/>
              </a:solidFill>
              <a:highlight>
                <a:srgbClr val="FFFFFF"/>
              </a:highlight>
            </a:endParaRPr>
          </a:p>
          <a:p>
            <a:pPr marL="457200" lvl="0" indent="-323850" algn="l" rtl="0">
              <a:spcBef>
                <a:spcPts val="1800"/>
              </a:spcBef>
              <a:spcAft>
                <a:spcPts val="0"/>
              </a:spcAft>
              <a:buClr>
                <a:srgbClr val="1F1F1F"/>
              </a:buClr>
              <a:buSzPts val="1500"/>
              <a:buChar char="●"/>
            </a:pPr>
            <a:r>
              <a:rPr lang="en" sz="1500">
                <a:solidFill>
                  <a:srgbClr val="1F1F1F"/>
                </a:solidFill>
                <a:highlight>
                  <a:srgbClr val="FFFFFF"/>
                </a:highlight>
              </a:rPr>
              <a:t>Tropical cyclones: Tropical cyclones, hurricanes, and typhoons are powerful storms that can produce sustained winds of 74 miles per hour or more.</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Tornadoes: Tornadoes are violently rotating columns of air that can reach speeds of up to 300 miles per hour.</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Downbursts: Downbursts are sudden, intense downdrafts of air that can reach speeds of up to 75 miles per hour.</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Straight-line winds: Straight-line winds are strong, non-rotating winds that can occur in association with thunderstorms or other weather systems.</a:t>
            </a:r>
            <a:endParaRPr sz="1500">
              <a:solidFill>
                <a:srgbClr val="1F1F1F"/>
              </a:solidFill>
              <a:highlight>
                <a:srgbClr val="FFFFFF"/>
              </a:highlight>
            </a:endParaRPr>
          </a:p>
          <a:p>
            <a:pPr marL="0" lvl="0" indent="0" algn="l" rtl="0">
              <a:spcBef>
                <a:spcPts val="1800"/>
              </a:spcBef>
              <a:spcAft>
                <a:spcPts val="1800"/>
              </a:spcAft>
              <a:buClr>
                <a:schemeClr val="dk1"/>
              </a:buClr>
              <a:buSzPts val="1100"/>
              <a:buFont typeface="Arial"/>
              <a:buNone/>
            </a:pPr>
            <a:endParaRPr sz="1100">
              <a:solidFill>
                <a:schemeClr val="dk1"/>
              </a:solidFill>
            </a:endParaRPr>
          </a:p>
        </p:txBody>
      </p:sp>
      <p:sp>
        <p:nvSpPr>
          <p:cNvPr id="62" name="Google Shape;62;p14"/>
          <p:cNvSpPr txBox="1">
            <a:spLocks noGrp="1"/>
          </p:cNvSpPr>
          <p:nvPr>
            <p:ph type="title"/>
          </p:nvPr>
        </p:nvSpPr>
        <p:spPr>
          <a:xfrm>
            <a:off x="311700" y="9022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Causes of Wind Disasters</a:t>
            </a:r>
            <a:endParaRPr/>
          </a:p>
        </p:txBody>
      </p:sp>
      <p:pic>
        <p:nvPicPr>
          <p:cNvPr id="63" name="Google Shape;63;p14"/>
          <p:cNvPicPr preferRelativeResize="0"/>
          <p:nvPr/>
        </p:nvPicPr>
        <p:blipFill>
          <a:blip r:embed="rId3">
            <a:alphaModFix/>
          </a:blip>
          <a:stretch>
            <a:fillRect/>
          </a:stretch>
        </p:blipFill>
        <p:spPr>
          <a:xfrm>
            <a:off x="5795950" y="152400"/>
            <a:ext cx="2967052" cy="18544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a:spLocks noGrp="1"/>
          </p:cNvSpPr>
          <p:nvPr>
            <p:ph type="body" idx="1"/>
          </p:nvPr>
        </p:nvSpPr>
        <p:spPr>
          <a:xfrm>
            <a:off x="311700" y="1186275"/>
            <a:ext cx="8520600" cy="33825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500">
                <a:solidFill>
                  <a:srgbClr val="1F1F1F"/>
                </a:solidFill>
                <a:highlight>
                  <a:srgbClr val="FFFFFF"/>
                </a:highlight>
              </a:rPr>
              <a:t>Wind disasters can have a devastating impact on human life and property. The high winds can:</a:t>
            </a:r>
            <a:endParaRPr sz="1500">
              <a:solidFill>
                <a:srgbClr val="1F1F1F"/>
              </a:solidFill>
              <a:highlight>
                <a:srgbClr val="FFFFFF"/>
              </a:highlight>
            </a:endParaRPr>
          </a:p>
          <a:p>
            <a:pPr marL="457200" lvl="0" indent="-323850" algn="l" rtl="0">
              <a:spcBef>
                <a:spcPts val="1800"/>
              </a:spcBef>
              <a:spcAft>
                <a:spcPts val="0"/>
              </a:spcAft>
              <a:buClr>
                <a:srgbClr val="1F1F1F"/>
              </a:buClr>
              <a:buSzPts val="1500"/>
              <a:buChar char="●"/>
            </a:pPr>
            <a:r>
              <a:rPr lang="en" sz="1500">
                <a:solidFill>
                  <a:srgbClr val="1F1F1F"/>
                </a:solidFill>
                <a:highlight>
                  <a:srgbClr val="FFFFFF"/>
                </a:highlight>
              </a:rPr>
              <a:t>Destroy or damage homes and other structures</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Down trees and power lines</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Cause power outages</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Disrupt transportation and communication networks</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Lead to injuries and deaths</a:t>
            </a:r>
            <a:endParaRPr sz="150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endParaRPr sz="120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endParaRPr sz="1100">
              <a:solidFill>
                <a:schemeClr val="dk1"/>
              </a:solidFill>
            </a:endParaRPr>
          </a:p>
        </p:txBody>
      </p:sp>
      <p:sp>
        <p:nvSpPr>
          <p:cNvPr id="69" name="Google Shape;69;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Human Impact of Wind Disasters</a:t>
            </a:r>
            <a:endParaRPr/>
          </a:p>
        </p:txBody>
      </p:sp>
      <p:pic>
        <p:nvPicPr>
          <p:cNvPr id="70" name="Google Shape;70;p15"/>
          <p:cNvPicPr preferRelativeResize="0"/>
          <p:nvPr/>
        </p:nvPicPr>
        <p:blipFill>
          <a:blip r:embed="rId3">
            <a:alphaModFix/>
          </a:blip>
          <a:stretch>
            <a:fillRect/>
          </a:stretch>
        </p:blipFill>
        <p:spPr>
          <a:xfrm>
            <a:off x="1511275" y="3324825"/>
            <a:ext cx="2857500" cy="1600200"/>
          </a:xfrm>
          <a:prstGeom prst="rect">
            <a:avLst/>
          </a:prstGeom>
          <a:noFill/>
          <a:ln>
            <a:noFill/>
          </a:ln>
        </p:spPr>
      </p:pic>
      <p:pic>
        <p:nvPicPr>
          <p:cNvPr id="71" name="Google Shape;71;p15"/>
          <p:cNvPicPr preferRelativeResize="0"/>
          <p:nvPr/>
        </p:nvPicPr>
        <p:blipFill>
          <a:blip r:embed="rId4">
            <a:alphaModFix/>
          </a:blip>
          <a:stretch>
            <a:fillRect/>
          </a:stretch>
        </p:blipFill>
        <p:spPr>
          <a:xfrm>
            <a:off x="5697225" y="2899650"/>
            <a:ext cx="2991800" cy="22438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 Interruption</a:t>
            </a:r>
            <a:endParaRPr/>
          </a:p>
        </p:txBody>
      </p:sp>
      <p:sp>
        <p:nvSpPr>
          <p:cNvPr id="77" name="Google Shape;77;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1500">
                <a:solidFill>
                  <a:srgbClr val="1F1F1F"/>
                </a:solidFill>
                <a:highlight>
                  <a:srgbClr val="FFFFFF"/>
                </a:highlight>
              </a:rPr>
              <a:t>Wind disasters can also cause significant disruption to essential resources, such as electricity, water, and food. Power outages can last for days or even weeks, leaving people without access to essential services. Water and food supplies can also be disrupted, leading to shortages.</a:t>
            </a:r>
            <a:endParaRPr sz="2100"/>
          </a:p>
        </p:txBody>
      </p:sp>
      <p:pic>
        <p:nvPicPr>
          <p:cNvPr id="78" name="Google Shape;78;p16"/>
          <p:cNvPicPr preferRelativeResize="0"/>
          <p:nvPr/>
        </p:nvPicPr>
        <p:blipFill>
          <a:blip r:embed="rId3">
            <a:alphaModFix/>
          </a:blip>
          <a:stretch>
            <a:fillRect/>
          </a:stretch>
        </p:blipFill>
        <p:spPr>
          <a:xfrm>
            <a:off x="5327752" y="2392225"/>
            <a:ext cx="3419673" cy="2232649"/>
          </a:xfrm>
          <a:prstGeom prst="rect">
            <a:avLst/>
          </a:prstGeom>
          <a:noFill/>
          <a:ln>
            <a:noFill/>
          </a:ln>
        </p:spPr>
      </p:pic>
      <p:pic>
        <p:nvPicPr>
          <p:cNvPr id="79" name="Google Shape;79;p16"/>
          <p:cNvPicPr preferRelativeResize="0"/>
          <p:nvPr/>
        </p:nvPicPr>
        <p:blipFill>
          <a:blip r:embed="rId4">
            <a:alphaModFix/>
          </a:blip>
          <a:stretch>
            <a:fillRect/>
          </a:stretch>
        </p:blipFill>
        <p:spPr>
          <a:xfrm>
            <a:off x="311700" y="2444225"/>
            <a:ext cx="3969149" cy="22326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Loss to Structure and Property</a:t>
            </a:r>
            <a:endParaRPr/>
          </a:p>
        </p:txBody>
      </p:sp>
      <p:sp>
        <p:nvSpPr>
          <p:cNvPr id="85" name="Google Shape;85;p17"/>
          <p:cNvSpPr txBox="1">
            <a:spLocks noGrp="1"/>
          </p:cNvSpPr>
          <p:nvPr>
            <p:ph type="body" idx="1"/>
          </p:nvPr>
        </p:nvSpPr>
        <p:spPr>
          <a:xfrm>
            <a:off x="311700" y="1152475"/>
            <a:ext cx="3708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1500">
                <a:solidFill>
                  <a:srgbClr val="1F1F1F"/>
                </a:solidFill>
                <a:highlight>
                  <a:srgbClr val="FFFFFF"/>
                </a:highlight>
              </a:rPr>
              <a:t>Wind disasters can cause billions of dollars in damage to property. The high winds can destroy or damage homes, businesses, and other structures. Downed trees and power lines can also cause damage to property.</a:t>
            </a:r>
            <a:endParaRPr sz="2100"/>
          </a:p>
        </p:txBody>
      </p:sp>
      <p:pic>
        <p:nvPicPr>
          <p:cNvPr id="86" name="Google Shape;86;p17"/>
          <p:cNvPicPr preferRelativeResize="0"/>
          <p:nvPr/>
        </p:nvPicPr>
        <p:blipFill>
          <a:blip r:embed="rId3">
            <a:alphaModFix/>
          </a:blip>
          <a:stretch>
            <a:fillRect/>
          </a:stretch>
        </p:blipFill>
        <p:spPr>
          <a:xfrm>
            <a:off x="4213699" y="1152475"/>
            <a:ext cx="4618598" cy="3078314"/>
          </a:xfrm>
          <a:prstGeom prst="rect">
            <a:avLst/>
          </a:prstGeom>
          <a:noFill/>
          <a:ln>
            <a:noFill/>
          </a:ln>
        </p:spPr>
      </p:pic>
      <p:pic>
        <p:nvPicPr>
          <p:cNvPr id="87" name="Google Shape;87;p17"/>
          <p:cNvPicPr preferRelativeResize="0"/>
          <p:nvPr/>
        </p:nvPicPr>
        <p:blipFill>
          <a:blip r:embed="rId4">
            <a:alphaModFix/>
          </a:blip>
          <a:stretch>
            <a:fillRect/>
          </a:stretch>
        </p:blipFill>
        <p:spPr>
          <a:xfrm>
            <a:off x="909944" y="3035376"/>
            <a:ext cx="2512100" cy="16752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Real-World Examples</a:t>
            </a:r>
            <a:endParaRPr/>
          </a:p>
        </p:txBody>
      </p:sp>
      <p:sp>
        <p:nvSpPr>
          <p:cNvPr id="93" name="Google Shape;93;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23850" algn="l" rtl="0">
              <a:spcBef>
                <a:spcPts val="300"/>
              </a:spcBef>
              <a:spcAft>
                <a:spcPts val="0"/>
              </a:spcAft>
              <a:buClr>
                <a:srgbClr val="1F1F1F"/>
              </a:buClr>
              <a:buSzPts val="1500"/>
              <a:buChar char="●"/>
            </a:pPr>
            <a:r>
              <a:rPr lang="en" sz="1500">
                <a:solidFill>
                  <a:srgbClr val="1F1F1F"/>
                </a:solidFill>
                <a:highlight>
                  <a:srgbClr val="FFFFFF"/>
                </a:highlight>
              </a:rPr>
              <a:t>Hurricane Katrina (2005): Hurricane Katrina was a Category 5 hurricane that made landfall in the United States Gulf Coast in August 2005. The storm caused widespread damage in Louisiana, Mississippi, and Alabama. Over 1,800 people died, and hundreds of thousands of people were displaced.</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Super Typhoon Haiyan (2013): Super Typhoon Haiyan was a Category 5 typhoon that made landfall in the Philippines in November 2013. The storm was one of the strongest typhoons ever recorded. Over 6,000 people died, and over 4 million people were displaced.</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Tornadoes in Oklahoma (2013): In May 2013, a series of tornadoes struck the state of Oklahoma, killing at least 24 people and destroying dozens of homes. The Moore tornado was the deadliest tornado to strike the United States since 1999</a:t>
            </a:r>
            <a:endParaRPr sz="1500">
              <a:solidFill>
                <a:srgbClr val="1F1F1F"/>
              </a:solidFill>
              <a:highlight>
                <a:srgbClr val="FFFFFF"/>
              </a:highlight>
            </a:endParaRPr>
          </a:p>
          <a:p>
            <a:pPr marL="0" lvl="0" indent="0" algn="l" rtl="0">
              <a:spcBef>
                <a:spcPts val="1100"/>
              </a:spcBef>
              <a:spcAft>
                <a:spcPts val="1200"/>
              </a:spcAft>
              <a:buNone/>
            </a:pPr>
            <a:endParaRPr sz="1500">
              <a:solidFill>
                <a:srgbClr val="1F1F1F"/>
              </a:solidFill>
              <a:highlight>
                <a:srgbClr val="FFFFFF"/>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News/Video</a:t>
            </a:r>
            <a:endParaRPr/>
          </a:p>
        </p:txBody>
      </p:sp>
      <p:sp>
        <p:nvSpPr>
          <p:cNvPr id="99" name="Google Shape;99;p19"/>
          <p:cNvSpPr txBox="1">
            <a:spLocks noGrp="1"/>
          </p:cNvSpPr>
          <p:nvPr>
            <p:ph type="body" idx="1"/>
          </p:nvPr>
        </p:nvSpPr>
        <p:spPr>
          <a:xfrm>
            <a:off x="311700" y="1152475"/>
            <a:ext cx="3501600" cy="15531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1200"/>
              </a:spcAft>
              <a:buNone/>
            </a:pPr>
            <a:r>
              <a:rPr lang="en" u="sng">
                <a:solidFill>
                  <a:schemeClr val="hlink"/>
                </a:solidFill>
                <a:hlinkClick r:id="rId3"/>
              </a:rPr>
              <a:t>https://www.nbcnews.com/news/weather/live-blog/severe-weather-live-updates-tornado-thunderstorms-rcna98656</a:t>
            </a:r>
            <a:r>
              <a:rPr lang="en"/>
              <a:t> </a:t>
            </a:r>
            <a:endParaRPr/>
          </a:p>
        </p:txBody>
      </p:sp>
      <p:pic>
        <p:nvPicPr>
          <p:cNvPr id="100" name="Google Shape;100;p19" descr="Thousands of people were left without power in Massachusetts after a powerful storm brought gusty winds and heavy rain.&#10;&#10;Subscribe to WCVB on YouTube now for more: http://bit.ly/1e8lAMZ&#10;&#10;Get more Boston news: http://www.wcvb.com&#10;Like us:  https://www.facebook.com/wcvb5&#10;Follow us: https://twitter.com/WCVB&#10;Instagram: https://www.instagram.com/wcvb5/" title="Thousands without power as storm brings damaging winds, heavy rain">
            <a:hlinkClick r:id="rId4"/>
          </p:cNvPr>
          <p:cNvPicPr preferRelativeResize="0"/>
          <p:nvPr/>
        </p:nvPicPr>
        <p:blipFill>
          <a:blip r:embed="rId5">
            <a:alphaModFix/>
          </a:blip>
          <a:stretch>
            <a:fillRect/>
          </a:stretch>
        </p:blipFill>
        <p:spPr>
          <a:xfrm>
            <a:off x="5396875" y="882675"/>
            <a:ext cx="3501600" cy="1969650"/>
          </a:xfrm>
          <a:prstGeom prst="rect">
            <a:avLst/>
          </a:prstGeom>
          <a:noFill/>
          <a:ln>
            <a:noFill/>
          </a:ln>
        </p:spPr>
      </p:pic>
      <p:pic>
        <p:nvPicPr>
          <p:cNvPr id="101" name="Google Shape;101;p19" descr="High winds in the Metro Detroit area knocked out power and caused tree damage throughout." title="High winds cause damage throughout area on Saturday">
            <a:hlinkClick r:id="rId6"/>
          </p:cNvPr>
          <p:cNvPicPr preferRelativeResize="0"/>
          <p:nvPr/>
        </p:nvPicPr>
        <p:blipFill>
          <a:blip r:embed="rId7">
            <a:alphaModFix/>
          </a:blip>
          <a:stretch>
            <a:fillRect/>
          </a:stretch>
        </p:blipFill>
        <p:spPr>
          <a:xfrm>
            <a:off x="5396875" y="3072575"/>
            <a:ext cx="3501600" cy="1969650"/>
          </a:xfrm>
          <a:prstGeom prst="rect">
            <a:avLst/>
          </a:prstGeom>
          <a:noFill/>
          <a:ln>
            <a:noFill/>
          </a:ln>
        </p:spPr>
      </p:pic>
      <p:pic>
        <p:nvPicPr>
          <p:cNvPr id="102" name="Google Shape;102;p19" descr="As wind gusts strengthen and the temperatures drop Friday afternoon, the 11 Newsroom is receiving multiple reports of downed trees across Baltimore. Wind gusts are around 40-50 mph, and the National Weather Service issued a wind advisory, saying gusty winds could blow around unsecured objects, tree limbs could be blown down and a few power outages may result. Sub-zero wind chills are forecast for the evening and into the weekend. A tree fell onto a house and deck on Woodsyde Place in the Owings Mills area. One of the owners of the house said she was in the kitchen making a smoothie when the house started shaking.&#10;&#10;Subscribe to WBAL on YouTube now for more: http://bit.ly/1oJSRCN&#10;&#10;Get more Baltimore news: http://www.wbaltv.com&#10;Like us:  http://facebook.com/wbaltv11&#10;Follow us: https://twitter.com/wbaltv11&#10;Instagram: https://www.instagram.com/wbaltv11/" title="Trees down amid strong wind gusts across Baltimore">
            <a:hlinkClick r:id="rId8"/>
          </p:cNvPr>
          <p:cNvPicPr preferRelativeResize="0"/>
          <p:nvPr/>
        </p:nvPicPr>
        <p:blipFill>
          <a:blip r:embed="rId9">
            <a:alphaModFix/>
          </a:blip>
          <a:stretch>
            <a:fillRect/>
          </a:stretch>
        </p:blipFill>
        <p:spPr>
          <a:xfrm>
            <a:off x="311700" y="3072575"/>
            <a:ext cx="3501600" cy="19696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10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1000"/>
                                        <p:tgtEl>
                                          <p:spTgt spid="10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fade">
                                      <p:cBhvr>
                                        <p:cTn id="17" dur="10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Statistics</a:t>
            </a:r>
            <a:endParaRPr/>
          </a:p>
        </p:txBody>
      </p:sp>
      <p:sp>
        <p:nvSpPr>
          <p:cNvPr id="108" name="Google Shape;108;p20"/>
          <p:cNvSpPr txBox="1">
            <a:spLocks noGrp="1"/>
          </p:cNvSpPr>
          <p:nvPr>
            <p:ph type="body" idx="1"/>
          </p:nvPr>
        </p:nvSpPr>
        <p:spPr>
          <a:xfrm>
            <a:off x="311700" y="669750"/>
            <a:ext cx="8520600" cy="3804000"/>
          </a:xfrm>
          <a:prstGeom prst="rect">
            <a:avLst/>
          </a:prstGeom>
        </p:spPr>
        <p:txBody>
          <a:bodyPr spcFirstLastPara="1" wrap="square" lIns="91425" tIns="91425" rIns="91425" bIns="91425" anchor="t" anchorCtr="0">
            <a:noAutofit/>
          </a:bodyPr>
          <a:lstStyle/>
          <a:p>
            <a:pPr marL="0" lvl="0" indent="0" algn="l" rtl="0">
              <a:spcBef>
                <a:spcPts val="1800"/>
              </a:spcBef>
              <a:spcAft>
                <a:spcPts val="0"/>
              </a:spcAft>
              <a:buClr>
                <a:schemeClr val="dk1"/>
              </a:buClr>
              <a:buSzPts val="275"/>
              <a:buFont typeface="Arial"/>
              <a:buNone/>
            </a:pPr>
            <a:r>
              <a:rPr lang="en" sz="1350" b="1" dirty="0">
                <a:solidFill>
                  <a:srgbClr val="1F1F1F"/>
                </a:solidFill>
                <a:highlight>
                  <a:srgbClr val="FFFFFF"/>
                </a:highlight>
              </a:rPr>
              <a:t>Property loss</a:t>
            </a:r>
            <a:endParaRPr sz="1350" b="1" dirty="0">
              <a:solidFill>
                <a:srgbClr val="1F1F1F"/>
              </a:solidFill>
              <a:highlight>
                <a:srgbClr val="FFFFFF"/>
              </a:highlight>
            </a:endParaRPr>
          </a:p>
          <a:p>
            <a:pPr marL="457200" lvl="0" indent="-314325" algn="l" rtl="0">
              <a:spcBef>
                <a:spcPts val="1800"/>
              </a:spcBef>
              <a:spcAft>
                <a:spcPts val="0"/>
              </a:spcAft>
              <a:buClr>
                <a:srgbClr val="1F1F1F"/>
              </a:buClr>
              <a:buSzPts val="1350"/>
              <a:buChar char="●"/>
            </a:pPr>
            <a:r>
              <a:rPr lang="en" sz="1350" dirty="0">
                <a:solidFill>
                  <a:srgbClr val="1F1F1F"/>
                </a:solidFill>
                <a:highlight>
                  <a:srgbClr val="FFFFFF"/>
                </a:highlight>
              </a:rPr>
              <a:t>In 2021, wind disasters caused an estimated $104.5 billion in damage to property in the United States. This makes wind disasters the most costly type of natural disaster in the US.</a:t>
            </a:r>
            <a:endParaRPr sz="1350" dirty="0">
              <a:solidFill>
                <a:srgbClr val="1F1F1F"/>
              </a:solidFill>
              <a:highlight>
                <a:srgbClr val="FFFFFF"/>
              </a:highlight>
            </a:endParaRPr>
          </a:p>
          <a:p>
            <a:pPr marL="457200" lvl="0" indent="-314325" algn="l" rtl="0">
              <a:spcBef>
                <a:spcPts val="0"/>
              </a:spcBef>
              <a:spcAft>
                <a:spcPts val="0"/>
              </a:spcAft>
              <a:buClr>
                <a:srgbClr val="1F1F1F"/>
              </a:buClr>
              <a:buSzPts val="1350"/>
              <a:buChar char="●"/>
            </a:pPr>
            <a:r>
              <a:rPr lang="en" sz="1350" dirty="0">
                <a:solidFill>
                  <a:srgbClr val="1F1F1F"/>
                </a:solidFill>
                <a:highlight>
                  <a:srgbClr val="FFFFFF"/>
                </a:highlight>
              </a:rPr>
              <a:t>Over the past decade, wind disasters have caused an average of $70.8 billion in damage to property in the US each year.</a:t>
            </a:r>
            <a:endParaRPr sz="1350" dirty="0">
              <a:solidFill>
                <a:srgbClr val="1F1F1F"/>
              </a:solidFill>
              <a:highlight>
                <a:srgbClr val="FFFFFF"/>
              </a:highlight>
            </a:endParaRPr>
          </a:p>
          <a:p>
            <a:pPr marL="457200" lvl="0" indent="-314325" algn="l" rtl="0">
              <a:spcBef>
                <a:spcPts val="0"/>
              </a:spcBef>
              <a:spcAft>
                <a:spcPts val="0"/>
              </a:spcAft>
              <a:buClr>
                <a:srgbClr val="1F1F1F"/>
              </a:buClr>
              <a:buSzPts val="1350"/>
              <a:buChar char="●"/>
            </a:pPr>
            <a:r>
              <a:rPr lang="en" sz="1350" dirty="0">
                <a:solidFill>
                  <a:srgbClr val="1F1F1F"/>
                </a:solidFill>
                <a:highlight>
                  <a:srgbClr val="FFFFFF"/>
                </a:highlight>
              </a:rPr>
              <a:t>The most costly wind disaster in US history was Hurricane Katrina in 2005, which caused an estimated $125 billion in property damage.</a:t>
            </a:r>
            <a:endParaRPr sz="1350" dirty="0">
              <a:solidFill>
                <a:srgbClr val="1F1F1F"/>
              </a:solidFill>
              <a:highlight>
                <a:srgbClr val="FFFFFF"/>
              </a:highlight>
            </a:endParaRPr>
          </a:p>
          <a:p>
            <a:pPr marL="0" lvl="0" indent="0" algn="l" rtl="0">
              <a:spcBef>
                <a:spcPts val="1800"/>
              </a:spcBef>
              <a:spcAft>
                <a:spcPts val="0"/>
              </a:spcAft>
              <a:buClr>
                <a:schemeClr val="dk1"/>
              </a:buClr>
              <a:buSzPts val="275"/>
              <a:buFont typeface="Arial"/>
              <a:buNone/>
            </a:pPr>
            <a:r>
              <a:rPr lang="en" sz="1350" b="1" dirty="0">
                <a:solidFill>
                  <a:srgbClr val="1F1F1F"/>
                </a:solidFill>
                <a:highlight>
                  <a:srgbClr val="FFFFFF"/>
                </a:highlight>
              </a:rPr>
              <a:t>Life loss</a:t>
            </a:r>
            <a:endParaRPr sz="1350" b="1" dirty="0">
              <a:solidFill>
                <a:srgbClr val="1F1F1F"/>
              </a:solidFill>
              <a:highlight>
                <a:srgbClr val="FFFFFF"/>
              </a:highlight>
            </a:endParaRPr>
          </a:p>
          <a:p>
            <a:pPr marL="457200" lvl="0" indent="-314325" algn="l" rtl="0">
              <a:spcBef>
                <a:spcPts val="1800"/>
              </a:spcBef>
              <a:spcAft>
                <a:spcPts val="0"/>
              </a:spcAft>
              <a:buClr>
                <a:srgbClr val="1F1F1F"/>
              </a:buClr>
              <a:buSzPts val="1350"/>
              <a:buChar char="●"/>
            </a:pPr>
            <a:r>
              <a:rPr lang="en" sz="1350" dirty="0">
                <a:solidFill>
                  <a:srgbClr val="1F1F1F"/>
                </a:solidFill>
                <a:highlight>
                  <a:srgbClr val="FFFFFF"/>
                </a:highlight>
              </a:rPr>
              <a:t>In 2021, wind disasters killed an estimated 108 people in the United States. This makes wind disasters the second deadliest type of natural disaster in the US, after floods.</a:t>
            </a:r>
            <a:endParaRPr sz="1350" dirty="0">
              <a:solidFill>
                <a:srgbClr val="1F1F1F"/>
              </a:solidFill>
              <a:highlight>
                <a:srgbClr val="FFFFFF"/>
              </a:highlight>
            </a:endParaRPr>
          </a:p>
          <a:p>
            <a:pPr marL="457200" lvl="0" indent="-314325" algn="l" rtl="0">
              <a:spcBef>
                <a:spcPts val="0"/>
              </a:spcBef>
              <a:spcAft>
                <a:spcPts val="0"/>
              </a:spcAft>
              <a:buClr>
                <a:srgbClr val="1F1F1F"/>
              </a:buClr>
              <a:buSzPts val="1350"/>
              <a:buChar char="●"/>
            </a:pPr>
            <a:r>
              <a:rPr lang="en" sz="1350" dirty="0">
                <a:solidFill>
                  <a:srgbClr val="1F1F1F"/>
                </a:solidFill>
                <a:highlight>
                  <a:srgbClr val="FFFFFF"/>
                </a:highlight>
              </a:rPr>
              <a:t>Over the past decade, wind disasters have killed an average of 82 people in the US each year.</a:t>
            </a:r>
            <a:endParaRPr sz="1350" dirty="0">
              <a:solidFill>
                <a:srgbClr val="1F1F1F"/>
              </a:solidFill>
              <a:highlight>
                <a:srgbClr val="FFFFFF"/>
              </a:highlight>
            </a:endParaRPr>
          </a:p>
          <a:p>
            <a:pPr marL="457200" lvl="0" indent="-314325" algn="l" rtl="0">
              <a:spcBef>
                <a:spcPts val="0"/>
              </a:spcBef>
              <a:spcAft>
                <a:spcPts val="0"/>
              </a:spcAft>
              <a:buClr>
                <a:srgbClr val="1F1F1F"/>
              </a:buClr>
              <a:buSzPts val="1350"/>
              <a:buChar char="●"/>
            </a:pPr>
            <a:r>
              <a:rPr lang="en" sz="1350" dirty="0">
                <a:solidFill>
                  <a:srgbClr val="1F1F1F"/>
                </a:solidFill>
                <a:highlight>
                  <a:srgbClr val="FFFFFF"/>
                </a:highlight>
              </a:rPr>
              <a:t>The deadliest wind disaster in US history was the 1979 Galveston Hurricane, which killed an estimated 8,000 people</a:t>
            </a:r>
            <a:endParaRPr sz="65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Resources/Links</a:t>
            </a:r>
            <a:endParaRPr/>
          </a:p>
        </p:txBody>
      </p:sp>
      <p:sp>
        <p:nvSpPr>
          <p:cNvPr id="114" name="Google Shape;114;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04800" algn="l" rtl="0">
              <a:spcBef>
                <a:spcPts val="300"/>
              </a:spcBef>
              <a:spcAft>
                <a:spcPts val="0"/>
              </a:spcAft>
              <a:buClr>
                <a:srgbClr val="1F1F1F"/>
              </a:buClr>
              <a:buSzPts val="1200"/>
              <a:buChar char="●"/>
            </a:pPr>
            <a:r>
              <a:rPr lang="en" sz="1200" dirty="0">
                <a:solidFill>
                  <a:srgbClr val="1F1F1F"/>
                </a:solidFill>
                <a:highlight>
                  <a:srgbClr val="FFFFFF"/>
                </a:highlight>
              </a:rPr>
              <a:t>National Centers for Environmental Information (NCEI): </a:t>
            </a:r>
            <a:r>
              <a:rPr lang="en" sz="1200" dirty="0">
                <a:solidFill>
                  <a:srgbClr val="1F1F1F"/>
                </a:solidFill>
                <a:highlight>
                  <a:srgbClr val="FFFFFF"/>
                </a:highlight>
                <a:hlinkClick r:id="rId3"/>
              </a:rPr>
              <a:t>https://www.ncei.noaa.gov/</a:t>
            </a:r>
            <a:r>
              <a:rPr lang="en" sz="1200" dirty="0">
                <a:solidFill>
                  <a:srgbClr val="1F1F1F"/>
                </a:solidFill>
                <a:highlight>
                  <a:srgbClr val="FFFFFF"/>
                </a:highlight>
              </a:rPr>
              <a:t> </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Congressional Budget Office (CBO): </a:t>
            </a:r>
            <a:r>
              <a:rPr lang="en" sz="1200" dirty="0">
                <a:solidFill>
                  <a:srgbClr val="1F1F1F"/>
                </a:solidFill>
                <a:highlight>
                  <a:srgbClr val="FFFFFF"/>
                </a:highlight>
                <a:hlinkClick r:id="rId4"/>
              </a:rPr>
              <a:t>https://www.cbo.gov/</a:t>
            </a:r>
            <a:r>
              <a:rPr lang="en" sz="1200" dirty="0">
                <a:solidFill>
                  <a:srgbClr val="1F1F1F"/>
                </a:solidFill>
                <a:highlight>
                  <a:srgbClr val="FFFFFF"/>
                </a:highlight>
              </a:rPr>
              <a:t> </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National Oceanic and Atmospheric Administration (NOAA): </a:t>
            </a:r>
            <a:r>
              <a:rPr lang="en" sz="1200" dirty="0">
                <a:solidFill>
                  <a:srgbClr val="1F1F1F"/>
                </a:solidFill>
                <a:highlight>
                  <a:srgbClr val="FFFFFF"/>
                </a:highlight>
                <a:hlinkClick r:id="rId5"/>
              </a:rPr>
              <a:t>https://www.noaa.gov/</a:t>
            </a:r>
            <a:r>
              <a:rPr lang="en" sz="1200" dirty="0">
                <a:solidFill>
                  <a:srgbClr val="1F1F1F"/>
                </a:solidFill>
                <a:highlight>
                  <a:srgbClr val="FFFFFF"/>
                </a:highlight>
              </a:rPr>
              <a:t> </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Wikipedia: </a:t>
            </a:r>
            <a:r>
              <a:rPr lang="en" sz="1200" dirty="0">
                <a:solidFill>
                  <a:srgbClr val="1F1F1F"/>
                </a:solidFill>
                <a:highlight>
                  <a:srgbClr val="FFFFFF"/>
                </a:highlight>
                <a:hlinkClick r:id="rId6"/>
              </a:rPr>
              <a:t>https://en.wikipedia.org/</a:t>
            </a:r>
            <a:r>
              <a:rPr lang="en" sz="1200" dirty="0">
                <a:solidFill>
                  <a:srgbClr val="1F1F1F"/>
                </a:solidFill>
                <a:highlight>
                  <a:srgbClr val="FFFFFF"/>
                </a:highlight>
              </a:rPr>
              <a:t> </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Federal Emergency Management Agency (FEMA): </a:t>
            </a:r>
            <a:r>
              <a:rPr lang="en" sz="1200" dirty="0">
                <a:solidFill>
                  <a:srgbClr val="1F1F1F"/>
                </a:solidFill>
                <a:highlight>
                  <a:srgbClr val="FFFFFF"/>
                </a:highlight>
                <a:hlinkClick r:id="rId7"/>
              </a:rPr>
              <a:t>https://www.fema.gov/</a:t>
            </a:r>
            <a:r>
              <a:rPr lang="en" sz="1200" dirty="0">
                <a:solidFill>
                  <a:srgbClr val="1F1F1F"/>
                </a:solidFill>
                <a:highlight>
                  <a:srgbClr val="FFFFFF"/>
                </a:highlight>
              </a:rPr>
              <a:t> </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National Hurricane Center: </a:t>
            </a:r>
            <a:r>
              <a:rPr lang="en" sz="1200" dirty="0">
                <a:solidFill>
                  <a:srgbClr val="1F1F1F"/>
                </a:solidFill>
                <a:highlight>
                  <a:srgbClr val="FFFFFF"/>
                </a:highlight>
                <a:hlinkClick r:id="rId8"/>
              </a:rPr>
              <a:t>https://www.nhc.noaa.gov/</a:t>
            </a:r>
            <a:r>
              <a:rPr lang="en" sz="1200" dirty="0">
                <a:solidFill>
                  <a:srgbClr val="1F1F1F"/>
                </a:solidFill>
                <a:highlight>
                  <a:srgbClr val="FFFFFF"/>
                </a:highlight>
              </a:rPr>
              <a:t> </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Storm Prediction Center: </a:t>
            </a:r>
            <a:r>
              <a:rPr lang="en" sz="1200" dirty="0">
                <a:solidFill>
                  <a:srgbClr val="1F1F1F"/>
                </a:solidFill>
                <a:highlight>
                  <a:srgbClr val="FFFFFF"/>
                </a:highlight>
                <a:hlinkClick r:id="rId9"/>
              </a:rPr>
              <a:t>https://www.spc.noaa.</a:t>
            </a:r>
            <a:r>
              <a:rPr lang="en" sz="1200">
                <a:solidFill>
                  <a:srgbClr val="1F1F1F"/>
                </a:solidFill>
                <a:highlight>
                  <a:srgbClr val="FFFFFF"/>
                </a:highlight>
                <a:hlinkClick r:id="rId9"/>
              </a:rPr>
              <a:t>gov/</a:t>
            </a:r>
            <a:r>
              <a:rPr lang="en" sz="1200">
                <a:solidFill>
                  <a:srgbClr val="1F1F1F"/>
                </a:solidFill>
                <a:highlight>
                  <a:srgbClr val="FFFFFF"/>
                </a:highlight>
              </a:rPr>
              <a:t> </a:t>
            </a:r>
            <a:endParaRPr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729</Words>
  <Application>Microsoft Office PowerPoint</Application>
  <PresentationFormat>On-screen Show (16:9)</PresentationFormat>
  <Paragraphs>45</Paragraphs>
  <Slides>10</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Simple Light</vt:lpstr>
      <vt:lpstr>Wind</vt:lpstr>
      <vt:lpstr>Causes of Wind Disasters</vt:lpstr>
      <vt:lpstr>Human Impact of Wind Disasters</vt:lpstr>
      <vt:lpstr>Resource Interruption</vt:lpstr>
      <vt:lpstr>Loss to Structure and Property</vt:lpstr>
      <vt:lpstr>Real-World Examples</vt:lpstr>
      <vt:lpstr>News/Video</vt:lpstr>
      <vt:lpstr>Statistics</vt:lpstr>
      <vt:lpstr>Resources/Links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dc:title>
  <cp:lastModifiedBy>Michelle Hudson</cp:lastModifiedBy>
  <cp:revision>1</cp:revision>
  <dcterms:modified xsi:type="dcterms:W3CDTF">2024-03-13T23:07:22Z</dcterms:modified>
</cp:coreProperties>
</file>