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96aaee58be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96aaee58b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296aaee58b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296aaee58b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96aaee58be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96aaee58b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96aaee58be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96aaee58b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96e8e40ac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96e8e40ac3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96e8e40ac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www.youtube.com/watch?v=NluDBvPdpv4" TargetMode="External"/><Relationship Id="rId3" Type="http://schemas.openxmlformats.org/officeDocument/2006/relationships/hyperlink" Target="https://www.nbcnews.com/news/weather/southern-california-wildfire-prompts-evacuation-order-thousands-rcna122927" TargetMode="External"/><Relationship Id="rId7"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www.youtube.com/watch?v=YpheMFdhikg" TargetMode="External"/><Relationship Id="rId5" Type="http://schemas.openxmlformats.org/officeDocument/2006/relationships/image" Target="../media/image7.jpg"/><Relationship Id="rId4" Type="http://schemas.openxmlformats.org/officeDocument/2006/relationships/hyperlink" Target="http://www.youtube.com/watch?v=nD4AJfbkgJc" TargetMode="External"/><Relationship Id="rId9" Type="http://schemas.openxmlformats.org/officeDocument/2006/relationships/image" Target="../media/image9.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nifc.gov/" TargetMode="External"/><Relationship Id="rId7" Type="http://schemas.openxmlformats.org/officeDocument/2006/relationships/hyperlink" Target="https://en.wikipedia.org/wiki/Wildfire"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s://www.iii.org/" TargetMode="External"/><Relationship Id="rId5" Type="http://schemas.openxmlformats.org/officeDocument/2006/relationships/hyperlink" Target="https://www.fs.usda.gov/" TargetMode="External"/><Relationship Id="rId4" Type="http://schemas.openxmlformats.org/officeDocument/2006/relationships/hyperlink" Target="https://www.nwcg.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1238125"/>
            <a:ext cx="8520600" cy="10257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Wildfires</a:t>
            </a:r>
            <a:endParaRPr/>
          </a:p>
        </p:txBody>
      </p:sp>
      <p:sp>
        <p:nvSpPr>
          <p:cNvPr id="55" name="Google Shape;55;p13"/>
          <p:cNvSpPr txBox="1">
            <a:spLocks noGrp="1"/>
          </p:cNvSpPr>
          <p:nvPr>
            <p:ph type="subTitle" idx="1"/>
          </p:nvPr>
        </p:nvSpPr>
        <p:spPr>
          <a:xfrm>
            <a:off x="311700" y="22245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a:p>
        </p:txBody>
      </p:sp>
      <p:sp>
        <p:nvSpPr>
          <p:cNvPr id="56" name="Google Shape;56;p13"/>
          <p:cNvSpPr txBox="1"/>
          <p:nvPr/>
        </p:nvSpPr>
        <p:spPr>
          <a:xfrm>
            <a:off x="486200" y="2909025"/>
            <a:ext cx="8340000" cy="153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800"/>
              </a:spcBef>
              <a:spcAft>
                <a:spcPts val="1800"/>
              </a:spcAft>
              <a:buClr>
                <a:schemeClr val="dk1"/>
              </a:buClr>
              <a:buSzPts val="1100"/>
              <a:buFont typeface="Arial"/>
              <a:buNone/>
            </a:pPr>
            <a:r>
              <a:rPr lang="en" sz="1500">
                <a:solidFill>
                  <a:srgbClr val="1F1F1F"/>
                </a:solidFill>
                <a:highlight>
                  <a:srgbClr val="FFFFFF"/>
                </a:highlight>
              </a:rPr>
              <a:t>A wildfire disaster is a severe and damaging wildfire that has a significant impact on human health, livelihoods, infrastructure, and the environment. Wildfire disasters can be caused by both natural and human factors, and they are becoming more frequent and severe due to climate change.</a:t>
            </a:r>
            <a:endParaRPr sz="21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body" idx="1"/>
          </p:nvPr>
        </p:nvSpPr>
        <p:spPr>
          <a:xfrm>
            <a:off x="311700" y="1220025"/>
            <a:ext cx="8520600" cy="3860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Wildfires can be caused by both natural and human factors. Natural causes include lightning strikes, volcanic eruptions, and droughts. Human causes include arson, campfires that are not properly extinguished, discarded cigarettes, and power lines that come into contact with vegetation.</a:t>
            </a:r>
            <a:endParaRPr sz="15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Climate change is also playing a role in increasing the frequency and severity of wildfires. Climate change is causing warmer temperatures, which dries out vegetation and makes it more flammable. Climate change is also causing more extreme weather events, such as droughts and heat waves, which can create conditions that are favorable for wildfires.</a:t>
            </a:r>
            <a:endParaRPr sz="1500">
              <a:solidFill>
                <a:srgbClr val="1F1F1F"/>
              </a:solidFill>
              <a:highlight>
                <a:srgbClr val="FFFFFF"/>
              </a:highlight>
            </a:endParaRPr>
          </a:p>
          <a:p>
            <a:pPr marL="0" lvl="0" indent="0" algn="l" rtl="0">
              <a:spcBef>
                <a:spcPts val="1800"/>
              </a:spcBef>
              <a:spcAft>
                <a:spcPts val="1100"/>
              </a:spcAft>
              <a:buNone/>
            </a:pPr>
            <a:endParaRPr sz="1500">
              <a:solidFill>
                <a:srgbClr val="1F1F1F"/>
              </a:solidFill>
              <a:highlight>
                <a:srgbClr val="FFFFFF"/>
              </a:highlight>
            </a:endParaRPr>
          </a:p>
        </p:txBody>
      </p:sp>
      <p:sp>
        <p:nvSpPr>
          <p:cNvPr id="62" name="Google Shape;62;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 of Wildfire Disasters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body" idx="1"/>
          </p:nvPr>
        </p:nvSpPr>
        <p:spPr>
          <a:xfrm>
            <a:off x="311700" y="1186275"/>
            <a:ext cx="8520600" cy="3382500"/>
          </a:xfrm>
          <a:prstGeom prst="rect">
            <a:avLst/>
          </a:prstGeom>
        </p:spPr>
        <p:txBody>
          <a:bodyPr spcFirstLastPara="1" wrap="square" lIns="91425" tIns="91425" rIns="91425" bIns="91425" anchor="t" anchorCtr="0">
            <a:normAutofit/>
          </a:bodyPr>
          <a:lstStyle/>
          <a:p>
            <a:pPr marL="0" lvl="0" indent="0" algn="l" rtl="0">
              <a:lnSpc>
                <a:spcPct val="95000"/>
              </a:lnSpc>
              <a:spcBef>
                <a:spcPts val="300"/>
              </a:spcBef>
              <a:spcAft>
                <a:spcPts val="1100"/>
              </a:spcAft>
              <a:buNone/>
            </a:pPr>
            <a:r>
              <a:rPr lang="en" sz="1500">
                <a:solidFill>
                  <a:srgbClr val="1F1F1F"/>
                </a:solidFill>
                <a:highlight>
                  <a:srgbClr val="FFFFFF"/>
                </a:highlight>
              </a:rPr>
              <a:t>Wildfires can have a devastating impact on human health and livelihoods. Wildfire smoke can contain harmful pollutants, such as particulate matter, ozone, and carbon monoxide. These pollutants can cause respiratory problems, heart disease, and cancer. Wildfires can also displace people from their homes and businesses, and destroy infrastructure and critical services.</a:t>
            </a:r>
            <a:endParaRPr sz="887">
              <a:solidFill>
                <a:schemeClr val="dk1"/>
              </a:solidFill>
            </a:endParaRPr>
          </a:p>
        </p:txBody>
      </p:sp>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 of Wildfire Disasters</a:t>
            </a:r>
            <a:endParaRPr/>
          </a:p>
        </p:txBody>
      </p:sp>
      <p:pic>
        <p:nvPicPr>
          <p:cNvPr id="69" name="Google Shape;69;p15"/>
          <p:cNvPicPr preferRelativeResize="0"/>
          <p:nvPr/>
        </p:nvPicPr>
        <p:blipFill>
          <a:blip r:embed="rId3">
            <a:alphaModFix/>
          </a:blip>
          <a:stretch>
            <a:fillRect/>
          </a:stretch>
        </p:blipFill>
        <p:spPr>
          <a:xfrm>
            <a:off x="4845200" y="2421605"/>
            <a:ext cx="3479900" cy="2315720"/>
          </a:xfrm>
          <a:prstGeom prst="rect">
            <a:avLst/>
          </a:prstGeom>
          <a:noFill/>
          <a:ln>
            <a:noFill/>
          </a:ln>
        </p:spPr>
      </p:pic>
      <p:pic>
        <p:nvPicPr>
          <p:cNvPr id="70" name="Google Shape;70;p15"/>
          <p:cNvPicPr preferRelativeResize="0"/>
          <p:nvPr/>
        </p:nvPicPr>
        <p:blipFill>
          <a:blip r:embed="rId4">
            <a:alphaModFix/>
          </a:blip>
          <a:stretch>
            <a:fillRect/>
          </a:stretch>
        </p:blipFill>
        <p:spPr>
          <a:xfrm>
            <a:off x="693306" y="2417975"/>
            <a:ext cx="3479900" cy="23193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76" name="Google Shape;76;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500">
                <a:solidFill>
                  <a:srgbClr val="1F1F1F"/>
                </a:solidFill>
                <a:highlight>
                  <a:srgbClr val="FFFFFF"/>
                </a:highlight>
              </a:rPr>
              <a:t>Wildfires can also disrupt essential resources, such as water and power. Wildfires can damage water treatment facilities and power lines, leaving people without access to these essential services. Wildfires can also pollute water supplies with ash and debris.</a:t>
            </a:r>
            <a:endParaRPr sz="2700"/>
          </a:p>
        </p:txBody>
      </p:sp>
      <p:pic>
        <p:nvPicPr>
          <p:cNvPr id="77" name="Google Shape;77;p16"/>
          <p:cNvPicPr preferRelativeResize="0"/>
          <p:nvPr/>
        </p:nvPicPr>
        <p:blipFill>
          <a:blip r:embed="rId3">
            <a:alphaModFix/>
          </a:blip>
          <a:stretch>
            <a:fillRect/>
          </a:stretch>
        </p:blipFill>
        <p:spPr>
          <a:xfrm>
            <a:off x="4852800" y="2307170"/>
            <a:ext cx="3979500" cy="2652349"/>
          </a:xfrm>
          <a:prstGeom prst="rect">
            <a:avLst/>
          </a:prstGeom>
          <a:noFill/>
          <a:ln>
            <a:noFill/>
          </a:ln>
        </p:spPr>
      </p:pic>
      <p:pic>
        <p:nvPicPr>
          <p:cNvPr id="78" name="Google Shape;78;p16"/>
          <p:cNvPicPr preferRelativeResize="0"/>
          <p:nvPr/>
        </p:nvPicPr>
        <p:blipFill>
          <a:blip r:embed="rId4">
            <a:alphaModFix/>
          </a:blip>
          <a:stretch>
            <a:fillRect/>
          </a:stretch>
        </p:blipFill>
        <p:spPr>
          <a:xfrm>
            <a:off x="311700" y="2307169"/>
            <a:ext cx="4234936" cy="26523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a:p>
        </p:txBody>
      </p:sp>
      <p:sp>
        <p:nvSpPr>
          <p:cNvPr id="84" name="Google Shape;84;p17"/>
          <p:cNvSpPr txBox="1">
            <a:spLocks noGrp="1"/>
          </p:cNvSpPr>
          <p:nvPr>
            <p:ph type="body" idx="1"/>
          </p:nvPr>
        </p:nvSpPr>
        <p:spPr>
          <a:xfrm>
            <a:off x="311700" y="1152475"/>
            <a:ext cx="3708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500">
                <a:solidFill>
                  <a:srgbClr val="1F1F1F"/>
                </a:solidFill>
                <a:highlight>
                  <a:srgbClr val="FFFFFF"/>
                </a:highlight>
              </a:rPr>
              <a:t>Wildfires can cause widespread damage to homes, businesses, and other structures. Wildfires can also destroy crops and livestock, and damage forests and other ecosystems.</a:t>
            </a:r>
            <a:endParaRPr sz="2700"/>
          </a:p>
        </p:txBody>
      </p:sp>
      <p:pic>
        <p:nvPicPr>
          <p:cNvPr id="85" name="Google Shape;85;p17"/>
          <p:cNvPicPr preferRelativeResize="0"/>
          <p:nvPr/>
        </p:nvPicPr>
        <p:blipFill>
          <a:blip r:embed="rId3">
            <a:alphaModFix/>
          </a:blip>
          <a:stretch>
            <a:fillRect/>
          </a:stretch>
        </p:blipFill>
        <p:spPr>
          <a:xfrm>
            <a:off x="4227900" y="1906050"/>
            <a:ext cx="4818900" cy="3018087"/>
          </a:xfrm>
          <a:prstGeom prst="rect">
            <a:avLst/>
          </a:prstGeom>
          <a:noFill/>
          <a:ln>
            <a:noFill/>
          </a:ln>
        </p:spPr>
      </p:pic>
      <p:pic>
        <p:nvPicPr>
          <p:cNvPr id="86" name="Google Shape;86;p17"/>
          <p:cNvPicPr preferRelativeResize="0"/>
          <p:nvPr/>
        </p:nvPicPr>
        <p:blipFill>
          <a:blip r:embed="rId4">
            <a:alphaModFix/>
          </a:blip>
          <a:stretch>
            <a:fillRect/>
          </a:stretch>
        </p:blipFill>
        <p:spPr>
          <a:xfrm>
            <a:off x="159812" y="3072879"/>
            <a:ext cx="4012374" cy="1851250"/>
          </a:xfrm>
          <a:prstGeom prst="rect">
            <a:avLst/>
          </a:prstGeom>
          <a:noFill/>
          <a:ln>
            <a:noFill/>
          </a:ln>
        </p:spPr>
      </p:pic>
      <p:pic>
        <p:nvPicPr>
          <p:cNvPr id="87" name="Google Shape;87;p17"/>
          <p:cNvPicPr preferRelativeResize="0"/>
          <p:nvPr/>
        </p:nvPicPr>
        <p:blipFill>
          <a:blip r:embed="rId5">
            <a:alphaModFix/>
          </a:blip>
          <a:stretch>
            <a:fillRect/>
          </a:stretch>
        </p:blipFill>
        <p:spPr>
          <a:xfrm>
            <a:off x="5035918" y="445018"/>
            <a:ext cx="3796375" cy="21372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Real-World Examples</a:t>
            </a:r>
            <a:endParaRPr/>
          </a:p>
        </p:txBody>
      </p:sp>
      <p:sp>
        <p:nvSpPr>
          <p:cNvPr id="93" name="Google Shape;93;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500">
                <a:solidFill>
                  <a:srgbClr val="1F1F1F"/>
                </a:solidFill>
                <a:highlight>
                  <a:srgbClr val="FFFFFF"/>
                </a:highlight>
              </a:rPr>
              <a:t>Here are some real examples of the devastating impact of wildfires:</a:t>
            </a:r>
            <a:endParaRPr sz="1500">
              <a:solidFill>
                <a:srgbClr val="1F1F1F"/>
              </a:solidFill>
              <a:highlight>
                <a:srgbClr val="FFFFFF"/>
              </a:highlight>
            </a:endParaRPr>
          </a:p>
          <a:p>
            <a:pPr marL="457200" lvl="0" indent="-323850" algn="l" rtl="0">
              <a:spcBef>
                <a:spcPts val="1800"/>
              </a:spcBef>
              <a:spcAft>
                <a:spcPts val="0"/>
              </a:spcAft>
              <a:buClr>
                <a:srgbClr val="1F1F1F"/>
              </a:buClr>
              <a:buSzPts val="1500"/>
              <a:buChar char="●"/>
            </a:pPr>
            <a:r>
              <a:rPr lang="en" sz="1500">
                <a:solidFill>
                  <a:srgbClr val="1F1F1F"/>
                </a:solidFill>
                <a:highlight>
                  <a:srgbClr val="FFFFFF"/>
                </a:highlight>
              </a:rPr>
              <a:t>In 2017, the Tubbs Fire in California destroyed over 5,600 homes and killed 22 people.</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In 2019, the Black Saturday Bushfires in Australia killed 173 people and destroyed over 2,000 homes.</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In 2020, the Creek Fire in California destroyed over 1,500 homes and scorched over 377,000 acres.</a:t>
            </a:r>
            <a:endParaRPr sz="1500">
              <a:solidFill>
                <a:srgbClr val="1F1F1F"/>
              </a:solidFill>
              <a:highlight>
                <a:srgbClr val="FFFFFF"/>
              </a:highlight>
            </a:endParaRPr>
          </a:p>
          <a:p>
            <a:pPr marL="457200" lvl="0" indent="-323850" algn="l" rtl="0">
              <a:spcBef>
                <a:spcPts val="0"/>
              </a:spcBef>
              <a:spcAft>
                <a:spcPts val="0"/>
              </a:spcAft>
              <a:buClr>
                <a:srgbClr val="1F1F1F"/>
              </a:buClr>
              <a:buSzPts val="1500"/>
              <a:buChar char="●"/>
            </a:pPr>
            <a:r>
              <a:rPr lang="en" sz="1500">
                <a:solidFill>
                  <a:srgbClr val="1F1F1F"/>
                </a:solidFill>
                <a:highlight>
                  <a:srgbClr val="FFFFFF"/>
                </a:highlight>
              </a:rPr>
              <a:t>In 2023, the Fort McMurray Fire in Alberta, Canada, destroyed over 2,400 homes and forced over 88,000 people to evacuate.</a:t>
            </a:r>
            <a:endParaRPr sz="1500">
              <a:solidFill>
                <a:srgbClr val="1F1F1F"/>
              </a:solidFill>
              <a:highlight>
                <a:srgbClr val="FFFFFF"/>
              </a:highlight>
            </a:endParaRPr>
          </a:p>
          <a:p>
            <a:pPr marL="0" lvl="0" indent="0" algn="l" rtl="0">
              <a:spcBef>
                <a:spcPts val="1100"/>
              </a:spcBef>
              <a:spcAft>
                <a:spcPts val="1200"/>
              </a:spcAft>
              <a:buNone/>
            </a:pPr>
            <a:endParaRPr sz="1500">
              <a:solidFill>
                <a:srgbClr val="1F1F1F"/>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a:p>
        </p:txBody>
      </p:sp>
      <p:sp>
        <p:nvSpPr>
          <p:cNvPr id="99" name="Google Shape;99;p19"/>
          <p:cNvSpPr txBox="1">
            <a:spLocks noGrp="1"/>
          </p:cNvSpPr>
          <p:nvPr>
            <p:ph type="body" idx="1"/>
          </p:nvPr>
        </p:nvSpPr>
        <p:spPr>
          <a:xfrm>
            <a:off x="311700" y="1152475"/>
            <a:ext cx="3501600" cy="15531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1200"/>
              </a:spcAft>
              <a:buNone/>
            </a:pPr>
            <a:r>
              <a:rPr lang="en" u="sng">
                <a:solidFill>
                  <a:schemeClr val="hlink"/>
                </a:solidFill>
                <a:hlinkClick r:id="rId3"/>
              </a:rPr>
              <a:t>https://www.nbcnews.com/news/weather/southern-california-wildfire-prompts-evacuation-order-thousands-rcna122927</a:t>
            </a:r>
            <a:r>
              <a:rPr lang="en"/>
              <a:t> </a:t>
            </a:r>
            <a:endParaRPr/>
          </a:p>
        </p:txBody>
      </p:sp>
      <p:pic>
        <p:nvPicPr>
          <p:cNvPr id="100" name="Google Shape;100;p19" descr="Hundreds of wildfires burning across Canada have sent plumes of smoke into the air that’s impacted Canadians and Americans in the Northeast. Videos and satellite images captured the fires’ devastating impact on the country, from British Columbia to Nova Scotia.&#10;&#10;#news #canada #wildfires &#10;&#10;CBS News Streaming Network is the premier 24/7 anchored streaming news service from CBS News and Stations, available free to everyone with access to the Internet. The CBS News Streaming Network is your destination for breaking news, live events and original reporting locally, nationally and around the globe. Launched in November 2014 as CBSN, the CBS News Streaming Network is available live in 91 countries and on 30 digital platforms and apps, as well as on CBSNews.com and Paramount+.&#10;&#10;Subscribe to the CBS News YouTube channel: http://youtube.com/cbsnews&#10;Watch CBS News: http://cbsn.ws/1PlLpZ7c&#10;Download the CBS News app: http://cbsn.ws/1Xb1WC8&#10;Follow CBS News on Instagram: https://www.instagram.com/cbsnews/&#10;Like CBS News on Facebook: http://facebook.com/cbsnews&#10;Follow CBS News on Twitter: http://twitter.com/cbsnews&#10;Subscribe to our newsletters: http://cbsn.ws/1RqHw7T&#10;Try Paramount+ free: https://bit.ly/2OiW1kZ&#10;&#10;For video licensing inquiries, contact: licensing@veritone.com" title="Videos, satellite images capture Canada wildfires raging across provinces">
            <a:hlinkClick r:id="rId4"/>
          </p:cNvPr>
          <p:cNvPicPr preferRelativeResize="0"/>
          <p:nvPr/>
        </p:nvPicPr>
        <p:blipFill>
          <a:blip r:embed="rId5">
            <a:alphaModFix/>
          </a:blip>
          <a:stretch>
            <a:fillRect/>
          </a:stretch>
        </p:blipFill>
        <p:spPr>
          <a:xfrm>
            <a:off x="538500" y="3133950"/>
            <a:ext cx="3048000" cy="1714500"/>
          </a:xfrm>
          <a:prstGeom prst="rect">
            <a:avLst/>
          </a:prstGeom>
          <a:noFill/>
          <a:ln>
            <a:noFill/>
          </a:ln>
        </p:spPr>
      </p:pic>
      <p:pic>
        <p:nvPicPr>
          <p:cNvPr id="101" name="Google Shape;101;p19" descr="Firefighters aided by aircraft are battling a wind-driven wildfire that has damaged or destroyed at least nine buildings in rural Aguanga, California. (Oct. 31) (AP Video: Marcio Sanchez)  &#10; &#10;Subscribe: https://www.youtube.com/@AssociatedPress &#10;Read more: https://apnews.com &#10;Licensing inquiries: https://newsroom.ap.org/home&#10;&#10;#news" title="Southern California wildfire prompts evacuation order for thousands">
            <a:hlinkClick r:id="rId6"/>
          </p:cNvPr>
          <p:cNvPicPr preferRelativeResize="0"/>
          <p:nvPr/>
        </p:nvPicPr>
        <p:blipFill>
          <a:blip r:embed="rId7">
            <a:alphaModFix/>
          </a:blip>
          <a:stretch>
            <a:fillRect/>
          </a:stretch>
        </p:blipFill>
        <p:spPr>
          <a:xfrm>
            <a:off x="5290375" y="1071775"/>
            <a:ext cx="3048000" cy="1714500"/>
          </a:xfrm>
          <a:prstGeom prst="rect">
            <a:avLst/>
          </a:prstGeom>
          <a:noFill/>
          <a:ln>
            <a:noFill/>
          </a:ln>
        </p:spPr>
      </p:pic>
      <p:pic>
        <p:nvPicPr>
          <p:cNvPr id="102" name="Google Shape;102;p19" descr="Fire crews are making headway with battling fast-moving wildfires fueled by Santa Ana winds in Riverside County. &#10;KTLA 5's Carlos Herrera reports. (Oct. 31, 2023)&#10;&#10;KTLA 5 News - Keeping Southern Californians informed since 1947." title="Wildfires torch structures in Riverside County; thousands evacuated">
            <a:hlinkClick r:id="rId8"/>
          </p:cNvPr>
          <p:cNvPicPr preferRelativeResize="0"/>
          <p:nvPr/>
        </p:nvPicPr>
        <p:blipFill>
          <a:blip r:embed="rId9">
            <a:alphaModFix/>
          </a:blip>
          <a:stretch>
            <a:fillRect/>
          </a:stretch>
        </p:blipFill>
        <p:spPr>
          <a:xfrm>
            <a:off x="5290375" y="3133950"/>
            <a:ext cx="3048000" cy="1714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1000"/>
                                        <p:tgtEl>
                                          <p:spTgt spid="10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10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a:t>
            </a:r>
            <a:endParaRPr/>
          </a:p>
        </p:txBody>
      </p:sp>
      <p:sp>
        <p:nvSpPr>
          <p:cNvPr id="108" name="Google Shape;108;p20"/>
          <p:cNvSpPr txBox="1">
            <a:spLocks noGrp="1"/>
          </p:cNvSpPr>
          <p:nvPr>
            <p:ph type="body" idx="1"/>
          </p:nvPr>
        </p:nvSpPr>
        <p:spPr>
          <a:xfrm>
            <a:off x="230900" y="554525"/>
            <a:ext cx="8520600" cy="4164600"/>
          </a:xfrm>
          <a:prstGeom prst="rect">
            <a:avLst/>
          </a:prstGeom>
        </p:spPr>
        <p:txBody>
          <a:bodyPr spcFirstLastPara="1" wrap="square" lIns="91425" tIns="91425" rIns="91425" bIns="91425" anchor="t" anchorCtr="0">
            <a:noAutofit/>
          </a:bodyPr>
          <a:lstStyle/>
          <a:p>
            <a:pPr marL="0" lvl="0" indent="0" algn="l" rtl="0">
              <a:spcBef>
                <a:spcPts val="300"/>
              </a:spcBef>
              <a:spcAft>
                <a:spcPts val="0"/>
              </a:spcAft>
              <a:buClr>
                <a:schemeClr val="dk1"/>
              </a:buClr>
              <a:buSzPts val="1100"/>
              <a:buFont typeface="Arial"/>
              <a:buNone/>
            </a:pPr>
            <a:r>
              <a:rPr lang="en" sz="1300" dirty="0">
                <a:solidFill>
                  <a:srgbClr val="1F1F1F"/>
                </a:solidFill>
                <a:highlight>
                  <a:srgbClr val="FFFFFF"/>
                </a:highlight>
              </a:rPr>
              <a:t>The following are some statistics on life and property loss due to wildfires:</a:t>
            </a:r>
            <a:endParaRPr sz="1300" dirty="0">
              <a:solidFill>
                <a:srgbClr val="1F1F1F"/>
              </a:solidFill>
              <a:highlight>
                <a:srgbClr val="FFFFFF"/>
              </a:highlight>
            </a:endParaRPr>
          </a:p>
          <a:p>
            <a:pPr marL="457200" lvl="0" indent="-311150" algn="l" rtl="0">
              <a:spcBef>
                <a:spcPts val="1100"/>
              </a:spcBef>
              <a:spcAft>
                <a:spcPts val="0"/>
              </a:spcAft>
              <a:buClr>
                <a:srgbClr val="1F1F1F"/>
              </a:buClr>
              <a:buSzPts val="1300"/>
              <a:buChar char="●"/>
            </a:pPr>
            <a:r>
              <a:rPr lang="en" sz="1300" dirty="0">
                <a:solidFill>
                  <a:srgbClr val="1F1F1F"/>
                </a:solidFill>
                <a:highlight>
                  <a:srgbClr val="FFFFFF"/>
                </a:highlight>
              </a:rPr>
              <a:t>In 2022, wildfires burned over 7.6 million acres in the United States, destroying over 10,000 homes and businesses.</a:t>
            </a:r>
            <a:endParaRPr sz="13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300" dirty="0">
                <a:solidFill>
                  <a:srgbClr val="1F1F1F"/>
                </a:solidFill>
                <a:highlight>
                  <a:srgbClr val="FFFFFF"/>
                </a:highlight>
              </a:rPr>
              <a:t>In the past decade, wildfires have caused over 2,000 deaths in the United States.</a:t>
            </a:r>
            <a:endParaRPr sz="13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300" dirty="0">
                <a:solidFill>
                  <a:srgbClr val="1F1F1F"/>
                </a:solidFill>
                <a:highlight>
                  <a:srgbClr val="FFFFFF"/>
                </a:highlight>
              </a:rPr>
              <a:t>The average cost of fighting a wildfire in the United States is over $1 million.</a:t>
            </a:r>
            <a:endParaRPr sz="13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300" dirty="0">
                <a:solidFill>
                  <a:srgbClr val="1F1F1F"/>
                </a:solidFill>
                <a:highlight>
                  <a:srgbClr val="FFFFFF"/>
                </a:highlight>
              </a:rPr>
              <a:t>In 2023, wildfires have already caused over $3.2 billion in damage in the United States.</a:t>
            </a:r>
            <a:endParaRPr sz="13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300" dirty="0">
                <a:solidFill>
                  <a:srgbClr val="1F1F1F"/>
                </a:solidFill>
                <a:highlight>
                  <a:srgbClr val="FFFFFF"/>
                </a:highlight>
              </a:rPr>
              <a:t>Wildfires are becoming more frequent and severe due to climate change. In the past 30 years, the average area burned by wildfires in the United States has increased by 700%.</a:t>
            </a:r>
            <a:endParaRPr sz="13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300" dirty="0">
                <a:solidFill>
                  <a:srgbClr val="1F1F1F"/>
                </a:solidFill>
                <a:highlight>
                  <a:srgbClr val="FFFFFF"/>
                </a:highlight>
              </a:rPr>
              <a:t>The following are some specific examples of life and property loss due to wildfires:</a:t>
            </a:r>
            <a:endParaRPr sz="1300" dirty="0">
              <a:solidFill>
                <a:srgbClr val="1F1F1F"/>
              </a:solidFill>
              <a:highlight>
                <a:srgbClr val="FFFFFF"/>
              </a:highlight>
            </a:endParaRPr>
          </a:p>
          <a:p>
            <a:pPr marL="457200" lvl="0" indent="-311150" algn="l" rtl="0">
              <a:spcBef>
                <a:spcPts val="1800"/>
              </a:spcBef>
              <a:spcAft>
                <a:spcPts val="0"/>
              </a:spcAft>
              <a:buClr>
                <a:srgbClr val="1F1F1F"/>
              </a:buClr>
              <a:buSzPts val="1300"/>
              <a:buChar char="●"/>
            </a:pPr>
            <a:r>
              <a:rPr lang="en" sz="1300" dirty="0">
                <a:solidFill>
                  <a:srgbClr val="1F1F1F"/>
                </a:solidFill>
                <a:highlight>
                  <a:srgbClr val="FFFFFF"/>
                </a:highlight>
              </a:rPr>
              <a:t>In 2017, the Tubbs Fire in California destroyed over 5,600 homes and killed 22 people.</a:t>
            </a:r>
            <a:endParaRPr sz="13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300" dirty="0">
                <a:solidFill>
                  <a:srgbClr val="1F1F1F"/>
                </a:solidFill>
                <a:highlight>
                  <a:srgbClr val="FFFFFF"/>
                </a:highlight>
              </a:rPr>
              <a:t>In 2019, the Black Saturday Bushfires in Australia killed 173 people and destroyed over 2,000 homes.</a:t>
            </a:r>
            <a:endParaRPr sz="13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300" dirty="0">
                <a:solidFill>
                  <a:srgbClr val="1F1F1F"/>
                </a:solidFill>
                <a:highlight>
                  <a:srgbClr val="FFFFFF"/>
                </a:highlight>
              </a:rPr>
              <a:t>In 2020, the Creek Fire in California destroyed over 1,500 homes and scorched over 377,000 acres.</a:t>
            </a:r>
            <a:endParaRPr sz="13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300" dirty="0">
                <a:solidFill>
                  <a:srgbClr val="1F1F1F"/>
                </a:solidFill>
                <a:highlight>
                  <a:srgbClr val="FFFFFF"/>
                </a:highlight>
              </a:rPr>
              <a:t>In 2023, the Fort McMurray Fire in Alberta, Canada, destroyed over 2,400 homes and forced over 88,000 people to evacuate.</a:t>
            </a:r>
            <a:endParaRPr sz="1300" dirty="0">
              <a:solidFill>
                <a:srgbClr val="1F1F1F"/>
              </a:solidFill>
              <a:highlight>
                <a:srgbClr val="FFFFFF"/>
              </a:highlight>
            </a:endParaRPr>
          </a:p>
          <a:p>
            <a:pPr marL="0" lvl="0" indent="0" algn="l" rtl="0">
              <a:spcBef>
                <a:spcPts val="1100"/>
              </a:spcBef>
              <a:spcAft>
                <a:spcPts val="1100"/>
              </a:spcAft>
              <a:buNone/>
            </a:pPr>
            <a:endParaRPr sz="6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14" name="Google Shape;114;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04800" algn="l" rtl="0">
              <a:spcBef>
                <a:spcPts val="300"/>
              </a:spcBef>
              <a:spcAft>
                <a:spcPts val="0"/>
              </a:spcAft>
              <a:buClr>
                <a:srgbClr val="1F1F1F"/>
              </a:buClr>
              <a:buSzPts val="1200"/>
              <a:buChar char="●"/>
            </a:pPr>
            <a:r>
              <a:rPr lang="en" sz="1200" dirty="0">
                <a:solidFill>
                  <a:srgbClr val="1F1F1F"/>
                </a:solidFill>
                <a:highlight>
                  <a:srgbClr val="FFFFFF"/>
                </a:highlight>
              </a:rPr>
              <a:t>National Interagency Fire Center: </a:t>
            </a:r>
            <a:r>
              <a:rPr lang="en" sz="1200" dirty="0">
                <a:solidFill>
                  <a:srgbClr val="1F1F1F"/>
                </a:solidFill>
                <a:highlight>
                  <a:srgbClr val="FFFFFF"/>
                </a:highlight>
                <a:hlinkClick r:id="rId3"/>
              </a:rPr>
              <a:t>https://www.nifc.gov/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National Wildfire Coordinating Group: </a:t>
            </a:r>
            <a:r>
              <a:rPr lang="en" sz="1200" dirty="0">
                <a:solidFill>
                  <a:srgbClr val="1F1F1F"/>
                </a:solidFill>
                <a:highlight>
                  <a:srgbClr val="FFFFFF"/>
                </a:highlight>
                <a:hlinkClick r:id="rId4"/>
              </a:rPr>
              <a:t>https://www.nwcg.gov/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U.S. Forest Service: </a:t>
            </a:r>
            <a:r>
              <a:rPr lang="en" sz="1200" dirty="0">
                <a:solidFill>
                  <a:srgbClr val="1F1F1F"/>
                </a:solidFill>
                <a:highlight>
                  <a:srgbClr val="FFFFFF"/>
                </a:highlight>
                <a:hlinkClick r:id="rId5"/>
              </a:rPr>
              <a:t>https://www.fs.usda.gov/</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Insurance Information Institute: </a:t>
            </a:r>
            <a:r>
              <a:rPr lang="en" sz="1200" dirty="0">
                <a:solidFill>
                  <a:srgbClr val="1F1F1F"/>
                </a:solidFill>
                <a:highlight>
                  <a:srgbClr val="FFFFFF"/>
                </a:highlight>
                <a:hlinkClick r:id="rId6"/>
              </a:rPr>
              <a:t>https://www.iii.org/</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Wikipedia: </a:t>
            </a:r>
            <a:r>
              <a:rPr lang="en" sz="1200" dirty="0">
                <a:solidFill>
                  <a:srgbClr val="1F1F1F"/>
                </a:solidFill>
                <a:highlight>
                  <a:srgbClr val="FFFFFF"/>
                </a:highlight>
                <a:hlinkClick r:id="rId7"/>
              </a:rPr>
              <a:t>https://en.wikipedia.org/wiki/Wildfire</a:t>
            </a:r>
            <a:r>
              <a:rPr lang="en" sz="1200" dirty="0">
                <a:solidFill>
                  <a:srgbClr val="1F1F1F"/>
                </a:solidFill>
                <a:highlight>
                  <a:srgbClr val="FFFFFF"/>
                </a:highlight>
              </a:rPr>
              <a:t> </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[News articles and reports from various sources]</a:t>
            </a:r>
            <a:endParaRPr sz="1200" dirty="0">
              <a:solidFill>
                <a:srgbClr val="1F1F1F"/>
              </a:solidFill>
              <a:highlight>
                <a:srgbClr val="FFFFFF"/>
              </a:highlight>
            </a:endParaRPr>
          </a:p>
          <a:p>
            <a:pPr marL="0" lvl="0" indent="0" algn="l" rtl="0">
              <a:spcBef>
                <a:spcPts val="1100"/>
              </a:spcBef>
              <a:spcAft>
                <a:spcPts val="1100"/>
              </a:spcAft>
              <a:buNone/>
            </a:pPr>
            <a:endParaRPr sz="1200" dirty="0">
              <a:solidFill>
                <a:srgbClr val="1F1F1F"/>
              </a:solidFill>
              <a:highlight>
                <a:srgbClr val="FFFFFF"/>
              </a:highlight>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721</Words>
  <Application>Microsoft Office PowerPoint</Application>
  <PresentationFormat>On-screen Show (16:9)</PresentationFormat>
  <Paragraphs>40</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Wildfires</vt:lpstr>
      <vt:lpstr>Causes of Wildfire Disasters</vt:lpstr>
      <vt:lpstr>Human Impact of Wildfire Disasters</vt:lpstr>
      <vt:lpstr>Resource Interruption</vt:lpstr>
      <vt:lpstr>Loss to Structure and Property</vt:lpstr>
      <vt:lpstr>Real-World Examples</vt:lpstr>
      <vt:lpstr>News/Video</vt:lpstr>
      <vt:lpstr>Statistics</vt:lpstr>
      <vt:lpstr>Resources/Links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Wildfires</dc:title>
  <cp:lastModifiedBy>Michelle Hudson</cp:lastModifiedBy>
  <cp:revision>1</cp:revision>
  <dcterms:modified xsi:type="dcterms:W3CDTF">2024-03-13T22:57:44Z</dcterms:modified>
</cp:coreProperties>
</file>