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6e8e40ac3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6e8e40a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296e8e40ac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296e8e40ac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26021e6154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26021e6154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6021e6154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26021e6154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6021e6154a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26021e6154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296e8e40ac3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296e8e40a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96e8e40ac3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296e8e40ac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96e8e40ac3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296e8e40ac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5.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8dq1y1i6s3Y"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3.jpg"/><Relationship Id="rId5" Type="http://schemas.openxmlformats.org/officeDocument/2006/relationships/hyperlink" Target="http://www.youtube.com/watch?v=kAlawvE8lVw" TargetMode="Externa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hyperlink" Target="https://www.usfa.fema.gov/statistics/" TargetMode="External"/><Relationship Id="rId3" Type="http://schemas.openxmlformats.org/officeDocument/2006/relationships/hyperlink" Target="https://www.nfpa.org/en" TargetMode="External"/><Relationship Id="rId7" Type="http://schemas.openxmlformats.org/officeDocument/2006/relationships/hyperlink" Target="https://www.policygenius.com/homeowners-insurance/wildfire-insurance/"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https://www.nytimes.com/2020/09/16/climate/california-home-insurance-crisis.html" TargetMode="External"/><Relationship Id="rId5" Type="http://schemas.openxmlformats.org/officeDocument/2006/relationships/hyperlink" Target="https://www.fire.ca.gov/" TargetMode="External"/><Relationship Id="rId10" Type="http://schemas.openxmlformats.org/officeDocument/2006/relationships/hyperlink" Target="https://www.who.int/health-topics/wildfires" TargetMode="External"/><Relationship Id="rId4" Type="http://schemas.openxmlformats.org/officeDocument/2006/relationships/hyperlink" Target="https://www.wri.org/" TargetMode="External"/><Relationship Id="rId9" Type="http://schemas.openxmlformats.org/officeDocument/2006/relationships/hyperlink" Target="https://www.nationalgeographic.com/environment/article/wildfires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Super Volcano</a:t>
            </a:r>
            <a:endParaRPr dirty="0"/>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Natural Disaster</a:t>
            </a:r>
            <a:endParaRPr dirty="0"/>
          </a:p>
        </p:txBody>
      </p:sp>
      <p:sp>
        <p:nvSpPr>
          <p:cNvPr id="56" name="Google Shape;56;p13"/>
          <p:cNvSpPr txBox="1"/>
          <p:nvPr/>
        </p:nvSpPr>
        <p:spPr>
          <a:xfrm>
            <a:off x="437750" y="3489800"/>
            <a:ext cx="8110500" cy="12282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300"/>
              </a:spcBef>
              <a:spcAft>
                <a:spcPts val="300"/>
              </a:spcAft>
              <a:buClr>
                <a:schemeClr val="dk1"/>
              </a:buClr>
              <a:buSzPts val="275"/>
              <a:buFont typeface="Arial"/>
              <a:buNone/>
            </a:pPr>
            <a:r>
              <a:rPr lang="en" sz="1200">
                <a:solidFill>
                  <a:srgbClr val="1F1F1F"/>
                </a:solidFill>
                <a:highlight>
                  <a:srgbClr val="FFFFFF"/>
                </a:highlight>
              </a:rPr>
              <a:t>Volcanoes are one of the most powerful and destructive forces of nature. When they erupt, they can spew out ash, lava, and other debris that can harm people, property, and the environment. </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0" y="1167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Causes</a:t>
            </a:r>
            <a:endParaRPr dirty="0"/>
          </a:p>
        </p:txBody>
      </p:sp>
      <p:sp>
        <p:nvSpPr>
          <p:cNvPr id="62" name="Google Shape;62;p14"/>
          <p:cNvSpPr txBox="1">
            <a:spLocks noGrp="1"/>
          </p:cNvSpPr>
          <p:nvPr>
            <p:ph type="body" idx="1"/>
          </p:nvPr>
        </p:nvSpPr>
        <p:spPr>
          <a:xfrm>
            <a:off x="117125" y="689425"/>
            <a:ext cx="4722600" cy="4548300"/>
          </a:xfrm>
          <a:prstGeom prst="rect">
            <a:avLst/>
          </a:prstGeom>
        </p:spPr>
        <p:txBody>
          <a:bodyPr spcFirstLastPara="1" wrap="square" lIns="91425" tIns="91425" rIns="91425" bIns="91425" anchor="t" anchorCtr="0">
            <a:noAutofit/>
          </a:bodyPr>
          <a:lstStyle/>
          <a:p>
            <a:pPr marL="0" lvl="0" indent="0" algn="l" rtl="0">
              <a:spcBef>
                <a:spcPts val="1800"/>
              </a:spcBef>
              <a:spcAft>
                <a:spcPts val="0"/>
              </a:spcAft>
              <a:buNone/>
            </a:pPr>
            <a:r>
              <a:rPr lang="en" sz="1200">
                <a:solidFill>
                  <a:srgbClr val="1F1F1F"/>
                </a:solidFill>
                <a:highlight>
                  <a:srgbClr val="FFFFFF"/>
                </a:highlight>
              </a:rPr>
              <a:t>Volcanoes erupt when molten rock, called magma, rises from the Earth's mantle to the surface. This can happen when tectonic plates move apart or when a plume of hot rock rises from deep within the Earth.</a:t>
            </a:r>
            <a:endParaRPr sz="1200" dirty="0">
              <a:solidFill>
                <a:srgbClr val="1F1F1F"/>
              </a:solidFill>
              <a:highlight>
                <a:srgbClr val="FFFFFF"/>
              </a:highlight>
            </a:endParaRPr>
          </a:p>
          <a:p>
            <a:pPr marL="0" lvl="0" indent="0" algn="l" rtl="0">
              <a:spcBef>
                <a:spcPts val="1800"/>
              </a:spcBef>
              <a:spcAft>
                <a:spcPts val="0"/>
              </a:spcAft>
              <a:buNone/>
            </a:pPr>
            <a:r>
              <a:rPr lang="en" sz="1200">
                <a:solidFill>
                  <a:srgbClr val="1F1F1F"/>
                </a:solidFill>
                <a:highlight>
                  <a:srgbClr val="FFFFFF"/>
                </a:highlight>
              </a:rPr>
              <a:t>There are three main types of volcanic eruptions:</a:t>
            </a:r>
            <a:endParaRPr sz="1400" dirty="0">
              <a:solidFill>
                <a:srgbClr val="1F1F1F"/>
              </a:solidFill>
              <a:highlight>
                <a:srgbClr val="FFFFFF"/>
              </a:highlight>
            </a:endParaRPr>
          </a:p>
          <a:p>
            <a:pPr marL="457200" lvl="0" indent="-317500" algn="l" rtl="0">
              <a:spcBef>
                <a:spcPts val="1800"/>
              </a:spcBef>
              <a:spcAft>
                <a:spcPts val="0"/>
              </a:spcAft>
              <a:buClr>
                <a:srgbClr val="1F1F1F"/>
              </a:buClr>
              <a:buSzPts val="1400"/>
              <a:buChar char="●"/>
            </a:pPr>
            <a:r>
              <a:rPr lang="en" sz="1200">
                <a:solidFill>
                  <a:srgbClr val="1F1F1F"/>
                </a:solidFill>
                <a:highlight>
                  <a:srgbClr val="FFFFFF"/>
                </a:highlight>
              </a:rPr>
              <a:t>Effusive eruptions are characterized by the slow and steady flow of lava. These eruptions are often less explosive than other types of eruptions.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Explosive eruptions can produce a large amount of ash, pumice, and other debris. These eruptions can be very destructive and can cause widespread damage to property and infrastructure.</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Phreatic eruptions occur when water comes into contact with hot magma. This can cause a sudden and violent explosion of steam and ash.</a:t>
            </a:r>
            <a:endParaRPr sz="1200" dirty="0">
              <a:solidFill>
                <a:srgbClr val="1F1F1F"/>
              </a:solidFill>
              <a:highlight>
                <a:srgbClr val="FFFFFF"/>
              </a:highlight>
            </a:endParaRPr>
          </a:p>
          <a:p>
            <a:pPr marL="0" lvl="0" indent="0" algn="l" rtl="0">
              <a:spcBef>
                <a:spcPts val="1100"/>
              </a:spcBef>
              <a:spcAft>
                <a:spcPts val="1100"/>
              </a:spcAft>
              <a:buNone/>
            </a:pPr>
            <a:endParaRPr sz="1200" dirty="0">
              <a:solidFill>
                <a:srgbClr val="1F1F1F"/>
              </a:solidFill>
              <a:highlight>
                <a:srgbClr val="FFFFFF"/>
              </a:highlight>
            </a:endParaRPr>
          </a:p>
        </p:txBody>
      </p:sp>
      <p:pic>
        <p:nvPicPr>
          <p:cNvPr id="63" name="Google Shape;63;p14"/>
          <p:cNvPicPr preferRelativeResize="0"/>
          <p:nvPr/>
        </p:nvPicPr>
        <p:blipFill>
          <a:blip r:embed="rId3">
            <a:alphaModFix/>
          </a:blip>
          <a:stretch>
            <a:fillRect/>
          </a:stretch>
        </p:blipFill>
        <p:spPr>
          <a:xfrm>
            <a:off x="5212538" y="301938"/>
            <a:ext cx="2619375" cy="1743075"/>
          </a:xfrm>
          <a:prstGeom prst="rect">
            <a:avLst/>
          </a:prstGeom>
          <a:noFill/>
          <a:ln>
            <a:noFill/>
          </a:ln>
        </p:spPr>
      </p:pic>
      <p:pic>
        <p:nvPicPr>
          <p:cNvPr id="64" name="Google Shape;64;p14"/>
          <p:cNvPicPr preferRelativeResize="0"/>
          <p:nvPr/>
        </p:nvPicPr>
        <p:blipFill>
          <a:blip r:embed="rId4">
            <a:alphaModFix/>
          </a:blip>
          <a:stretch>
            <a:fillRect/>
          </a:stretch>
        </p:blipFill>
        <p:spPr>
          <a:xfrm>
            <a:off x="4992125" y="2197413"/>
            <a:ext cx="3724918" cy="279368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Human Impact</a:t>
            </a:r>
            <a:endParaRPr dirty="0"/>
          </a:p>
        </p:txBody>
      </p:sp>
      <p:sp>
        <p:nvSpPr>
          <p:cNvPr id="70" name="Google Shape;70;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300"/>
              </a:spcBef>
              <a:spcAft>
                <a:spcPts val="0"/>
              </a:spcAft>
              <a:buNone/>
            </a:pPr>
            <a:r>
              <a:rPr lang="en" sz="1200">
                <a:solidFill>
                  <a:srgbClr val="1F1F1F"/>
                </a:solidFill>
                <a:highlight>
                  <a:srgbClr val="FFFFFF"/>
                </a:highlight>
              </a:rPr>
              <a:t>volcanic eruptions can have a devastating impact on human life. In the past, volcanic eruptions have killed thousands of people and caused widespread property damage. Volcanic ash can also cause respiratory problems and can contaminate water supplies.</a:t>
            </a:r>
            <a:endParaRPr sz="1300" dirty="0">
              <a:solidFill>
                <a:srgbClr val="1F1F1F"/>
              </a:solidFill>
              <a:highlight>
                <a:srgbClr val="FFFFFF"/>
              </a:highlight>
            </a:endParaRPr>
          </a:p>
          <a:p>
            <a:pPr marL="0" lvl="0" indent="0" algn="l" rtl="0">
              <a:spcBef>
                <a:spcPts val="1100"/>
              </a:spcBef>
              <a:spcAft>
                <a:spcPts val="1200"/>
              </a:spcAft>
              <a:buNone/>
            </a:pPr>
            <a:endParaRPr dirty="0"/>
          </a:p>
        </p:txBody>
      </p:sp>
      <p:pic>
        <p:nvPicPr>
          <p:cNvPr id="71" name="Google Shape;71;p15"/>
          <p:cNvPicPr preferRelativeResize="0"/>
          <p:nvPr/>
        </p:nvPicPr>
        <p:blipFill>
          <a:blip r:embed="rId3">
            <a:alphaModFix/>
          </a:blip>
          <a:stretch>
            <a:fillRect/>
          </a:stretch>
        </p:blipFill>
        <p:spPr>
          <a:xfrm>
            <a:off x="986020" y="2039505"/>
            <a:ext cx="3895624" cy="2975002"/>
          </a:xfrm>
          <a:prstGeom prst="rect">
            <a:avLst/>
          </a:prstGeom>
          <a:noFill/>
          <a:ln>
            <a:noFill/>
          </a:ln>
        </p:spPr>
      </p:pic>
      <p:pic>
        <p:nvPicPr>
          <p:cNvPr id="72" name="Google Shape;72;p15"/>
          <p:cNvPicPr preferRelativeResize="0"/>
          <p:nvPr/>
        </p:nvPicPr>
        <p:blipFill>
          <a:blip r:embed="rId4">
            <a:alphaModFix/>
          </a:blip>
          <a:stretch>
            <a:fillRect/>
          </a:stretch>
        </p:blipFill>
        <p:spPr>
          <a:xfrm>
            <a:off x="5683042" y="2203200"/>
            <a:ext cx="2698138" cy="26476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 Interruption</a:t>
            </a:r>
            <a:endParaRPr dirty="0"/>
          </a:p>
        </p:txBody>
      </p:sp>
      <p:sp>
        <p:nvSpPr>
          <p:cNvPr id="78" name="Google Shape;78;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a:solidFill>
                  <a:srgbClr val="1F1F1F"/>
                </a:solidFill>
                <a:highlight>
                  <a:srgbClr val="FFFFFF"/>
                </a:highlight>
              </a:rPr>
              <a:t>Volcanic eruptions can also disrupt transportation, communication, and other essential services. They can also damage or destroy critical infrastructure, such as roads, bridges, and power plants.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300" dirty="0">
              <a:solidFill>
                <a:srgbClr val="1F1F1F"/>
              </a:solidFill>
              <a:highlight>
                <a:srgbClr val="FFFFFF"/>
              </a:highlight>
            </a:endParaRPr>
          </a:p>
          <a:p>
            <a:pPr marL="0" lvl="0" indent="0" algn="l" rtl="0">
              <a:lnSpc>
                <a:spcPct val="95000"/>
              </a:lnSpc>
              <a:spcBef>
                <a:spcPts val="1800"/>
              </a:spcBef>
              <a:spcAft>
                <a:spcPts val="0"/>
              </a:spcAft>
              <a:buClr>
                <a:schemeClr val="dk1"/>
              </a:buClr>
              <a:buSzPts val="275"/>
              <a:buFont typeface="Arial"/>
              <a:buNone/>
            </a:pPr>
            <a:endParaRPr sz="1300" dirty="0">
              <a:solidFill>
                <a:srgbClr val="1F1F1F"/>
              </a:solidFill>
              <a:highlight>
                <a:srgbClr val="FFFFFF"/>
              </a:highlight>
            </a:endParaRPr>
          </a:p>
          <a:p>
            <a:pPr marL="0" lvl="0" indent="0" algn="l" rtl="0">
              <a:spcBef>
                <a:spcPts val="1800"/>
              </a:spcBef>
              <a:spcAft>
                <a:spcPts val="1200"/>
              </a:spcAft>
              <a:buNone/>
            </a:pPr>
            <a:endParaRPr dirty="0"/>
          </a:p>
        </p:txBody>
      </p:sp>
      <p:pic>
        <p:nvPicPr>
          <p:cNvPr id="79" name="Google Shape;79;p16"/>
          <p:cNvPicPr preferRelativeResize="0"/>
          <p:nvPr/>
        </p:nvPicPr>
        <p:blipFill>
          <a:blip r:embed="rId3">
            <a:alphaModFix/>
          </a:blip>
          <a:stretch>
            <a:fillRect/>
          </a:stretch>
        </p:blipFill>
        <p:spPr>
          <a:xfrm>
            <a:off x="449763" y="2536637"/>
            <a:ext cx="3058512" cy="2032238"/>
          </a:xfrm>
          <a:prstGeom prst="rect">
            <a:avLst/>
          </a:prstGeom>
          <a:noFill/>
          <a:ln>
            <a:noFill/>
          </a:ln>
        </p:spPr>
      </p:pic>
      <p:pic>
        <p:nvPicPr>
          <p:cNvPr id="80" name="Google Shape;80;p16"/>
          <p:cNvPicPr preferRelativeResize="0"/>
          <p:nvPr/>
        </p:nvPicPr>
        <p:blipFill>
          <a:blip r:embed="rId4">
            <a:alphaModFix/>
          </a:blip>
          <a:stretch>
            <a:fillRect/>
          </a:stretch>
        </p:blipFill>
        <p:spPr>
          <a:xfrm>
            <a:off x="3762363" y="2205050"/>
            <a:ext cx="5381625" cy="2743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Loss to structure and property</a:t>
            </a:r>
            <a:endParaRPr dirty="0"/>
          </a:p>
        </p:txBody>
      </p:sp>
      <p:sp>
        <p:nvSpPr>
          <p:cNvPr id="86" name="Google Shape;86;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a:solidFill>
                  <a:srgbClr val="1F1F1F"/>
                </a:solidFill>
                <a:highlight>
                  <a:srgbClr val="FFFFFF"/>
                </a:highlight>
              </a:rPr>
              <a:t>Volcanic eruptions can also cause widespread damage to property. Lava flows can destroy homes, businesses, and other structures. Volcanic ash can also damage roofs, clog drains, and cause other problems with infrastructure.</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100" dirty="0">
              <a:solidFill>
                <a:schemeClr val="dk1"/>
              </a:solidFill>
            </a:endParaRPr>
          </a:p>
          <a:p>
            <a:pPr marL="0" lvl="0" indent="0" algn="l" rtl="0">
              <a:lnSpc>
                <a:spcPct val="95000"/>
              </a:lnSpc>
              <a:spcBef>
                <a:spcPts val="1800"/>
              </a:spcBef>
              <a:spcAft>
                <a:spcPts val="0"/>
              </a:spcAft>
              <a:buClr>
                <a:schemeClr val="dk1"/>
              </a:buClr>
              <a:buSzPts val="275"/>
              <a:buFont typeface="Arial"/>
              <a:buNone/>
            </a:pPr>
            <a:endParaRPr sz="1300" dirty="0">
              <a:solidFill>
                <a:srgbClr val="1F1F1F"/>
              </a:solidFill>
              <a:highlight>
                <a:srgbClr val="FFFFFF"/>
              </a:highlight>
            </a:endParaRPr>
          </a:p>
          <a:p>
            <a:pPr marL="0" lvl="0" indent="0" algn="l" rtl="0">
              <a:spcBef>
                <a:spcPts val="1800"/>
              </a:spcBef>
              <a:spcAft>
                <a:spcPts val="1200"/>
              </a:spcAft>
              <a:buNone/>
            </a:pPr>
            <a:endParaRPr dirty="0"/>
          </a:p>
        </p:txBody>
      </p:sp>
      <p:pic>
        <p:nvPicPr>
          <p:cNvPr id="87" name="Google Shape;87;p17"/>
          <p:cNvPicPr preferRelativeResize="0"/>
          <p:nvPr/>
        </p:nvPicPr>
        <p:blipFill>
          <a:blip r:embed="rId3">
            <a:alphaModFix/>
          </a:blip>
          <a:stretch>
            <a:fillRect/>
          </a:stretch>
        </p:blipFill>
        <p:spPr>
          <a:xfrm>
            <a:off x="420000" y="2350974"/>
            <a:ext cx="3857624" cy="2571749"/>
          </a:xfrm>
          <a:prstGeom prst="rect">
            <a:avLst/>
          </a:prstGeom>
          <a:noFill/>
          <a:ln>
            <a:noFill/>
          </a:ln>
        </p:spPr>
      </p:pic>
      <p:pic>
        <p:nvPicPr>
          <p:cNvPr id="88" name="Google Shape;88;p17"/>
          <p:cNvPicPr preferRelativeResize="0"/>
          <p:nvPr/>
        </p:nvPicPr>
        <p:blipFill>
          <a:blip r:embed="rId4">
            <a:alphaModFix/>
          </a:blip>
          <a:stretch>
            <a:fillRect/>
          </a:stretch>
        </p:blipFill>
        <p:spPr>
          <a:xfrm>
            <a:off x="4572000" y="2511161"/>
            <a:ext cx="4288350" cy="22513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Real Examples</a:t>
            </a:r>
            <a:endParaRPr dirty="0"/>
          </a:p>
        </p:txBody>
      </p:sp>
      <p:sp>
        <p:nvSpPr>
          <p:cNvPr id="94" name="Google Shape;94;p18"/>
          <p:cNvSpPr txBox="1">
            <a:spLocks noGrp="1"/>
          </p:cNvSpPr>
          <p:nvPr>
            <p:ph type="body" idx="1"/>
          </p:nvPr>
        </p:nvSpPr>
        <p:spPr>
          <a:xfrm>
            <a:off x="311700" y="921425"/>
            <a:ext cx="4260300" cy="4222200"/>
          </a:xfrm>
          <a:prstGeom prst="rect">
            <a:avLst/>
          </a:prstGeom>
        </p:spPr>
        <p:txBody>
          <a:bodyPr spcFirstLastPara="1" wrap="square" lIns="91425" tIns="91425" rIns="91425" bIns="91425" anchor="t" anchorCtr="0">
            <a:normAutofit/>
          </a:bodyPr>
          <a:lstStyle/>
          <a:p>
            <a:pPr marL="0" lvl="0" indent="0" algn="l" rtl="0">
              <a:spcBef>
                <a:spcPts val="300"/>
              </a:spcBef>
              <a:spcAft>
                <a:spcPts val="0"/>
              </a:spcAft>
              <a:buNone/>
            </a:pPr>
            <a:r>
              <a:rPr lang="en" sz="1200">
                <a:solidFill>
                  <a:srgbClr val="1F1F1F"/>
                </a:solidFill>
                <a:highlight>
                  <a:srgbClr val="FFFFFF"/>
                </a:highlight>
              </a:rPr>
              <a:t>There have been many devastating volcanic eruptions throughout history. Some of the most famous examples include:</a:t>
            </a:r>
            <a:endParaRPr sz="1200" dirty="0">
              <a:solidFill>
                <a:srgbClr val="1F1F1F"/>
              </a:solidFill>
              <a:highlight>
                <a:srgbClr val="FFFFFF"/>
              </a:highlight>
            </a:endParaRPr>
          </a:p>
          <a:p>
            <a:pPr marL="0" lvl="0" indent="0" algn="l" rtl="0">
              <a:spcBef>
                <a:spcPts val="1100"/>
              </a:spcBef>
              <a:spcAft>
                <a:spcPts val="0"/>
              </a:spcAft>
              <a:buNone/>
            </a:pPr>
            <a:r>
              <a:rPr lang="en" sz="1200">
                <a:solidFill>
                  <a:srgbClr val="1F1F1F"/>
                </a:solidFill>
                <a:highlight>
                  <a:srgbClr val="FFFFFF"/>
                </a:highlight>
              </a:rPr>
              <a:t>-The eruption of Mount Tambora in Indonesia in 1815 was one of the most explosive eruptions in recorded history. It caused a worldwide climate catastrophe that led to a "year without a summer" in Europe and North America.</a:t>
            </a:r>
            <a:endParaRPr sz="1200" dirty="0">
              <a:solidFill>
                <a:srgbClr val="1F1F1F"/>
              </a:solidFill>
              <a:highlight>
                <a:srgbClr val="FFFFFF"/>
              </a:highlight>
            </a:endParaRPr>
          </a:p>
          <a:p>
            <a:pPr marL="0" lvl="0" indent="0" algn="l" rtl="0">
              <a:spcBef>
                <a:spcPts val="1100"/>
              </a:spcBef>
              <a:spcAft>
                <a:spcPts val="0"/>
              </a:spcAft>
              <a:buNone/>
            </a:pPr>
            <a:r>
              <a:rPr lang="en" sz="1200">
                <a:solidFill>
                  <a:srgbClr val="1F1F1F"/>
                </a:solidFill>
                <a:highlight>
                  <a:srgbClr val="FFFFFF"/>
                </a:highlight>
              </a:rPr>
              <a:t>-The eruption of Krakatoa in Indonesia in 1883 was another massive eruption that caused a huge tsunami that killed over 36,000 people.</a:t>
            </a:r>
            <a:endParaRPr sz="1200" dirty="0">
              <a:solidFill>
                <a:srgbClr val="1F1F1F"/>
              </a:solidFill>
              <a:highlight>
                <a:srgbClr val="FFFFFF"/>
              </a:highlight>
            </a:endParaRPr>
          </a:p>
          <a:p>
            <a:pPr marL="0" lvl="0" indent="0" algn="l" rtl="0">
              <a:spcBef>
                <a:spcPts val="1200"/>
              </a:spcBef>
              <a:spcAft>
                <a:spcPts val="1200"/>
              </a:spcAft>
              <a:buNone/>
            </a:pPr>
            <a:r>
              <a:rPr lang="en" sz="1200">
                <a:solidFill>
                  <a:srgbClr val="1F1F1F"/>
                </a:solidFill>
                <a:highlight>
                  <a:srgbClr val="FFFFFF"/>
                </a:highlight>
              </a:rPr>
              <a:t>-The eruption of Mount St. Helens in Washington State in 1980 was a major eruption that caused widespread damage to the surrounding area. 57 people were killed in the eruption.</a:t>
            </a:r>
            <a:endParaRPr sz="1200" dirty="0">
              <a:solidFill>
                <a:srgbClr val="1F1F1F"/>
              </a:solidFill>
              <a:highlight>
                <a:srgbClr val="FFFFFF"/>
              </a:highlight>
            </a:endParaRPr>
          </a:p>
        </p:txBody>
      </p:sp>
      <p:pic>
        <p:nvPicPr>
          <p:cNvPr id="95" name="Google Shape;95;p18"/>
          <p:cNvPicPr preferRelativeResize="0"/>
          <p:nvPr/>
        </p:nvPicPr>
        <p:blipFill>
          <a:blip r:embed="rId3">
            <a:alphaModFix/>
          </a:blip>
          <a:stretch>
            <a:fillRect/>
          </a:stretch>
        </p:blipFill>
        <p:spPr>
          <a:xfrm>
            <a:off x="5073950" y="445025"/>
            <a:ext cx="2181225" cy="1743075"/>
          </a:xfrm>
          <a:prstGeom prst="rect">
            <a:avLst/>
          </a:prstGeom>
          <a:noFill/>
          <a:ln>
            <a:noFill/>
          </a:ln>
        </p:spPr>
      </p:pic>
      <p:pic>
        <p:nvPicPr>
          <p:cNvPr id="96" name="Google Shape;96;p18"/>
          <p:cNvPicPr preferRelativeResize="0"/>
          <p:nvPr/>
        </p:nvPicPr>
        <p:blipFill>
          <a:blip r:embed="rId4">
            <a:alphaModFix/>
          </a:blip>
          <a:stretch>
            <a:fillRect/>
          </a:stretch>
        </p:blipFill>
        <p:spPr>
          <a:xfrm>
            <a:off x="6396025" y="2395675"/>
            <a:ext cx="2381250" cy="1905000"/>
          </a:xfrm>
          <a:prstGeom prst="rect">
            <a:avLst/>
          </a:prstGeom>
          <a:noFill/>
          <a:ln>
            <a:noFill/>
          </a:ln>
        </p:spPr>
      </p:pic>
      <p:pic>
        <p:nvPicPr>
          <p:cNvPr id="97" name="Google Shape;97;p18"/>
          <p:cNvPicPr preferRelativeResize="0"/>
          <p:nvPr/>
        </p:nvPicPr>
        <p:blipFill>
          <a:blip r:embed="rId5">
            <a:alphaModFix/>
          </a:blip>
          <a:stretch>
            <a:fillRect/>
          </a:stretch>
        </p:blipFill>
        <p:spPr>
          <a:xfrm>
            <a:off x="4698200" y="3804425"/>
            <a:ext cx="1571625" cy="12573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News/Video</a:t>
            </a:r>
            <a:endParaRPr dirty="0"/>
          </a:p>
        </p:txBody>
      </p:sp>
      <p:pic>
        <p:nvPicPr>
          <p:cNvPr id="103" name="Google Shape;103;p19" descr="Yellowstone National Park is a captivating place of breathtaking spectacles and geologic wonder. Most of the surface spectacles are driven by geologic processes ongoing beneath the surface to research the processes and inform the public, the consortium of nine organizations across the West formed the Yellowstone Volcano Observatory, or YVO, in 2001.&#10;&#10;Every year since 2017, the YVO has produced an annual report containing information about the geologic activity of a region such as earthquake events, field work, and even new discoveries. The group recently released its 2022 annual report, and I wanted to learn more about the YVO, the team's findings as well as the behavior of the Yellowstone caldera. Meteorologist Mitchel Coombs spoke with USGS geophysicist and scientist in charge of the YVO, Michael Poland, to learn more.&#10;&#10;FULL STORY: https://nbcmontana.com/news/local/yellowstone-volcano-observatorys-2022-annual-report-released&#10;&#10;Stay up to date with our digital and social media content:&#10;&#10;Facebook: https://www.facebook.com/NBCMontana&#10;Twitter: https://twitter.com/NBCMontana&#10;Instagram: https://www.instagram.com/nbc_montana/&#10;Latest local news and weather: https://nbcmontana.com/&#10;Latest Weather Forecast: https://nbcmontana.com/weather&#10;Download our App: https://nbcmontana.com/station/nbc-montana-news-and-weather-app&#10;Share Your Photos and Videos: https://NBCMontana.com/ChimeIn&#10;&#10;Send us News Tips: ml-Missoula-KECI-News@sbgtv.com&#10;Call our newsroom: 406-721-5642&#10;&#10;NBC Montana is a MT based station and a NBC Television affiliate owned and operated by Sinclair Broadcast Group. Sinclair Broadcast Group, Inc. is one of the largest and most diversified television broadcasting companies in the country today. Sinclair owns and operates, programs, or provides sales services to 163 television stations in 77 markets, after pending transactions.&#10;&#10;#montana #montanamoment #nbcmontana #mtwx" title="Yellowstone Volcano Observatory's 2022 annual report released">
            <a:hlinkClick r:id="rId3"/>
          </p:cNvPr>
          <p:cNvPicPr preferRelativeResize="0"/>
          <p:nvPr/>
        </p:nvPicPr>
        <p:blipFill>
          <a:blip r:embed="rId4">
            <a:alphaModFix/>
          </a:blip>
          <a:stretch>
            <a:fillRect/>
          </a:stretch>
        </p:blipFill>
        <p:spPr>
          <a:xfrm>
            <a:off x="4456900" y="549075"/>
            <a:ext cx="4152089" cy="2335550"/>
          </a:xfrm>
          <a:prstGeom prst="rect">
            <a:avLst/>
          </a:prstGeom>
          <a:noFill/>
          <a:ln>
            <a:noFill/>
          </a:ln>
        </p:spPr>
      </p:pic>
      <p:pic>
        <p:nvPicPr>
          <p:cNvPr id="104" name="Google Shape;104;p19" descr="What are supervolcanoes, and how catastrophic can they be? Learn how supervolcanoes form, where supervolcanoes are located, and how their destructive capabilities can make way for new life.&#10;➡ Subscribe: http://bit.ly/NatGeoSubscribe&#10;&#10;About National Geographic:&#10;National Geographic is the world's premium destination for science, exploration, and adventure. Through their world-class scientists, photographers, journalists, and filmmakers, Nat Geo gets you closer to the stories that matter and past the edge of what's possible.&#10;&#10;Get More National Geographic:&#10;Official Site: http://bit.ly/NatGeoOfficialSite&#10;Facebook: http://bit.ly/FBNatGeo&#10;Twitter: http://bit.ly/NatGeoTwitter&#10;Instagram: http://bit.ly/NatGeoInsta&#10;&#10;Read more in &quot;How dangerous are supervolcanoes? Get the facts.&quot;&#10;https://on.natgeo.com/2FMOXoJ&#10;&#10;Supervolcanoes 101 | National Geographic &#10;https://youtu.be/kAlawvE8lVw&#10;&#10;National Geographic&#10;https://www.youtube.com/natgeo" title="Supervolcanoes 101 | National Geographic">
            <a:hlinkClick r:id="rId5"/>
          </p:cNvPr>
          <p:cNvPicPr preferRelativeResize="0"/>
          <p:nvPr/>
        </p:nvPicPr>
        <p:blipFill>
          <a:blip r:embed="rId6">
            <a:alphaModFix/>
          </a:blip>
          <a:stretch>
            <a:fillRect/>
          </a:stretch>
        </p:blipFill>
        <p:spPr>
          <a:xfrm>
            <a:off x="556550" y="2884625"/>
            <a:ext cx="3048000" cy="1714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4"/>
                                        </p:tgtEl>
                                        <p:attrNameLst>
                                          <p:attrName>style.visibility</p:attrName>
                                        </p:attrNameLst>
                                      </p:cBhvr>
                                      <p:to>
                                        <p:strVal val="visible"/>
                                      </p:to>
                                    </p:set>
                                    <p:animEffect transition="in" filter="fade">
                                      <p:cBhvr>
                                        <p:cTn id="12"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0"/>
          <p:cNvSpPr txBox="1">
            <a:spLocks noGrp="1"/>
          </p:cNvSpPr>
          <p:nvPr>
            <p:ph type="title"/>
          </p:nvPr>
        </p:nvSpPr>
        <p:spPr>
          <a:xfrm>
            <a:off x="214425" y="17750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Statistics</a:t>
            </a:r>
            <a:endParaRPr dirty="0"/>
          </a:p>
        </p:txBody>
      </p:sp>
      <p:sp>
        <p:nvSpPr>
          <p:cNvPr id="110" name="Google Shape;110;p20"/>
          <p:cNvSpPr txBox="1">
            <a:spLocks noGrp="1"/>
          </p:cNvSpPr>
          <p:nvPr>
            <p:ph type="body" idx="1"/>
          </p:nvPr>
        </p:nvSpPr>
        <p:spPr>
          <a:xfrm>
            <a:off x="311700" y="463850"/>
            <a:ext cx="8520600" cy="4353000"/>
          </a:xfrm>
          <a:prstGeom prst="rect">
            <a:avLst/>
          </a:prstGeom>
        </p:spPr>
        <p:txBody>
          <a:bodyPr spcFirstLastPara="1" wrap="square" lIns="91425" tIns="91425" rIns="91425" bIns="91425" anchor="t" anchorCtr="0">
            <a:normAutofit fontScale="92500" lnSpcReduction="10000"/>
          </a:bodyPr>
          <a:lstStyle/>
          <a:p>
            <a:pPr marL="0" lvl="0" indent="0" algn="l" rtl="0">
              <a:spcBef>
                <a:spcPts val="1800"/>
              </a:spcBef>
              <a:spcAft>
                <a:spcPts val="0"/>
              </a:spcAft>
              <a:buClr>
                <a:schemeClr val="dk1"/>
              </a:buClr>
              <a:buSzPts val="1100"/>
              <a:buFont typeface="Arial"/>
              <a:buNone/>
            </a:pPr>
            <a:r>
              <a:rPr lang="en" sz="1200" b="1" dirty="0">
                <a:solidFill>
                  <a:srgbClr val="1F1F1F"/>
                </a:solidFill>
                <a:highlight>
                  <a:srgbClr val="FFFFFF"/>
                </a:highlight>
              </a:rPr>
              <a:t>Life Loss</a:t>
            </a:r>
            <a:endParaRPr sz="1200" b="1"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Globally, an estimated 28,000 people died from volcanic eruptions between 1900 and 2020.</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Indonesia, with its 147 active volcanoes, has the highest number of volcano-related deaths, with over 70,000 fatalities recorded since 1600.</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The eruption of Mount Pelée in Martinique in 1902 is considered one of the deadliest volcanic eruptions in history, killing an estimated 30,000 people in less than two hours.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b="1" dirty="0">
                <a:solidFill>
                  <a:srgbClr val="1F1F1F"/>
                </a:solidFill>
                <a:highlight>
                  <a:srgbClr val="FFFFFF"/>
                </a:highlight>
              </a:rPr>
              <a:t>Property Loss</a:t>
            </a:r>
            <a:endParaRPr sz="1200" b="1"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Volcanic eruptions cause an estimated $518 million in property damage each year.</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In the United States, volcanic eruptions cause an average of $125 million in property damage per year.</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The eruption of Mount St. Helens in Washington State in 1980 caused an estimated $1.1 billion in property damage, making it the most costly volcanic eruption in U.S. history.</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b="1" dirty="0">
                <a:solidFill>
                  <a:srgbClr val="1F1F1F"/>
                </a:solidFill>
                <a:highlight>
                  <a:srgbClr val="FFFFFF"/>
                </a:highlight>
              </a:rPr>
              <a:t>Additional Impacts</a:t>
            </a:r>
            <a:endParaRPr sz="1200" b="1"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Volcanic eruptions can damage or destroy roads, bridges, power lines, and other essential infrastructure.</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Volcanic eruptions can disrupt businesses, tourism, and other economic activities.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Volcanic eruptions can cause air pollution, water contamination, and soil erosion.</a:t>
            </a:r>
            <a:endParaRPr sz="1200" dirty="0">
              <a:solidFill>
                <a:srgbClr val="1F1F1F"/>
              </a:solidFill>
              <a:highlight>
                <a:srgbClr val="FFFFFF"/>
              </a:highlight>
            </a:endParaRPr>
          </a:p>
          <a:p>
            <a:pPr marL="0" lvl="0" indent="0" algn="l" rtl="0">
              <a:spcBef>
                <a:spcPts val="1800"/>
              </a:spcBef>
              <a:spcAft>
                <a:spcPts val="0"/>
              </a:spcAft>
              <a:buNone/>
            </a:pPr>
            <a:endParaRPr sz="800" u="sng" dirty="0">
              <a:solidFill>
                <a:schemeClr val="hlink"/>
              </a:solidFill>
              <a:highlight>
                <a:srgbClr val="FFFFFF"/>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Resources/Links</a:t>
            </a:r>
            <a:endParaRPr dirty="0"/>
          </a:p>
        </p:txBody>
      </p:sp>
      <p:sp>
        <p:nvSpPr>
          <p:cNvPr id="116" name="Google Shape;116;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04800" algn="l" rtl="0">
              <a:spcBef>
                <a:spcPts val="300"/>
              </a:spcBef>
              <a:spcAft>
                <a:spcPts val="0"/>
              </a:spcAft>
              <a:buClr>
                <a:srgbClr val="1F1F1F"/>
              </a:buClr>
              <a:buSzPts val="1200"/>
              <a:buChar char="●"/>
            </a:pPr>
            <a:r>
              <a:rPr lang="en" sz="1200">
                <a:solidFill>
                  <a:srgbClr val="1F1F1F"/>
                </a:solidFill>
                <a:highlight>
                  <a:srgbClr val="FFFFFF"/>
                </a:highlight>
              </a:rPr>
              <a:t>National Interagency Fire Center: https://...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National Fire Protection Association:</a:t>
            </a:r>
            <a:r>
              <a:rPr lang="en" sz="1200">
                <a:solidFill>
                  <a:srgbClr val="1F1F1F"/>
                </a:solidFill>
                <a:highlight>
                  <a:srgbClr val="FFFFFF"/>
                </a:highlight>
                <a:uFill>
                  <a:noFill/>
                </a:uFill>
                <a:hlinkClick r:id="rId3">
                  <a:extLst>
                    <a:ext uri="{A12FA001-AC4F-418D-AE19-62706E023703}">
                      <ahyp:hlinkClr xmlns:ahyp="http://schemas.microsoft.com/office/drawing/2018/hyperlinkcolor" val="tx"/>
                    </a:ext>
                  </a:extLst>
                </a:hlinkClick>
              </a:rPr>
              <a:t> </a:t>
            </a:r>
            <a:r>
              <a:rPr lang="en" sz="1200" u="sng">
                <a:solidFill>
                  <a:schemeClr val="hlink"/>
                </a:solidFill>
                <a:highlight>
                  <a:srgbClr val="FFFFFF"/>
                </a:highlight>
                <a:hlinkClick r:id="rId3"/>
              </a:rPr>
              <a:t>https://www.nfpa.org/en</a:t>
            </a:r>
            <a:endParaRPr sz="1200" u="sng" dirty="0">
              <a:solidFill>
                <a:schemeClr val="hlink"/>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World Resources Institute:</a:t>
            </a:r>
            <a:r>
              <a:rPr lang="en" sz="1200">
                <a:solidFill>
                  <a:srgbClr val="1F1F1F"/>
                </a:solidFill>
                <a:highlight>
                  <a:srgbClr val="FFFFFF"/>
                </a:highlight>
                <a:uFill>
                  <a:noFill/>
                </a:uFill>
                <a:hlinkClick r:id="rId4">
                  <a:extLst>
                    <a:ext uri="{A12FA001-AC4F-418D-AE19-62706E023703}">
                      <ahyp:hlinkClr xmlns:ahyp="http://schemas.microsoft.com/office/drawing/2018/hyperlinkcolor" val="tx"/>
                    </a:ext>
                  </a:extLst>
                </a:hlinkClick>
              </a:rPr>
              <a:t> </a:t>
            </a:r>
            <a:r>
              <a:rPr lang="en" sz="1200" u="sng">
                <a:solidFill>
                  <a:schemeClr val="hlink"/>
                </a:solidFill>
                <a:highlight>
                  <a:srgbClr val="FFFFFF"/>
                </a:highlight>
                <a:hlinkClick r:id="rId4"/>
              </a:rPr>
              <a:t>https://www.wri.org/</a:t>
            </a:r>
            <a:endParaRPr sz="1200" u="sng" dirty="0">
              <a:solidFill>
                <a:schemeClr val="hlink"/>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California Department of Forestry and Fire Protection:</a:t>
            </a:r>
            <a:r>
              <a:rPr lang="en" sz="1200">
                <a:solidFill>
                  <a:srgbClr val="1F1F1F"/>
                </a:solidFill>
                <a:highlight>
                  <a:srgbClr val="FFFFFF"/>
                </a:highlight>
                <a:uFill>
                  <a:noFill/>
                </a:uFill>
                <a:hlinkClick r:id="rId5">
                  <a:extLst>
                    <a:ext uri="{A12FA001-AC4F-418D-AE19-62706E023703}">
                      <ahyp:hlinkClr xmlns:ahyp="http://schemas.microsoft.com/office/drawing/2018/hyperlinkcolor" val="tx"/>
                    </a:ext>
                  </a:extLst>
                </a:hlinkClick>
              </a:rPr>
              <a:t> </a:t>
            </a:r>
            <a:r>
              <a:rPr lang="en" sz="1200" u="sng">
                <a:solidFill>
                  <a:schemeClr val="hlink"/>
                </a:solidFill>
                <a:highlight>
                  <a:srgbClr val="FFFFFF"/>
                </a:highlight>
                <a:hlinkClick r:id="rId5"/>
              </a:rPr>
              <a:t>https://www.fire.ca.gov/</a:t>
            </a:r>
            <a:endParaRPr sz="1200" u="sng" dirty="0">
              <a:solidFill>
                <a:schemeClr val="hlink"/>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Bankrate:</a:t>
            </a:r>
            <a:r>
              <a:rPr lang="en" sz="1200">
                <a:solidFill>
                  <a:srgbClr val="1F1F1F"/>
                </a:solidFill>
                <a:highlight>
                  <a:srgbClr val="FFFFFF"/>
                </a:highlight>
                <a:uFill>
                  <a:noFill/>
                </a:uFill>
                <a:hlinkClick r:id="rId6">
                  <a:extLst>
                    <a:ext uri="{A12FA001-AC4F-418D-AE19-62706E023703}">
                      <ahyp:hlinkClr xmlns:ahyp="http://schemas.microsoft.com/office/drawing/2018/hyperlinkcolor" val="tx"/>
                    </a:ext>
                  </a:extLst>
                </a:hlinkClick>
              </a:rPr>
              <a:t> </a:t>
            </a:r>
            <a:r>
              <a:rPr lang="en" sz="1200" u="sng">
                <a:solidFill>
                  <a:schemeClr val="hlink"/>
                </a:solidFill>
                <a:highlight>
                  <a:srgbClr val="FFFFFF"/>
                </a:highlight>
                <a:hlinkClick r:id="rId6"/>
              </a:rPr>
              <a:t>https://www.nytimes.com/2020/09/16/climate/california-home-insurance-crisis.html</a:t>
            </a:r>
            <a:endParaRPr sz="1200" u="sng" dirty="0">
              <a:solidFill>
                <a:schemeClr val="hlink"/>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ValuePenguin:</a:t>
            </a:r>
            <a:r>
              <a:rPr lang="en" sz="1200">
                <a:solidFill>
                  <a:srgbClr val="1F1F1F"/>
                </a:solidFill>
                <a:highlight>
                  <a:srgbClr val="FFFFFF"/>
                </a:highlight>
                <a:uFill>
                  <a:noFill/>
                </a:uFill>
                <a:hlinkClick r:id="rId7">
                  <a:extLst>
                    <a:ext uri="{A12FA001-AC4F-418D-AE19-62706E023703}">
                      <ahyp:hlinkClr xmlns:ahyp="http://schemas.microsoft.com/office/drawing/2018/hyperlinkcolor" val="tx"/>
                    </a:ext>
                  </a:extLst>
                </a:hlinkClick>
              </a:rPr>
              <a:t> </a:t>
            </a:r>
            <a:r>
              <a:rPr lang="en" sz="1200" u="sng">
                <a:solidFill>
                  <a:schemeClr val="hlink"/>
                </a:solidFill>
                <a:highlight>
                  <a:srgbClr val="FFFFFF"/>
                </a:highlight>
                <a:hlinkClick r:id="rId7"/>
              </a:rPr>
              <a:t>https://www.policygenius.com/homeowners-insurance/wildfire-insurance/</a:t>
            </a:r>
            <a:endParaRPr sz="1200" u="sng" dirty="0">
              <a:solidFill>
                <a:schemeClr val="hlink"/>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U.S. Fire Administration:</a:t>
            </a:r>
            <a:r>
              <a:rPr lang="en" sz="1200">
                <a:solidFill>
                  <a:srgbClr val="1F1F1F"/>
                </a:solidFill>
                <a:highlight>
                  <a:srgbClr val="FFFFFF"/>
                </a:highlight>
                <a:uFill>
                  <a:noFill/>
                </a:uFill>
                <a:hlinkClick r:id="rId8">
                  <a:extLst>
                    <a:ext uri="{A12FA001-AC4F-418D-AE19-62706E023703}">
                      <ahyp:hlinkClr xmlns:ahyp="http://schemas.microsoft.com/office/drawing/2018/hyperlinkcolor" val="tx"/>
                    </a:ext>
                  </a:extLst>
                </a:hlinkClick>
              </a:rPr>
              <a:t> </a:t>
            </a:r>
            <a:r>
              <a:rPr lang="en" sz="1200" u="sng">
                <a:solidFill>
                  <a:schemeClr val="hlink"/>
                </a:solidFill>
                <a:highlight>
                  <a:srgbClr val="FFFFFF"/>
                </a:highlight>
                <a:hlinkClick r:id="rId8"/>
              </a:rPr>
              <a:t>https://www.usfa.fema.gov/statistics/</a:t>
            </a:r>
            <a:endParaRPr sz="1200" u="sng" dirty="0">
              <a:solidFill>
                <a:schemeClr val="hlink"/>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National Geographic:</a:t>
            </a:r>
            <a:r>
              <a:rPr lang="en" sz="1200">
                <a:solidFill>
                  <a:srgbClr val="1F1F1F"/>
                </a:solidFill>
                <a:highlight>
                  <a:srgbClr val="FFFFFF"/>
                </a:highlight>
                <a:uFill>
                  <a:noFill/>
                </a:uFill>
                <a:hlinkClick r:id="rId9">
                  <a:extLst>
                    <a:ext uri="{A12FA001-AC4F-418D-AE19-62706E023703}">
                      <ahyp:hlinkClr xmlns:ahyp="http://schemas.microsoft.com/office/drawing/2018/hyperlinkcolor" val="tx"/>
                    </a:ext>
                  </a:extLst>
                </a:hlinkClick>
              </a:rPr>
              <a:t> </a:t>
            </a:r>
            <a:r>
              <a:rPr lang="en" sz="1200" u="sng">
                <a:solidFill>
                  <a:schemeClr val="hlink"/>
                </a:solidFill>
                <a:highlight>
                  <a:srgbClr val="FFFFFF"/>
                </a:highlight>
                <a:hlinkClick r:id="rId9"/>
              </a:rPr>
              <a:t>https://www.nationalgeographic.com/environment/article/wildfires2</a:t>
            </a:r>
            <a:endParaRPr sz="1200" u="sng" dirty="0">
              <a:solidFill>
                <a:schemeClr val="hlink"/>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World Health Organization:</a:t>
            </a:r>
            <a:r>
              <a:rPr lang="en" sz="1200">
                <a:solidFill>
                  <a:srgbClr val="1F1F1F"/>
                </a:solidFill>
                <a:highlight>
                  <a:srgbClr val="FFFFFF"/>
                </a:highlight>
                <a:uFill>
                  <a:noFill/>
                </a:uFill>
                <a:hlinkClick r:id="rId10">
                  <a:extLst>
                    <a:ext uri="{A12FA001-AC4F-418D-AE19-62706E023703}">
                      <ahyp:hlinkClr xmlns:ahyp="http://schemas.microsoft.com/office/drawing/2018/hyperlinkcolor" val="tx"/>
                    </a:ext>
                  </a:extLst>
                </a:hlinkClick>
              </a:rPr>
              <a:t> </a:t>
            </a:r>
            <a:r>
              <a:rPr lang="en" sz="1200" u="sng">
                <a:solidFill>
                  <a:schemeClr val="hlink"/>
                </a:solidFill>
                <a:highlight>
                  <a:srgbClr val="FFFFFF"/>
                </a:highlight>
                <a:hlinkClick r:id="rId10"/>
              </a:rPr>
              <a:t>https://www.who.int/health-topics/wildfires</a:t>
            </a:r>
            <a:endParaRPr sz="1200" u="sng" dirty="0">
              <a:solidFill>
                <a:schemeClr val="hlink"/>
              </a:solidFill>
              <a:highlight>
                <a:srgbClr val="FFFFFF"/>
              </a:highlight>
            </a:endParaRPr>
          </a:p>
          <a:p>
            <a:pPr marL="0" lvl="0" indent="0" algn="l" rtl="0">
              <a:spcBef>
                <a:spcPts val="1100"/>
              </a:spcBef>
              <a:spcAft>
                <a:spcPts val="1200"/>
              </a:spcAft>
              <a:buNone/>
            </a:pPr>
            <a:endParaRPr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759</Words>
  <Application>Microsoft Office PowerPoint</Application>
  <PresentationFormat>On-screen Show (16:9)</PresentationFormat>
  <Paragraphs>48</Paragraphs>
  <Slides>10</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Simple Light</vt:lpstr>
      <vt:lpstr>Super Volcano</vt:lpstr>
      <vt:lpstr>Causes</vt:lpstr>
      <vt:lpstr>Human Impact</vt:lpstr>
      <vt:lpstr>Resource Interruption</vt:lpstr>
      <vt:lpstr>Loss to structure and property</vt:lpstr>
      <vt:lpstr>Real Examples</vt:lpstr>
      <vt:lpstr>News/Video</vt:lpstr>
      <vt:lpstr>Statistics</vt:lpstr>
      <vt:lpstr>Resources/Links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 Volcano</dc:title>
  <cp:lastModifiedBy>Michelle Hudson</cp:lastModifiedBy>
  <cp:revision>1</cp:revision>
  <dcterms:modified xsi:type="dcterms:W3CDTF">2024-03-13T22:56:12Z</dcterms:modified>
</cp:coreProperties>
</file>