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96e8e40ac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296e8e40ac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26021e6154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26021e6154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6021e6154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26021e6154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6021e6154a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6021e6154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96e8e40ac3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96e8e40ac3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96e8e40ac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5.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hyperlink" Target="http://www.youtube.com/watch?v=FVNdYVFmEi0" TargetMode="External"/><Relationship Id="rId7" Type="http://schemas.openxmlformats.org/officeDocument/2006/relationships/hyperlink" Target="http://www.youtube.com/watch?v=oqHyHLY_x0k"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1.jpg"/><Relationship Id="rId5" Type="http://schemas.openxmlformats.org/officeDocument/2006/relationships/hyperlink" Target="http://www.youtube.com/watch?v=JkHhcBqhTDI" TargetMode="External"/><Relationship Id="rId10" Type="http://schemas.openxmlformats.org/officeDocument/2006/relationships/image" Target="../media/image13.jpg"/><Relationship Id="rId4" Type="http://schemas.openxmlformats.org/officeDocument/2006/relationships/image" Target="../media/image10.jpg"/><Relationship Id="rId9" Type="http://schemas.openxmlformats.org/officeDocument/2006/relationships/hyperlink" Target="http://www.youtube.com/watch?v=Ln8VADeSP64"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hyperlink" Target="https://eec.ky.gov/Environmental-Protection/Pages/default.aspx" TargetMode="External"/><Relationship Id="rId3" Type="http://schemas.openxmlformats.org/officeDocument/2006/relationships/hyperlink" Target="https://www.usgs.gov/special-topics/water-science-school/science/sinkholes" TargetMode="External"/><Relationship Id="rId7" Type="http://schemas.openxmlformats.org/officeDocument/2006/relationships/hyperlink" Target="https://dnr.mo.gov/land-geology/hazards/sinkhole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https://www.catsweb.txst.edu/students.html" TargetMode="External"/><Relationship Id="rId5" Type="http://schemas.openxmlformats.org/officeDocument/2006/relationships/hyperlink" Target="https://www.foundationprosfl.com/what-happened-to-the-florida-sinkhole-research-institute-fsri/" TargetMode="External"/><Relationship Id="rId4" Type="http://schemas.openxmlformats.org/officeDocument/2006/relationships/hyperlink" Target="https://digitalcommons.usf.edu/sinkhole_2020/ProceedingswithProgram/Geomorphology_Formation_of_karst_and_sinkholes/2/" TargetMode="External"/><Relationship Id="rId9" Type="http://schemas.openxmlformats.org/officeDocument/2006/relationships/hyperlink" Target="https://www.tn.gov/environment.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Sinkhole</a:t>
            </a:r>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Natural Disaster</a:t>
            </a:r>
            <a:endParaRPr/>
          </a:p>
        </p:txBody>
      </p:sp>
      <p:sp>
        <p:nvSpPr>
          <p:cNvPr id="56" name="Google Shape;56;p13"/>
          <p:cNvSpPr txBox="1"/>
          <p:nvPr/>
        </p:nvSpPr>
        <p:spPr>
          <a:xfrm>
            <a:off x="437750" y="3489800"/>
            <a:ext cx="8110500" cy="12282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300"/>
              </a:spcBef>
              <a:spcAft>
                <a:spcPts val="300"/>
              </a:spcAft>
              <a:buClr>
                <a:schemeClr val="dk1"/>
              </a:buClr>
              <a:buSzPts val="275"/>
              <a:buFont typeface="Arial"/>
              <a:buNone/>
            </a:pPr>
            <a:r>
              <a:rPr lang="en" sz="1200">
                <a:solidFill>
                  <a:srgbClr val="1F1F1F"/>
                </a:solidFill>
                <a:highlight>
                  <a:srgbClr val="FFFFFF"/>
                </a:highlight>
              </a:rPr>
              <a:t>Sinkholes are localized depressions in the land surface that result from the collapse of underlying material. They can range in size from a few feet to hundreds of feet wide and deep, and can have a significant impact on human communities.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0" y="1167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a:t>
            </a:r>
            <a:endParaRPr/>
          </a:p>
        </p:txBody>
      </p:sp>
      <p:sp>
        <p:nvSpPr>
          <p:cNvPr id="62" name="Google Shape;62;p14"/>
          <p:cNvSpPr txBox="1">
            <a:spLocks noGrp="1"/>
          </p:cNvSpPr>
          <p:nvPr>
            <p:ph type="body" idx="1"/>
          </p:nvPr>
        </p:nvSpPr>
        <p:spPr>
          <a:xfrm>
            <a:off x="117125" y="689425"/>
            <a:ext cx="4722600" cy="4548300"/>
          </a:xfrm>
          <a:prstGeom prst="rect">
            <a:avLst/>
          </a:prstGeom>
        </p:spPr>
        <p:txBody>
          <a:bodyPr spcFirstLastPara="1" wrap="square" lIns="91425" tIns="91425" rIns="91425" bIns="91425" anchor="t" anchorCtr="0">
            <a:noAutofit/>
          </a:bodyPr>
          <a:lstStyle/>
          <a:p>
            <a:pPr marL="0" lvl="0" indent="0" algn="l" rtl="0">
              <a:spcBef>
                <a:spcPts val="1800"/>
              </a:spcBef>
              <a:spcAft>
                <a:spcPts val="0"/>
              </a:spcAft>
              <a:buNone/>
            </a:pPr>
            <a:r>
              <a:rPr lang="en" sz="1200">
                <a:solidFill>
                  <a:srgbClr val="1F1F1F"/>
                </a:solidFill>
                <a:highlight>
                  <a:srgbClr val="FFFFFF"/>
                </a:highlight>
              </a:rPr>
              <a:t>There are several natural and human-caused factors that can contribute to sinkhole formation. Some of the most common causes include:</a:t>
            </a:r>
            <a:endParaRPr sz="120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a:solidFill>
                  <a:srgbClr val="1F1F1F"/>
                </a:solidFill>
                <a:highlight>
                  <a:srgbClr val="FFFFFF"/>
                </a:highlight>
              </a:rPr>
              <a:t>Dissolution of soluble rocks: This is one of the most common causes of sinkholes, and it occurs most frequently in areas underlain by limestone or other carbonate rocks. Over time, rainwater percolates through the ground and dissolves the rock, creating cavities that eventually collapse.</a:t>
            </a:r>
            <a:endParaRPr sz="120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Erosion of underground streams: In areas with karst topography, underground streams can erode the bedrock, creating channels and cavities that can eventually collapse.</a:t>
            </a:r>
            <a:endParaRPr sz="120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Human activities: Human activities such as groundwater pumping, overwatering, and construction can accelerate sinkhole formation. Groundwater pumping can lower the water table, making the ground less stable and more prone to collapse. Overwatering can saturate the ground and promote erosion, while construction can disrupt the natural drainage patterns of the land.</a:t>
            </a:r>
            <a:endParaRPr sz="1200">
              <a:solidFill>
                <a:srgbClr val="1F1F1F"/>
              </a:solidFill>
              <a:highlight>
                <a:srgbClr val="FFFFFF"/>
              </a:highlight>
            </a:endParaRPr>
          </a:p>
          <a:p>
            <a:pPr marL="457200" lvl="0" indent="-304800" algn="l" rtl="0">
              <a:spcBef>
                <a:spcPts val="0"/>
              </a:spcBef>
              <a:spcAft>
                <a:spcPts val="0"/>
              </a:spcAft>
              <a:buClr>
                <a:srgbClr val="1F1F1F"/>
              </a:buClr>
              <a:buSzPts val="1200"/>
              <a:buChar char="●"/>
            </a:pPr>
            <a:endParaRPr sz="1200">
              <a:solidFill>
                <a:srgbClr val="1F1F1F"/>
              </a:solidFill>
              <a:highlight>
                <a:srgbClr val="FFFFFF"/>
              </a:highlight>
            </a:endParaRPr>
          </a:p>
          <a:p>
            <a:pPr marL="0" lvl="0" indent="0" algn="l" rtl="0">
              <a:spcBef>
                <a:spcPts val="1100"/>
              </a:spcBef>
              <a:spcAft>
                <a:spcPts val="1100"/>
              </a:spcAft>
              <a:buNone/>
            </a:pPr>
            <a:endParaRPr sz="1200">
              <a:solidFill>
                <a:srgbClr val="1F1F1F"/>
              </a:solidFill>
              <a:highlight>
                <a:srgbClr val="FFFFFF"/>
              </a:highlight>
            </a:endParaRPr>
          </a:p>
        </p:txBody>
      </p:sp>
      <p:pic>
        <p:nvPicPr>
          <p:cNvPr id="63" name="Google Shape;63;p14"/>
          <p:cNvPicPr preferRelativeResize="0"/>
          <p:nvPr/>
        </p:nvPicPr>
        <p:blipFill>
          <a:blip r:embed="rId3">
            <a:alphaModFix/>
          </a:blip>
          <a:stretch>
            <a:fillRect/>
          </a:stretch>
        </p:blipFill>
        <p:spPr>
          <a:xfrm>
            <a:off x="5250850" y="262325"/>
            <a:ext cx="2800350" cy="1638300"/>
          </a:xfrm>
          <a:prstGeom prst="rect">
            <a:avLst/>
          </a:prstGeom>
          <a:noFill/>
          <a:ln>
            <a:noFill/>
          </a:ln>
        </p:spPr>
      </p:pic>
      <p:pic>
        <p:nvPicPr>
          <p:cNvPr id="64" name="Google Shape;64;p14"/>
          <p:cNvPicPr preferRelativeResize="0"/>
          <p:nvPr/>
        </p:nvPicPr>
        <p:blipFill>
          <a:blip r:embed="rId4">
            <a:alphaModFix/>
          </a:blip>
          <a:stretch>
            <a:fillRect/>
          </a:stretch>
        </p:blipFill>
        <p:spPr>
          <a:xfrm>
            <a:off x="4992125" y="2053025"/>
            <a:ext cx="2938076" cy="29380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a:t>
            </a:r>
            <a:endParaRPr/>
          </a:p>
        </p:txBody>
      </p:sp>
      <p:sp>
        <p:nvSpPr>
          <p:cNvPr id="70" name="Google Shape;70;p15"/>
          <p:cNvSpPr txBox="1">
            <a:spLocks noGrp="1"/>
          </p:cNvSpPr>
          <p:nvPr>
            <p:ph type="body" idx="1"/>
          </p:nvPr>
        </p:nvSpPr>
        <p:spPr>
          <a:xfrm>
            <a:off x="311700" y="7066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Sinkholes can have a significant impact on human communities. Some of the potential impacts include:</a:t>
            </a:r>
            <a:endParaRPr sz="1200"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Loss of life and property: Sinkholes can collapse unexpectedly, and they can be large enough to engulf entire buildings or vehicles. In some cases, sinkholes have even caused fatalities.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Damage to infrastructure: Sinkholes can damage roads, bridges, and other infrastructure. This can disrupt transportation and communication systems, and it can also lead to economic losses.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Contamination of water supplies: Sinkholes can allow pollutants to enter groundwater supplies. This can pose a serious health risk to people who rely on groundwater for drinking water.</a:t>
            </a:r>
            <a:endParaRPr sz="1200" dirty="0">
              <a:solidFill>
                <a:srgbClr val="1F1F1F"/>
              </a:solidFill>
              <a:highlight>
                <a:srgbClr val="FFFFFF"/>
              </a:highlight>
            </a:endParaRPr>
          </a:p>
          <a:p>
            <a:pPr marL="0" lvl="0" indent="0" algn="l" rtl="0">
              <a:spcBef>
                <a:spcPts val="1100"/>
              </a:spcBef>
              <a:spcAft>
                <a:spcPts val="1100"/>
              </a:spcAft>
              <a:buNone/>
            </a:pPr>
            <a:endParaRPr sz="1200" dirty="0">
              <a:solidFill>
                <a:srgbClr val="1F1F1F"/>
              </a:solidFill>
              <a:highlight>
                <a:srgbClr val="FFFFFF"/>
              </a:highlight>
            </a:endParaRPr>
          </a:p>
        </p:txBody>
      </p:sp>
      <p:pic>
        <p:nvPicPr>
          <p:cNvPr id="71" name="Google Shape;71;p15"/>
          <p:cNvPicPr preferRelativeResize="0"/>
          <p:nvPr/>
        </p:nvPicPr>
        <p:blipFill>
          <a:blip r:embed="rId3">
            <a:alphaModFix/>
          </a:blip>
          <a:stretch>
            <a:fillRect/>
          </a:stretch>
        </p:blipFill>
        <p:spPr>
          <a:xfrm>
            <a:off x="686100" y="2973850"/>
            <a:ext cx="3628175" cy="2040849"/>
          </a:xfrm>
          <a:prstGeom prst="rect">
            <a:avLst/>
          </a:prstGeom>
          <a:noFill/>
          <a:ln>
            <a:noFill/>
          </a:ln>
        </p:spPr>
      </p:pic>
      <p:pic>
        <p:nvPicPr>
          <p:cNvPr id="72" name="Google Shape;72;p15"/>
          <p:cNvPicPr preferRelativeResize="0"/>
          <p:nvPr/>
        </p:nvPicPr>
        <p:blipFill>
          <a:blip r:embed="rId4">
            <a:alphaModFix/>
          </a:blip>
          <a:stretch>
            <a:fillRect/>
          </a:stretch>
        </p:blipFill>
        <p:spPr>
          <a:xfrm>
            <a:off x="5262548" y="2973850"/>
            <a:ext cx="3065103" cy="20408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a:p>
        </p:txBody>
      </p:sp>
      <p:sp>
        <p:nvSpPr>
          <p:cNvPr id="78" name="Google Shape;78;p16"/>
          <p:cNvSpPr txBox="1">
            <a:spLocks noGrp="1"/>
          </p:cNvSpPr>
          <p:nvPr>
            <p:ph type="body" idx="1"/>
          </p:nvPr>
        </p:nvSpPr>
        <p:spPr>
          <a:xfrm>
            <a:off x="311700" y="9508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Sinkholes can also disrupt the flow of resources such as water, natural gas, and electricity. This can have a significant impact on businesses and residents who rely on these resources.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300" dirty="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79" name="Google Shape;79;p16"/>
          <p:cNvPicPr preferRelativeResize="0"/>
          <p:nvPr/>
        </p:nvPicPr>
        <p:blipFill>
          <a:blip r:embed="rId3">
            <a:alphaModFix/>
          </a:blip>
          <a:stretch>
            <a:fillRect/>
          </a:stretch>
        </p:blipFill>
        <p:spPr>
          <a:xfrm>
            <a:off x="4572001" y="1804050"/>
            <a:ext cx="4005350" cy="3144200"/>
          </a:xfrm>
          <a:prstGeom prst="rect">
            <a:avLst/>
          </a:prstGeom>
          <a:noFill/>
          <a:ln>
            <a:noFill/>
          </a:ln>
        </p:spPr>
      </p:pic>
      <p:pic>
        <p:nvPicPr>
          <p:cNvPr id="80" name="Google Shape;80;p16"/>
          <p:cNvPicPr preferRelativeResize="0"/>
          <p:nvPr/>
        </p:nvPicPr>
        <p:blipFill>
          <a:blip r:embed="rId4">
            <a:alphaModFix/>
          </a:blip>
          <a:stretch>
            <a:fillRect/>
          </a:stretch>
        </p:blipFill>
        <p:spPr>
          <a:xfrm>
            <a:off x="390047" y="2066212"/>
            <a:ext cx="3588876" cy="2619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a:p>
        </p:txBody>
      </p:sp>
      <p:sp>
        <p:nvSpPr>
          <p:cNvPr id="86" name="Google Shape;86;p17"/>
          <p:cNvSpPr txBox="1">
            <a:spLocks noGrp="1"/>
          </p:cNvSpPr>
          <p:nvPr>
            <p:ph type="body" idx="1"/>
          </p:nvPr>
        </p:nvSpPr>
        <p:spPr>
          <a:xfrm>
            <a:off x="311695" y="863550"/>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Sinkholes can cause significant damage to structures and property. In some cases, buildings may be completely destroyed. Even if a building is not destroyed, it may be rendered uninhabitable due to structural damage.</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100" dirty="0">
              <a:solidFill>
                <a:schemeClr val="dk1"/>
              </a:solidFill>
            </a:endParaRPr>
          </a:p>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87" name="Google Shape;87;p17"/>
          <p:cNvPicPr preferRelativeResize="0"/>
          <p:nvPr/>
        </p:nvPicPr>
        <p:blipFill>
          <a:blip r:embed="rId3">
            <a:alphaModFix/>
          </a:blip>
          <a:stretch>
            <a:fillRect/>
          </a:stretch>
        </p:blipFill>
        <p:spPr>
          <a:xfrm>
            <a:off x="4521599" y="1882275"/>
            <a:ext cx="3902551" cy="2816200"/>
          </a:xfrm>
          <a:prstGeom prst="rect">
            <a:avLst/>
          </a:prstGeom>
          <a:noFill/>
          <a:ln>
            <a:noFill/>
          </a:ln>
        </p:spPr>
      </p:pic>
      <p:pic>
        <p:nvPicPr>
          <p:cNvPr id="88" name="Google Shape;88;p17"/>
          <p:cNvPicPr preferRelativeResize="0"/>
          <p:nvPr/>
        </p:nvPicPr>
        <p:blipFill>
          <a:blip r:embed="rId4">
            <a:alphaModFix/>
          </a:blip>
          <a:stretch>
            <a:fillRect/>
          </a:stretch>
        </p:blipFill>
        <p:spPr>
          <a:xfrm>
            <a:off x="254095" y="2179774"/>
            <a:ext cx="4115727" cy="23171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 Examples</a:t>
            </a:r>
            <a:endParaRPr/>
          </a:p>
        </p:txBody>
      </p:sp>
      <p:sp>
        <p:nvSpPr>
          <p:cNvPr id="94" name="Google Shape;94;p18"/>
          <p:cNvSpPr txBox="1">
            <a:spLocks noGrp="1"/>
          </p:cNvSpPr>
          <p:nvPr>
            <p:ph type="body" idx="1"/>
          </p:nvPr>
        </p:nvSpPr>
        <p:spPr>
          <a:xfrm>
            <a:off x="311700" y="921425"/>
            <a:ext cx="4260300" cy="4222200"/>
          </a:xfrm>
          <a:prstGeom prst="rect">
            <a:avLst/>
          </a:prstGeom>
        </p:spPr>
        <p:txBody>
          <a:bodyPr spcFirstLastPara="1" wrap="square" lIns="91425" tIns="91425" rIns="91425" bIns="91425" anchor="t" anchorCtr="0">
            <a:normAutofit/>
          </a:bodyPr>
          <a:lstStyle/>
          <a:p>
            <a:pPr marL="457200" lvl="0" indent="-304800" algn="l" rtl="0">
              <a:spcBef>
                <a:spcPts val="300"/>
              </a:spcBef>
              <a:spcAft>
                <a:spcPts val="0"/>
              </a:spcAft>
              <a:buClr>
                <a:srgbClr val="1F1F1F"/>
              </a:buClr>
              <a:buSzPts val="1200"/>
              <a:buChar char="●"/>
            </a:pPr>
            <a:r>
              <a:rPr lang="en" sz="1200">
                <a:solidFill>
                  <a:srgbClr val="1F1F1F"/>
                </a:solidFill>
                <a:highlight>
                  <a:srgbClr val="FFFFFF"/>
                </a:highlight>
              </a:rPr>
              <a:t>Guatemala City Sinkhole: In 2010, a massive sinkhole opened up in Guatemala City, Guatemala. The sinkhole was approximately 100 feet wide and 300 feet deep, and it engulfed a three-story building.</a:t>
            </a:r>
            <a:endParaRPr sz="120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Winter Park Sinkhole: In 2016, a sinkhole opened up in Winter Park, Florida. The sinkhole was approximately 40 feet wide and 50 feet deep, and it caused the collapse of a home.</a:t>
            </a:r>
            <a:endParaRPr sz="120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Dead Sea Sinkholes: The Dead Sea is known for its high concentration of salt, which makes it a popular tourist destination. However, the Dead Sea is also a sinkhole-prone area. In recent years, there have been several sinkholes that have opened up along the Dead Sea coast, some of which have engulfed homes and businesses.</a:t>
            </a:r>
            <a:endParaRPr sz="1200">
              <a:solidFill>
                <a:srgbClr val="1F1F1F"/>
              </a:solidFill>
              <a:highlight>
                <a:srgbClr val="FFFFFF"/>
              </a:highlight>
            </a:endParaRPr>
          </a:p>
          <a:p>
            <a:pPr marL="0" lvl="0" indent="0" algn="l" rtl="0">
              <a:spcBef>
                <a:spcPts val="1100"/>
              </a:spcBef>
              <a:spcAft>
                <a:spcPts val="1200"/>
              </a:spcAft>
              <a:buNone/>
            </a:pPr>
            <a:endParaRPr sz="1200">
              <a:solidFill>
                <a:srgbClr val="1F1F1F"/>
              </a:solidFill>
              <a:highlight>
                <a:srgbClr val="FFFFFF"/>
              </a:highlight>
            </a:endParaRPr>
          </a:p>
        </p:txBody>
      </p:sp>
      <p:pic>
        <p:nvPicPr>
          <p:cNvPr id="95" name="Google Shape;95;p18"/>
          <p:cNvPicPr preferRelativeResize="0"/>
          <p:nvPr/>
        </p:nvPicPr>
        <p:blipFill>
          <a:blip r:embed="rId3">
            <a:alphaModFix/>
          </a:blip>
          <a:stretch>
            <a:fillRect/>
          </a:stretch>
        </p:blipFill>
        <p:spPr>
          <a:xfrm>
            <a:off x="4724400" y="1170125"/>
            <a:ext cx="4267200" cy="284622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a:p>
        </p:txBody>
      </p:sp>
      <p:pic>
        <p:nvPicPr>
          <p:cNvPr id="101" name="Google Shape;101;p19" descr="A massive sinkhole opened up in a south Lakeland neighborhood on Thursday.&#10;Officials said a well being drilled on a site off of Scott Lake Road caused the sinkhole to develop near an underground cavern." title="Massive sinkhole in Lakeland neighborhood is growing">
            <a:hlinkClick r:id="rId3"/>
          </p:cNvPr>
          <p:cNvPicPr preferRelativeResize="0"/>
          <p:nvPr/>
        </p:nvPicPr>
        <p:blipFill>
          <a:blip r:embed="rId4">
            <a:alphaModFix/>
          </a:blip>
          <a:stretch>
            <a:fillRect/>
          </a:stretch>
        </p:blipFill>
        <p:spPr>
          <a:xfrm>
            <a:off x="4868375" y="1017725"/>
            <a:ext cx="3048000" cy="1714500"/>
          </a:xfrm>
          <a:prstGeom prst="rect">
            <a:avLst/>
          </a:prstGeom>
          <a:noFill/>
          <a:ln>
            <a:noFill/>
          </a:ln>
        </p:spPr>
      </p:pic>
      <p:pic>
        <p:nvPicPr>
          <p:cNvPr id="102" name="Google Shape;102;p19" descr="A massive sinkhole opened up in West Philadelphia on Wednesday morning.&#10;&#10;It happened at the intersection of 57th and Media streets.&#10;&#10;Neighbors told Action News it is not the first time there's been a problem there.&#10;&#10;It appears that an old sewer line may have collapsed, but it is unclear if that is due to the road collapse or the cause of it, according to an initial investigation. #philadelphia #sinkhole &#10;https://6abc.com/philadelphia-sinkhole-west-philly-57th-and-media-street-road-closed/13551515/" title="Investigation continues into what caused massive sinkhole in West Philadelphia">
            <a:hlinkClick r:id="rId5"/>
          </p:cNvPr>
          <p:cNvPicPr preferRelativeResize="0"/>
          <p:nvPr/>
        </p:nvPicPr>
        <p:blipFill>
          <a:blip r:embed="rId6">
            <a:alphaModFix/>
          </a:blip>
          <a:stretch>
            <a:fillRect/>
          </a:stretch>
        </p:blipFill>
        <p:spPr>
          <a:xfrm>
            <a:off x="657600" y="2732225"/>
            <a:ext cx="3048000" cy="1714500"/>
          </a:xfrm>
          <a:prstGeom prst="rect">
            <a:avLst/>
          </a:prstGeom>
          <a:noFill/>
          <a:ln>
            <a:noFill/>
          </a:ln>
        </p:spPr>
      </p:pic>
      <p:pic>
        <p:nvPicPr>
          <p:cNvPr id="103" name="Google Shape;103;p19" descr="A 10-foot-wide sinkhole that opened up in the middle of a South Jordan road Friday was likely caused by this week's heavy rains.&#10;&#10;FULL STORY - https://www.fox13now.com/news/local-news/sinkhole-opens-in-middle-of-south-jordan-road-closing-traffic&#10;&#10;More Utah news: https://www.fox13now.com/&#10;&#10;Subscribe: https://bit.ly/41ByDAg&#10;Like Fox 13 News on Facebook: https://bit.ly/3ydzNlD&#10;Follow on Twitter: https://bit.ly/3kraqI8&#10;Follow on Instagram: https://bit.ly/2XQc4eJ&#10;Follow on TikTok: https://bit.ly/3MrVff0&#10;&#10;Subscribe to Fox 13 Newsletters to receive breaking news, weather, and daily headlines from around Utah right in your inbox: https://bit.ly/3B9heku" title="Sinkhole opens in middle of South Jordan road, closing traffic">
            <a:hlinkClick r:id="rId7"/>
          </p:cNvPr>
          <p:cNvPicPr preferRelativeResize="0"/>
          <p:nvPr/>
        </p:nvPicPr>
        <p:blipFill>
          <a:blip r:embed="rId8">
            <a:alphaModFix/>
          </a:blip>
          <a:stretch>
            <a:fillRect/>
          </a:stretch>
        </p:blipFill>
        <p:spPr>
          <a:xfrm>
            <a:off x="4868375" y="3036175"/>
            <a:ext cx="3048000" cy="1714500"/>
          </a:xfrm>
          <a:prstGeom prst="rect">
            <a:avLst/>
          </a:prstGeom>
          <a:noFill/>
          <a:ln>
            <a:noFill/>
          </a:ln>
        </p:spPr>
      </p:pic>
      <p:pic>
        <p:nvPicPr>
          <p:cNvPr id="104" name="Google Shape;104;p19" descr="A sinkhole that formed in a Kaysville housing development earlier this week has grown even bigger since flooding destroyed the road.&#10;&#10;FULL STORY - https://www.fox13now.com/news/local-news/kaysville-sinkhole-grows-larger-days-after-flooding&#10;&#10;More Utah news: https://www.fox13now.com/&#10;&#10;Subscribe: https://bit.ly/41ByDAg&#10;Like Fox 13 News on Facebook: https://bit.ly/3ydzNlD&#10;Follow on Twitter: https://bit.ly/3kraqI8&#10;Follow on Instagram: https://bit.ly/2XQc4eJ&#10;Follow on TikTok: https://bit.ly/3MrVff0&#10;&#10;Subscribe to Fox 13 Newsletters to receive breaking news, weather, and daily headlines from around Utah right in your inbox: https://bit.ly/3B9heku" title="Kaysville sinkhole continues to grow after flooding">
            <a:hlinkClick r:id="rId9"/>
          </p:cNvPr>
          <p:cNvPicPr preferRelativeResize="0"/>
          <p:nvPr/>
        </p:nvPicPr>
        <p:blipFill>
          <a:blip r:embed="rId10">
            <a:alphaModFix/>
          </a:blip>
          <a:stretch>
            <a:fillRect/>
          </a:stretch>
        </p:blipFill>
        <p:spPr>
          <a:xfrm>
            <a:off x="928538" y="1170125"/>
            <a:ext cx="2506134" cy="14097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1000"/>
                                        <p:tgtEl>
                                          <p:spTgt spid="10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
                                        </p:tgtEl>
                                        <p:attrNameLst>
                                          <p:attrName>style.visibility</p:attrName>
                                        </p:attrNameLst>
                                      </p:cBhvr>
                                      <p:to>
                                        <p:strVal val="visible"/>
                                      </p:to>
                                    </p:set>
                                    <p:animEffect transition="in" filter="fade">
                                      <p:cBhvr>
                                        <p:cTn id="12" dur="1000"/>
                                        <p:tgtEl>
                                          <p:spTgt spid="10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
                                        </p:tgtEl>
                                        <p:attrNameLst>
                                          <p:attrName>style.visibility</p:attrName>
                                        </p:attrNameLst>
                                      </p:cBhvr>
                                      <p:to>
                                        <p:strVal val="visible"/>
                                      </p:to>
                                    </p:set>
                                    <p:animEffect transition="in" filter="fade">
                                      <p:cBhvr>
                                        <p:cTn id="17" dur="1000"/>
                                        <p:tgtEl>
                                          <p:spTgt spid="10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4"/>
                                        </p:tgtEl>
                                        <p:attrNameLst>
                                          <p:attrName>style.visibility</p:attrName>
                                        </p:attrNameLst>
                                      </p:cBhvr>
                                      <p:to>
                                        <p:strVal val="visible"/>
                                      </p:to>
                                    </p:set>
                                    <p:animEffect transition="in" filter="fade">
                                      <p:cBhvr>
                                        <p:cTn id="22"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214425" y="1775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a:t>
            </a:r>
            <a:endParaRPr/>
          </a:p>
        </p:txBody>
      </p:sp>
      <p:sp>
        <p:nvSpPr>
          <p:cNvPr id="110" name="Google Shape;110;p20"/>
          <p:cNvSpPr txBox="1">
            <a:spLocks noGrp="1"/>
          </p:cNvSpPr>
          <p:nvPr>
            <p:ph type="body" idx="1"/>
          </p:nvPr>
        </p:nvSpPr>
        <p:spPr>
          <a:xfrm>
            <a:off x="311700" y="693100"/>
            <a:ext cx="8520600" cy="43530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b="1" dirty="0">
                <a:solidFill>
                  <a:srgbClr val="1F1F1F"/>
                </a:solidFill>
                <a:highlight>
                  <a:srgbClr val="FFFFFF"/>
                </a:highlight>
              </a:rPr>
              <a:t>Fatalities</a:t>
            </a:r>
            <a:endParaRPr sz="1200" b="1"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According to the U.S. Geological Survey (USGS), there have been an average of 25 to 30 sinkhole-related fatalities in the United States per year since the 1970s. However, the actual number of fatalities may be higher, as not all sinkhole-related deaths are reported or recorded.</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b="1" dirty="0">
                <a:solidFill>
                  <a:srgbClr val="1F1F1F"/>
                </a:solidFill>
                <a:highlight>
                  <a:srgbClr val="FFFFFF"/>
                </a:highlight>
              </a:rPr>
              <a:t>Property Damage</a:t>
            </a:r>
            <a:endParaRPr sz="1200" b="1"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Sinkholes can cause significant damage to property. In the United States, sinkholes are estimated to cause over $300 million in property damage each year. This includes damage to homes, businesses, infrastructure, and crops.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b="1" dirty="0">
                <a:solidFill>
                  <a:srgbClr val="1F1F1F"/>
                </a:solidFill>
                <a:highlight>
                  <a:srgbClr val="FFFFFF"/>
                </a:highlight>
              </a:rPr>
              <a:t>Number of Sinkholes</a:t>
            </a:r>
            <a:endParaRPr sz="1200" b="1"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It is difficult to estimate the exact number of sinkholes that occur each year, as many sinkholes go unreported. However, the USGS estimates that there are at least 2,000 to 3,000 sinkholes in the United States each year.</a:t>
            </a:r>
            <a:endParaRPr sz="1200" dirty="0">
              <a:solidFill>
                <a:srgbClr val="1F1F1F"/>
              </a:solidFill>
              <a:highlight>
                <a:srgbClr val="FFFFFF"/>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a:p>
        </p:txBody>
      </p:sp>
      <p:sp>
        <p:nvSpPr>
          <p:cNvPr id="116" name="Google Shape;116;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04800" algn="l" rtl="0">
              <a:spcBef>
                <a:spcPts val="300"/>
              </a:spcBef>
              <a:spcAft>
                <a:spcPts val="0"/>
              </a:spcAft>
              <a:buClr>
                <a:srgbClr val="1F1F1F"/>
              </a:buClr>
              <a:buSzPts val="1200"/>
              <a:buChar char="●"/>
            </a:pPr>
            <a:r>
              <a:rPr lang="en" sz="1200">
                <a:solidFill>
                  <a:srgbClr val="1F1F1F"/>
                </a:solidFill>
                <a:highlight>
                  <a:srgbClr val="FFFFFF"/>
                </a:highlight>
              </a:rPr>
              <a:t>U.S. Geological Survey (USGS): </a:t>
            </a:r>
            <a:r>
              <a:rPr lang="en" sz="1200" u="sng">
                <a:solidFill>
                  <a:schemeClr val="hlink"/>
                </a:solidFill>
                <a:highlight>
                  <a:srgbClr val="FFFFFF"/>
                </a:highlight>
                <a:hlinkClick r:id="rId3"/>
              </a:rPr>
              <a:t>https://www.usgs.gov/special-topics/water-science-school/science/sinkholes</a:t>
            </a:r>
            <a:r>
              <a:rPr lang="en" sz="1200">
                <a:solidFill>
                  <a:srgbClr val="1F1F1F"/>
                </a:solidFill>
                <a:highlight>
                  <a:srgbClr val="FFFFFF"/>
                </a:highlight>
              </a:rPr>
              <a:t>)</a:t>
            </a:r>
            <a:endParaRPr sz="120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National Association of Home Builders (NAHB): </a:t>
            </a:r>
            <a:r>
              <a:rPr lang="en" sz="1200" u="sng">
                <a:solidFill>
                  <a:schemeClr val="hlink"/>
                </a:solidFill>
                <a:highlight>
                  <a:srgbClr val="FFFFFF"/>
                </a:highlight>
                <a:hlinkClick r:id="rId4"/>
              </a:rPr>
              <a:t>https://digitalcommons.usf.edu/sinkhole_2020/ProceedingswithProgram/Geomorphology_Formation_of_karst_and_sinkholes/2/</a:t>
            </a:r>
            <a:endParaRPr sz="1200" u="sng">
              <a:solidFill>
                <a:schemeClr val="hlink"/>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Florida Sinkhole Research Institute (FSRI): </a:t>
            </a:r>
            <a:r>
              <a:rPr lang="en" sz="1200" u="sng">
                <a:solidFill>
                  <a:schemeClr val="hlink"/>
                </a:solidFill>
                <a:highlight>
                  <a:srgbClr val="FFFFFF"/>
                </a:highlight>
                <a:hlinkClick r:id="rId5"/>
              </a:rPr>
              <a:t>https://www.foundationprosfl.com/what-happened-to-the-florida-sinkhole-research-institute-fsri/</a:t>
            </a:r>
            <a:endParaRPr sz="1200" u="sng">
              <a:solidFill>
                <a:schemeClr val="hlink"/>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Texas Sinkhole Information Service: </a:t>
            </a:r>
            <a:r>
              <a:rPr lang="en" sz="1200" u="sng">
                <a:solidFill>
                  <a:schemeClr val="hlink"/>
                </a:solidFill>
                <a:highlight>
                  <a:srgbClr val="FFFFFF"/>
                </a:highlight>
                <a:hlinkClick r:id="rId6"/>
              </a:rPr>
              <a:t>https://www.catsweb.txst.edu/students.html</a:t>
            </a:r>
            <a:r>
              <a:rPr lang="en" sz="1200">
                <a:solidFill>
                  <a:srgbClr val="1F1F1F"/>
                </a:solidFill>
                <a:highlight>
                  <a:srgbClr val="FFFFFF"/>
                </a:highlight>
              </a:rPr>
              <a:t>)</a:t>
            </a:r>
            <a:endParaRPr sz="120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Missouri Department of Natural Resources (MDNR): </a:t>
            </a:r>
            <a:r>
              <a:rPr lang="en" sz="1200" u="sng">
                <a:solidFill>
                  <a:schemeClr val="hlink"/>
                </a:solidFill>
                <a:highlight>
                  <a:srgbClr val="FFFFFF"/>
                </a:highlight>
                <a:hlinkClick r:id="rId7"/>
              </a:rPr>
              <a:t>https://dnr.mo.gov/land-geology/hazards/sinkholes</a:t>
            </a:r>
            <a:r>
              <a:rPr lang="en" sz="1200">
                <a:solidFill>
                  <a:srgbClr val="1F1F1F"/>
                </a:solidFill>
                <a:highlight>
                  <a:srgbClr val="FFFFFF"/>
                </a:highlight>
              </a:rPr>
              <a:t>)</a:t>
            </a:r>
            <a:endParaRPr sz="120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Kentucky Geological Survey (KGS): </a:t>
            </a:r>
            <a:r>
              <a:rPr lang="en" sz="1200" u="sng">
                <a:solidFill>
                  <a:schemeClr val="hlink"/>
                </a:solidFill>
                <a:highlight>
                  <a:srgbClr val="FFFFFF"/>
                </a:highlight>
                <a:hlinkClick r:id="rId8"/>
              </a:rPr>
              <a:t>https://eec.ky.gov/Environmental-Protection/Pages/default.aspx</a:t>
            </a:r>
            <a:r>
              <a:rPr lang="en" sz="1200">
                <a:solidFill>
                  <a:srgbClr val="1F1F1F"/>
                </a:solidFill>
                <a:highlight>
                  <a:srgbClr val="FFFFFF"/>
                </a:highlight>
              </a:rPr>
              <a:t>)</a:t>
            </a:r>
            <a:endParaRPr sz="120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a:solidFill>
                  <a:srgbClr val="1F1F1F"/>
                </a:solidFill>
                <a:highlight>
                  <a:srgbClr val="FFFFFF"/>
                </a:highlight>
              </a:rPr>
              <a:t>Tennessee Department of Environment and Conservation (TDEC): </a:t>
            </a:r>
            <a:r>
              <a:rPr lang="en" sz="1200" u="sng">
                <a:solidFill>
                  <a:schemeClr val="hlink"/>
                </a:solidFill>
                <a:highlight>
                  <a:srgbClr val="FFFFFF"/>
                </a:highlight>
                <a:hlinkClick r:id="rId9"/>
              </a:rPr>
              <a:t>https://www.tn.gov/environment.html</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863</Words>
  <Application>Microsoft Office PowerPoint</Application>
  <PresentationFormat>On-screen Show (16:9)</PresentationFormat>
  <Paragraphs>41</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Sinkhole</vt:lpstr>
      <vt:lpstr>Causes</vt:lpstr>
      <vt:lpstr>Human Impact</vt:lpstr>
      <vt:lpstr>Resource Interruption</vt:lpstr>
      <vt:lpstr>Loss to structure and property</vt:lpstr>
      <vt:lpstr>Real Examples</vt:lpstr>
      <vt:lpstr>News/Video</vt:lpstr>
      <vt:lpstr>Statistics</vt:lpstr>
      <vt:lpstr>Resources/Links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Sinkhole</dc:title>
  <cp:lastModifiedBy>Michelle Hudson</cp:lastModifiedBy>
  <cp:revision>1</cp:revision>
  <dcterms:modified xsi:type="dcterms:W3CDTF">2024-03-13T22:54:41Z</dcterms:modified>
</cp:coreProperties>
</file>