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6"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3" d="100"/>
          <a:sy n="133" d="100"/>
        </p:scale>
        <p:origin x="906"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6e8e40ac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6e8e40ac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296e8e40ac3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296e8e40ac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26021e6154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26021e6154a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26021e6154a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26021e6154a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26021e6154a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26021e6154a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296e8e40ac3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296e8e40ac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296e8e40ac3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296e8e40ac3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96e8e40ac3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296e8e40ac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15.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5sqfUKEGx9Q"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3.jpg"/><Relationship Id="rId5" Type="http://schemas.openxmlformats.org/officeDocument/2006/relationships/hyperlink" Target="http://www.youtube.com/watch?v=RCxvbosa4fU" TargetMode="External"/><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hyperlink" Target="https://www.dosomething.org/us/facts/11-facts-about-landslides#fn5"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hyperlink" Target="https://www.dosomething.org/us/facts/11-facts-about-landslides#fn11" TargetMode="External"/><Relationship Id="rId5" Type="http://schemas.openxmlformats.org/officeDocument/2006/relationships/hyperlink" Target="https://www.dosomething.org/us/facts/11-facts-about-landslides#fn9" TargetMode="External"/><Relationship Id="rId4" Type="http://schemas.openxmlformats.org/officeDocument/2006/relationships/hyperlink" Target="https://www.dosomething.org/us/facts/11-facts-about-landslides#fn8"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Landslide</a:t>
            </a:r>
            <a:endParaRPr/>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dirty="0"/>
              <a:t>Natural Disaster</a:t>
            </a:r>
            <a:endParaRPr dirty="0"/>
          </a:p>
        </p:txBody>
      </p:sp>
      <p:sp>
        <p:nvSpPr>
          <p:cNvPr id="56" name="Google Shape;56;p13"/>
          <p:cNvSpPr txBox="1"/>
          <p:nvPr/>
        </p:nvSpPr>
        <p:spPr>
          <a:xfrm>
            <a:off x="437750" y="3489800"/>
            <a:ext cx="8110500" cy="1228200"/>
          </a:xfrm>
          <a:prstGeom prst="rect">
            <a:avLst/>
          </a:prstGeom>
          <a:noFill/>
          <a:ln>
            <a:noFill/>
          </a:ln>
        </p:spPr>
        <p:txBody>
          <a:bodyPr spcFirstLastPara="1" wrap="square" lIns="91425" tIns="91425" rIns="91425" bIns="91425" anchor="t" anchorCtr="0">
            <a:noAutofit/>
          </a:bodyPr>
          <a:lstStyle/>
          <a:p>
            <a:pPr marL="0" lvl="0" indent="0" algn="ctr" rtl="0">
              <a:lnSpc>
                <a:spcPct val="95000"/>
              </a:lnSpc>
              <a:spcBef>
                <a:spcPts val="300"/>
              </a:spcBef>
              <a:spcAft>
                <a:spcPts val="300"/>
              </a:spcAft>
              <a:buClr>
                <a:schemeClr val="dk1"/>
              </a:buClr>
              <a:buSzPts val="275"/>
              <a:buFont typeface="Arial"/>
              <a:buNone/>
            </a:pPr>
            <a:r>
              <a:rPr lang="en" sz="1200" dirty="0">
                <a:solidFill>
                  <a:srgbClr val="1F1F1F"/>
                </a:solidFill>
                <a:highlight>
                  <a:srgbClr val="FFFFFF"/>
                </a:highlight>
              </a:rPr>
              <a:t>A landslide natural disaster is a mass movement of rock, debris, or earth down a slope. </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0" y="1167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Causes</a:t>
            </a:r>
            <a:endParaRPr/>
          </a:p>
        </p:txBody>
      </p:sp>
      <p:sp>
        <p:nvSpPr>
          <p:cNvPr id="62" name="Google Shape;62;p14"/>
          <p:cNvSpPr txBox="1">
            <a:spLocks noGrp="1"/>
          </p:cNvSpPr>
          <p:nvPr>
            <p:ph type="body" idx="1"/>
          </p:nvPr>
        </p:nvSpPr>
        <p:spPr>
          <a:xfrm>
            <a:off x="92224" y="498300"/>
            <a:ext cx="4722600" cy="4548300"/>
          </a:xfrm>
          <a:prstGeom prst="rect">
            <a:avLst/>
          </a:prstGeom>
        </p:spPr>
        <p:txBody>
          <a:bodyPr spcFirstLastPara="1" wrap="square" lIns="91425" tIns="91425" rIns="91425" bIns="91425" anchor="t" anchorCtr="0">
            <a:noAutofit/>
          </a:bodyPr>
          <a:lstStyle/>
          <a:p>
            <a:pPr marL="0" lvl="0" indent="0" algn="l" rtl="0">
              <a:spcBef>
                <a:spcPts val="1800"/>
              </a:spcBef>
              <a:spcAft>
                <a:spcPts val="0"/>
              </a:spcAft>
              <a:buNone/>
            </a:pPr>
            <a:r>
              <a:rPr lang="en" sz="1400" dirty="0">
                <a:solidFill>
                  <a:srgbClr val="1F1F1F"/>
                </a:solidFill>
                <a:highlight>
                  <a:srgbClr val="FFFFFF"/>
                </a:highlight>
              </a:rPr>
              <a:t>Landslides are the downslope movement of rock, debris, or earth due to gravity. They can be caused by a variety of factors, including:</a:t>
            </a:r>
            <a:endParaRPr sz="1400" dirty="0">
              <a:solidFill>
                <a:srgbClr val="1F1F1F"/>
              </a:solidFill>
              <a:highlight>
                <a:srgbClr val="FFFFFF"/>
              </a:highlight>
            </a:endParaRPr>
          </a:p>
          <a:p>
            <a:pPr marL="457200" lvl="0" indent="-317500" algn="l" rtl="0">
              <a:spcBef>
                <a:spcPts val="1800"/>
              </a:spcBef>
              <a:spcAft>
                <a:spcPts val="0"/>
              </a:spcAft>
              <a:buClr>
                <a:srgbClr val="1F1F1F"/>
              </a:buClr>
              <a:buSzPts val="1400"/>
              <a:buChar char="●"/>
            </a:pPr>
            <a:r>
              <a:rPr lang="en" sz="1400" dirty="0">
                <a:solidFill>
                  <a:srgbClr val="1F1F1F"/>
                </a:solidFill>
                <a:highlight>
                  <a:srgbClr val="FFFFFF"/>
                </a:highlight>
              </a:rPr>
              <a:t>Heavy rainfall: Heavy rainfall can saturate the ground, making it more likely to slide.</a:t>
            </a:r>
            <a:endParaRPr sz="1400" dirty="0">
              <a:solidFill>
                <a:srgbClr val="1F1F1F"/>
              </a:solidFill>
              <a:highlight>
                <a:srgbClr val="FFFFFF"/>
              </a:highlight>
            </a:endParaRPr>
          </a:p>
          <a:p>
            <a:pPr marL="457200" lvl="0" indent="-317500" algn="l" rtl="0">
              <a:spcBef>
                <a:spcPts val="0"/>
              </a:spcBef>
              <a:spcAft>
                <a:spcPts val="0"/>
              </a:spcAft>
              <a:buClr>
                <a:srgbClr val="1F1F1F"/>
              </a:buClr>
              <a:buSzPts val="1400"/>
              <a:buChar char="●"/>
            </a:pPr>
            <a:r>
              <a:rPr lang="en" sz="1400" dirty="0">
                <a:solidFill>
                  <a:srgbClr val="1F1F1F"/>
                </a:solidFill>
                <a:highlight>
                  <a:srgbClr val="FFFFFF"/>
                </a:highlight>
              </a:rPr>
              <a:t>Earthquakes: Earthquakes can trigger landslides by shaking the ground and destabilizing slopes.</a:t>
            </a:r>
            <a:endParaRPr sz="1400" dirty="0">
              <a:solidFill>
                <a:srgbClr val="1F1F1F"/>
              </a:solidFill>
              <a:highlight>
                <a:srgbClr val="FFFFFF"/>
              </a:highlight>
            </a:endParaRPr>
          </a:p>
          <a:p>
            <a:pPr marL="457200" lvl="0" indent="-317500" algn="l" rtl="0">
              <a:spcBef>
                <a:spcPts val="0"/>
              </a:spcBef>
              <a:spcAft>
                <a:spcPts val="0"/>
              </a:spcAft>
              <a:buClr>
                <a:srgbClr val="1F1F1F"/>
              </a:buClr>
              <a:buSzPts val="1400"/>
              <a:buChar char="●"/>
            </a:pPr>
            <a:r>
              <a:rPr lang="en" sz="1400" dirty="0">
                <a:solidFill>
                  <a:srgbClr val="1F1F1F"/>
                </a:solidFill>
                <a:highlight>
                  <a:srgbClr val="FFFFFF"/>
                </a:highlight>
              </a:rPr>
              <a:t>Volcanic eruptions: Volcanic eruptions can produce lahars, which are fast-moving flows of mud and debris.</a:t>
            </a:r>
            <a:endParaRPr sz="1400" dirty="0">
              <a:solidFill>
                <a:srgbClr val="1F1F1F"/>
              </a:solidFill>
              <a:highlight>
                <a:srgbClr val="FFFFFF"/>
              </a:highlight>
            </a:endParaRPr>
          </a:p>
          <a:p>
            <a:pPr marL="457200" lvl="0" indent="-317500" algn="l" rtl="0">
              <a:spcBef>
                <a:spcPts val="0"/>
              </a:spcBef>
              <a:spcAft>
                <a:spcPts val="0"/>
              </a:spcAft>
              <a:buClr>
                <a:srgbClr val="1F1F1F"/>
              </a:buClr>
              <a:buSzPts val="1400"/>
              <a:buChar char="●"/>
            </a:pPr>
            <a:r>
              <a:rPr lang="en" sz="1400" dirty="0">
                <a:solidFill>
                  <a:srgbClr val="1F1F1F"/>
                </a:solidFill>
                <a:highlight>
                  <a:srgbClr val="FFFFFF"/>
                </a:highlight>
              </a:rPr>
              <a:t>Deforestation: Deforestation can remove trees and other vegetation that help to hold soil in place.</a:t>
            </a:r>
            <a:endParaRPr sz="1400" dirty="0">
              <a:solidFill>
                <a:srgbClr val="1F1F1F"/>
              </a:solidFill>
              <a:highlight>
                <a:srgbClr val="FFFFFF"/>
              </a:highlight>
            </a:endParaRPr>
          </a:p>
          <a:p>
            <a:pPr marL="457200" lvl="0" indent="-317500" algn="l" rtl="0">
              <a:spcBef>
                <a:spcPts val="0"/>
              </a:spcBef>
              <a:spcAft>
                <a:spcPts val="0"/>
              </a:spcAft>
              <a:buClr>
                <a:srgbClr val="1F1F1F"/>
              </a:buClr>
              <a:buSzPts val="1400"/>
              <a:buChar char="●"/>
            </a:pPr>
            <a:r>
              <a:rPr lang="en" sz="1400" dirty="0">
                <a:solidFill>
                  <a:srgbClr val="1F1F1F"/>
                </a:solidFill>
                <a:highlight>
                  <a:srgbClr val="FFFFFF"/>
                </a:highlight>
              </a:rPr>
              <a:t>Human activity: Human activities such as mining, road construction, and irrigation can also contribute to landslides.</a:t>
            </a:r>
            <a:endParaRPr sz="1475" dirty="0">
              <a:solidFill>
                <a:schemeClr val="dk1"/>
              </a:solidFill>
            </a:endParaRPr>
          </a:p>
        </p:txBody>
      </p:sp>
      <p:pic>
        <p:nvPicPr>
          <p:cNvPr id="63" name="Google Shape;63;p14"/>
          <p:cNvPicPr preferRelativeResize="0"/>
          <p:nvPr/>
        </p:nvPicPr>
        <p:blipFill>
          <a:blip r:embed="rId3">
            <a:alphaModFix/>
          </a:blip>
          <a:stretch>
            <a:fillRect/>
          </a:stretch>
        </p:blipFill>
        <p:spPr>
          <a:xfrm>
            <a:off x="6690477" y="63600"/>
            <a:ext cx="2364425" cy="3195176"/>
          </a:xfrm>
          <a:prstGeom prst="rect">
            <a:avLst/>
          </a:prstGeom>
          <a:noFill/>
          <a:ln>
            <a:noFill/>
          </a:ln>
        </p:spPr>
      </p:pic>
      <p:pic>
        <p:nvPicPr>
          <p:cNvPr id="64" name="Google Shape;64;p14"/>
          <p:cNvPicPr preferRelativeResize="0"/>
          <p:nvPr/>
        </p:nvPicPr>
        <p:blipFill>
          <a:blip r:embed="rId4">
            <a:alphaModFix/>
          </a:blip>
          <a:stretch>
            <a:fillRect/>
          </a:stretch>
        </p:blipFill>
        <p:spPr>
          <a:xfrm>
            <a:off x="4973250" y="2677450"/>
            <a:ext cx="3708699" cy="246605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Human Impact</a:t>
            </a:r>
            <a:endParaRPr/>
          </a:p>
        </p:txBody>
      </p:sp>
      <p:sp>
        <p:nvSpPr>
          <p:cNvPr id="70" name="Google Shape;70;p15"/>
          <p:cNvSpPr txBox="1">
            <a:spLocks noGrp="1"/>
          </p:cNvSpPr>
          <p:nvPr>
            <p:ph type="body" idx="1"/>
          </p:nvPr>
        </p:nvSpPr>
        <p:spPr>
          <a:xfrm>
            <a:off x="311700" y="731375"/>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None/>
            </a:pPr>
            <a:r>
              <a:rPr lang="en" sz="1200" dirty="0">
                <a:solidFill>
                  <a:srgbClr val="1F1F1F"/>
                </a:solidFill>
                <a:highlight>
                  <a:srgbClr val="FFFFFF"/>
                </a:highlight>
              </a:rPr>
              <a:t>Landslides can have a devastating impact on human populations. They can lead to:</a:t>
            </a:r>
            <a:endParaRPr sz="1200" dirty="0">
              <a:solidFill>
                <a:srgbClr val="1F1F1F"/>
              </a:solidFill>
              <a:highlight>
                <a:srgbClr val="FFFFFF"/>
              </a:highlight>
            </a:endParaRPr>
          </a:p>
          <a:p>
            <a:pPr marL="457200" lvl="0" indent="-304800" algn="l" rtl="0">
              <a:spcBef>
                <a:spcPts val="1800"/>
              </a:spcBef>
              <a:spcAft>
                <a:spcPts val="0"/>
              </a:spcAft>
              <a:buClr>
                <a:srgbClr val="1F1F1F"/>
              </a:buClr>
              <a:buSzPts val="1200"/>
              <a:buChar char="●"/>
            </a:pPr>
            <a:r>
              <a:rPr lang="en" sz="1200" dirty="0">
                <a:solidFill>
                  <a:srgbClr val="1F1F1F"/>
                </a:solidFill>
                <a:highlight>
                  <a:srgbClr val="FFFFFF"/>
                </a:highlight>
              </a:rPr>
              <a:t>Loss of life: Landslides can bury people and homes, causing loss of life.</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Injury: Landslides can injure people by throwing debris or collapsing buildings.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Homelessness: Landslides can damage or destroy homes, leaving people homeless.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Economic losses: Landslides can damage roads, bridges, and other infrastructure, leading to economic losses.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Disruption of essential services: Landslides can disrupt essential services such as water, electricity, and transportation.</a:t>
            </a:r>
            <a:endParaRPr sz="1300" dirty="0">
              <a:solidFill>
                <a:srgbClr val="1F1F1F"/>
              </a:solidFill>
              <a:highlight>
                <a:srgbClr val="FFFFFF"/>
              </a:highlight>
            </a:endParaRPr>
          </a:p>
          <a:p>
            <a:pPr marL="0" lvl="0" indent="0" algn="l" rtl="0">
              <a:spcBef>
                <a:spcPts val="1100"/>
              </a:spcBef>
              <a:spcAft>
                <a:spcPts val="1200"/>
              </a:spcAft>
              <a:buNone/>
            </a:pPr>
            <a:endParaRPr dirty="0"/>
          </a:p>
        </p:txBody>
      </p:sp>
      <p:pic>
        <p:nvPicPr>
          <p:cNvPr id="71" name="Google Shape;71;p15"/>
          <p:cNvPicPr preferRelativeResize="0"/>
          <p:nvPr/>
        </p:nvPicPr>
        <p:blipFill>
          <a:blip r:embed="rId3">
            <a:alphaModFix/>
          </a:blip>
          <a:stretch>
            <a:fillRect/>
          </a:stretch>
        </p:blipFill>
        <p:spPr>
          <a:xfrm>
            <a:off x="389125" y="2939575"/>
            <a:ext cx="3963999" cy="2081099"/>
          </a:xfrm>
          <a:prstGeom prst="rect">
            <a:avLst/>
          </a:prstGeom>
          <a:noFill/>
          <a:ln>
            <a:noFill/>
          </a:ln>
        </p:spPr>
      </p:pic>
      <p:pic>
        <p:nvPicPr>
          <p:cNvPr id="72" name="Google Shape;72;p15"/>
          <p:cNvPicPr preferRelativeResize="0"/>
          <p:nvPr/>
        </p:nvPicPr>
        <p:blipFill>
          <a:blip r:embed="rId4">
            <a:alphaModFix/>
          </a:blip>
          <a:stretch>
            <a:fillRect/>
          </a:stretch>
        </p:blipFill>
        <p:spPr>
          <a:xfrm>
            <a:off x="4973275" y="2751100"/>
            <a:ext cx="3277402" cy="245805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 Interruption</a:t>
            </a:r>
            <a:endParaRPr/>
          </a:p>
        </p:txBody>
      </p:sp>
      <p:sp>
        <p:nvSpPr>
          <p:cNvPr id="78" name="Google Shape;78;p16"/>
          <p:cNvSpPr txBox="1">
            <a:spLocks noGrp="1"/>
          </p:cNvSpPr>
          <p:nvPr>
            <p:ph type="body" idx="1"/>
          </p:nvPr>
        </p:nvSpPr>
        <p:spPr>
          <a:xfrm>
            <a:off x="311700" y="792475"/>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Landslides can interrupt the supply of essential resources, such as water, electricity, and transportation. This can have a significant impact on businesses, industries, and communities.</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For example, landslides can damage water pipes and power lines, disrupting water and electricity supplies. They can also damage roads and bridges, making it difficult to transport people and goods.</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300" dirty="0">
              <a:solidFill>
                <a:srgbClr val="1F1F1F"/>
              </a:solidFill>
              <a:highlight>
                <a:srgbClr val="FFFFFF"/>
              </a:highlight>
            </a:endParaRPr>
          </a:p>
          <a:p>
            <a:pPr marL="0" lvl="0" indent="0" algn="l" rtl="0">
              <a:lnSpc>
                <a:spcPct val="95000"/>
              </a:lnSpc>
              <a:spcBef>
                <a:spcPts val="1800"/>
              </a:spcBef>
              <a:spcAft>
                <a:spcPts val="0"/>
              </a:spcAft>
              <a:buClr>
                <a:schemeClr val="dk1"/>
              </a:buClr>
              <a:buSzPts val="275"/>
              <a:buFont typeface="Arial"/>
              <a:buNone/>
            </a:pPr>
            <a:endParaRPr sz="1300" dirty="0">
              <a:solidFill>
                <a:srgbClr val="1F1F1F"/>
              </a:solidFill>
              <a:highlight>
                <a:srgbClr val="FFFFFF"/>
              </a:highlight>
            </a:endParaRPr>
          </a:p>
          <a:p>
            <a:pPr marL="0" lvl="0" indent="0" algn="l" rtl="0">
              <a:spcBef>
                <a:spcPts val="1800"/>
              </a:spcBef>
              <a:spcAft>
                <a:spcPts val="1200"/>
              </a:spcAft>
              <a:buNone/>
            </a:pPr>
            <a:endParaRPr dirty="0"/>
          </a:p>
        </p:txBody>
      </p:sp>
      <p:pic>
        <p:nvPicPr>
          <p:cNvPr id="79" name="Google Shape;79;p16"/>
          <p:cNvPicPr preferRelativeResize="0"/>
          <p:nvPr/>
        </p:nvPicPr>
        <p:blipFill>
          <a:blip r:embed="rId3">
            <a:alphaModFix/>
          </a:blip>
          <a:stretch>
            <a:fillRect/>
          </a:stretch>
        </p:blipFill>
        <p:spPr>
          <a:xfrm>
            <a:off x="544355" y="2438257"/>
            <a:ext cx="3621150" cy="2377440"/>
          </a:xfrm>
          <a:prstGeom prst="rect">
            <a:avLst/>
          </a:prstGeom>
          <a:noFill/>
          <a:ln>
            <a:noFill/>
          </a:ln>
        </p:spPr>
      </p:pic>
      <p:pic>
        <p:nvPicPr>
          <p:cNvPr id="80" name="Google Shape;80;p16"/>
          <p:cNvPicPr preferRelativeResize="0"/>
          <p:nvPr/>
        </p:nvPicPr>
        <p:blipFill>
          <a:blip r:embed="rId4">
            <a:alphaModFix/>
          </a:blip>
          <a:stretch>
            <a:fillRect/>
          </a:stretch>
        </p:blipFill>
        <p:spPr>
          <a:xfrm>
            <a:off x="4695350" y="2438257"/>
            <a:ext cx="3847863" cy="237744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Loss to structure and property</a:t>
            </a:r>
            <a:endParaRPr/>
          </a:p>
        </p:txBody>
      </p:sp>
      <p:sp>
        <p:nvSpPr>
          <p:cNvPr id="86" name="Google Shape;86;p17"/>
          <p:cNvSpPr txBox="1">
            <a:spLocks noGrp="1"/>
          </p:cNvSpPr>
          <p:nvPr>
            <p:ph type="body" idx="1"/>
          </p:nvPr>
        </p:nvSpPr>
        <p:spPr>
          <a:xfrm>
            <a:off x="311700" y="863550"/>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Landslides can cause significant damage to structures and property. Buildings, bridges, roads, and other infrastructure can be damaged or destroyed by landslides. This can lead to billions of dollars in economic losses.</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100" dirty="0">
              <a:solidFill>
                <a:schemeClr val="dk1"/>
              </a:solidFill>
            </a:endParaRPr>
          </a:p>
          <a:p>
            <a:pPr marL="0" lvl="0" indent="0" algn="l" rtl="0">
              <a:lnSpc>
                <a:spcPct val="95000"/>
              </a:lnSpc>
              <a:spcBef>
                <a:spcPts val="1800"/>
              </a:spcBef>
              <a:spcAft>
                <a:spcPts val="0"/>
              </a:spcAft>
              <a:buClr>
                <a:schemeClr val="dk1"/>
              </a:buClr>
              <a:buSzPts val="275"/>
              <a:buFont typeface="Arial"/>
              <a:buNone/>
            </a:pPr>
            <a:endParaRPr sz="1300" dirty="0">
              <a:solidFill>
                <a:srgbClr val="1F1F1F"/>
              </a:solidFill>
              <a:highlight>
                <a:srgbClr val="FFFFFF"/>
              </a:highlight>
            </a:endParaRPr>
          </a:p>
          <a:p>
            <a:pPr marL="0" lvl="0" indent="0" algn="l" rtl="0">
              <a:spcBef>
                <a:spcPts val="1800"/>
              </a:spcBef>
              <a:spcAft>
                <a:spcPts val="1200"/>
              </a:spcAft>
              <a:buNone/>
            </a:pPr>
            <a:endParaRPr dirty="0"/>
          </a:p>
        </p:txBody>
      </p:sp>
      <p:pic>
        <p:nvPicPr>
          <p:cNvPr id="87" name="Google Shape;87;p17"/>
          <p:cNvPicPr preferRelativeResize="0"/>
          <p:nvPr/>
        </p:nvPicPr>
        <p:blipFill>
          <a:blip r:embed="rId3">
            <a:alphaModFix/>
          </a:blip>
          <a:stretch>
            <a:fillRect/>
          </a:stretch>
        </p:blipFill>
        <p:spPr>
          <a:xfrm>
            <a:off x="4572000" y="2026188"/>
            <a:ext cx="4154400" cy="2484425"/>
          </a:xfrm>
          <a:prstGeom prst="rect">
            <a:avLst/>
          </a:prstGeom>
          <a:noFill/>
          <a:ln>
            <a:noFill/>
          </a:ln>
        </p:spPr>
      </p:pic>
      <p:pic>
        <p:nvPicPr>
          <p:cNvPr id="88" name="Google Shape;88;p17"/>
          <p:cNvPicPr preferRelativeResize="0"/>
          <p:nvPr/>
        </p:nvPicPr>
        <p:blipFill>
          <a:blip r:embed="rId4">
            <a:alphaModFix/>
          </a:blip>
          <a:stretch>
            <a:fillRect/>
          </a:stretch>
        </p:blipFill>
        <p:spPr>
          <a:xfrm>
            <a:off x="506176" y="2026188"/>
            <a:ext cx="3742213" cy="24844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Real Examples</a:t>
            </a:r>
            <a:endParaRPr/>
          </a:p>
        </p:txBody>
      </p:sp>
      <p:sp>
        <p:nvSpPr>
          <p:cNvPr id="94" name="Google Shape;94;p18"/>
          <p:cNvSpPr txBox="1">
            <a:spLocks noGrp="1"/>
          </p:cNvSpPr>
          <p:nvPr>
            <p:ph type="body" idx="1"/>
          </p:nvPr>
        </p:nvSpPr>
        <p:spPr>
          <a:xfrm>
            <a:off x="311700" y="921425"/>
            <a:ext cx="2359500" cy="4222200"/>
          </a:xfrm>
          <a:prstGeom prst="rect">
            <a:avLst/>
          </a:prstGeom>
        </p:spPr>
        <p:txBody>
          <a:bodyPr spcFirstLastPara="1" wrap="square" lIns="91425" tIns="91425" rIns="91425" bIns="91425" anchor="t" anchorCtr="0">
            <a:normAutofit fontScale="55000" lnSpcReduction="20000"/>
          </a:bodyPr>
          <a:lstStyle/>
          <a:p>
            <a:pPr marL="115888" indent="-115888">
              <a:spcBef>
                <a:spcPts val="300"/>
              </a:spcBef>
              <a:buFont typeface="Arial" panose="020B0604020202020204" pitchFamily="34" charset="0"/>
              <a:buChar char="•"/>
            </a:pPr>
            <a:r>
              <a:rPr lang="en" sz="2620" dirty="0">
                <a:solidFill>
                  <a:srgbClr val="1F1F1F"/>
                </a:solidFill>
                <a:highlight>
                  <a:srgbClr val="FFFFFF"/>
                </a:highlight>
              </a:rPr>
              <a:t>The 2015 Oso mudslide in Washington state killed 43 people and destroyed over 40 homes.</a:t>
            </a:r>
          </a:p>
          <a:p>
            <a:pPr marL="115888" indent="-115888">
              <a:spcBef>
                <a:spcPts val="300"/>
              </a:spcBef>
              <a:buFont typeface="Arial" panose="020B0604020202020204" pitchFamily="34" charset="0"/>
              <a:buChar char="•"/>
            </a:pPr>
            <a:endParaRPr lang="en" sz="2620" dirty="0">
              <a:solidFill>
                <a:srgbClr val="1F1F1F"/>
              </a:solidFill>
              <a:highlight>
                <a:srgbClr val="FFFFFF"/>
              </a:highlight>
            </a:endParaRPr>
          </a:p>
          <a:p>
            <a:pPr marL="115888" indent="-115888">
              <a:spcBef>
                <a:spcPts val="300"/>
              </a:spcBef>
              <a:buFont typeface="Arial" panose="020B0604020202020204" pitchFamily="34" charset="0"/>
              <a:buChar char="•"/>
            </a:pPr>
            <a:r>
              <a:rPr lang="en" sz="2620" dirty="0">
                <a:solidFill>
                  <a:srgbClr val="1F1F1F"/>
                </a:solidFill>
                <a:highlight>
                  <a:srgbClr val="FFFFFF"/>
                </a:highlight>
              </a:rPr>
              <a:t>The 2018 Mocoa mudslide in Colombia killed over 317 people and buried hundreds of homes.</a:t>
            </a:r>
          </a:p>
          <a:p>
            <a:pPr marL="115888" indent="-115888">
              <a:spcBef>
                <a:spcPts val="300"/>
              </a:spcBef>
              <a:buFont typeface="Arial" panose="020B0604020202020204" pitchFamily="34" charset="0"/>
              <a:buChar char="•"/>
            </a:pPr>
            <a:endParaRPr lang="en" sz="2620" dirty="0">
              <a:solidFill>
                <a:srgbClr val="1F1F1F"/>
              </a:solidFill>
              <a:highlight>
                <a:srgbClr val="FFFFFF"/>
              </a:highlight>
            </a:endParaRPr>
          </a:p>
          <a:p>
            <a:pPr marL="115888" indent="-115888">
              <a:spcBef>
                <a:spcPts val="300"/>
              </a:spcBef>
              <a:buFont typeface="Arial" panose="020B0604020202020204" pitchFamily="34" charset="0"/>
              <a:buChar char="•"/>
            </a:pPr>
            <a:r>
              <a:rPr lang="en" sz="2620" dirty="0">
                <a:solidFill>
                  <a:srgbClr val="1F1F1F"/>
                </a:solidFill>
                <a:highlight>
                  <a:srgbClr val="FFFFFF"/>
                </a:highlight>
              </a:rPr>
              <a:t>The 2020 Las Tejerías mudslide in Venezuela killed over 50 people and damaged or destroyed over 10,000 homes.</a:t>
            </a:r>
            <a:endParaRPr sz="2620" dirty="0">
              <a:solidFill>
                <a:srgbClr val="1F1F1F"/>
              </a:solidFill>
              <a:highlight>
                <a:srgbClr val="FFFFFF"/>
              </a:highlight>
            </a:endParaRPr>
          </a:p>
          <a:p>
            <a:pPr marL="0" lvl="0" indent="0" algn="l" rtl="0">
              <a:spcBef>
                <a:spcPts val="1100"/>
              </a:spcBef>
              <a:spcAft>
                <a:spcPts val="0"/>
              </a:spcAft>
              <a:buNone/>
            </a:pPr>
            <a:endParaRPr sz="1200" dirty="0">
              <a:solidFill>
                <a:srgbClr val="1F1F1F"/>
              </a:solidFill>
              <a:highlight>
                <a:srgbClr val="FFFFFF"/>
              </a:highlight>
            </a:endParaRPr>
          </a:p>
          <a:p>
            <a:pPr marL="0" lvl="0" indent="0" algn="l" rtl="0">
              <a:spcBef>
                <a:spcPts val="1100"/>
              </a:spcBef>
              <a:spcAft>
                <a:spcPts val="1200"/>
              </a:spcAft>
              <a:buNone/>
            </a:pPr>
            <a:endParaRPr sz="1300" dirty="0">
              <a:solidFill>
                <a:srgbClr val="1F1F1F"/>
              </a:solidFill>
              <a:highlight>
                <a:srgbClr val="FFFFFF"/>
              </a:highlight>
            </a:endParaRPr>
          </a:p>
        </p:txBody>
      </p:sp>
      <p:pic>
        <p:nvPicPr>
          <p:cNvPr id="95" name="Google Shape;95;p18"/>
          <p:cNvPicPr preferRelativeResize="0"/>
          <p:nvPr/>
        </p:nvPicPr>
        <p:blipFill>
          <a:blip r:embed="rId3">
            <a:alphaModFix/>
          </a:blip>
          <a:stretch>
            <a:fillRect/>
          </a:stretch>
        </p:blipFill>
        <p:spPr>
          <a:xfrm>
            <a:off x="3343875" y="3031675"/>
            <a:ext cx="3277775" cy="2183050"/>
          </a:xfrm>
          <a:prstGeom prst="rect">
            <a:avLst/>
          </a:prstGeom>
          <a:noFill/>
          <a:ln>
            <a:noFill/>
          </a:ln>
        </p:spPr>
      </p:pic>
      <p:pic>
        <p:nvPicPr>
          <p:cNvPr id="96" name="Google Shape;96;p18"/>
          <p:cNvPicPr preferRelativeResize="0"/>
          <p:nvPr/>
        </p:nvPicPr>
        <p:blipFill rotWithShape="1">
          <a:blip r:embed="rId4">
            <a:alphaModFix/>
          </a:blip>
          <a:srcRect l="11827" t="8964" r="21947" b="10423"/>
          <a:stretch/>
        </p:blipFill>
        <p:spPr>
          <a:xfrm>
            <a:off x="5916375" y="1585832"/>
            <a:ext cx="3277776" cy="2244420"/>
          </a:xfrm>
          <a:prstGeom prst="rect">
            <a:avLst/>
          </a:prstGeom>
          <a:noFill/>
          <a:ln>
            <a:noFill/>
          </a:ln>
        </p:spPr>
      </p:pic>
      <p:pic>
        <p:nvPicPr>
          <p:cNvPr id="97" name="Google Shape;97;p18"/>
          <p:cNvPicPr preferRelativeResize="0"/>
          <p:nvPr/>
        </p:nvPicPr>
        <p:blipFill>
          <a:blip r:embed="rId5">
            <a:alphaModFix/>
          </a:blip>
          <a:stretch>
            <a:fillRect/>
          </a:stretch>
        </p:blipFill>
        <p:spPr>
          <a:xfrm>
            <a:off x="2995975" y="113751"/>
            <a:ext cx="3699249" cy="237605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News/Video</a:t>
            </a:r>
            <a:endParaRPr/>
          </a:p>
        </p:txBody>
      </p:sp>
      <p:pic>
        <p:nvPicPr>
          <p:cNvPr id="103" name="Google Shape;103;p19" descr="Landslides are a scary and powerful force of nature. Today we're doing the top five largest landslides caught on video.&#10;&#10;&#10;Several segments are licensed under Creative Commons (CC)&#10;Ministry of Health (CC), CTNV (CC)&#10;&#10;The Top Fives channel brings you informational and entertaining top five videos from around the world. Join us and subscribe for more.&#10;&#10;Follow us on Facebook!&#10;https://facebook.com/topfivesyoutube" title="Top 5 Largest Landslides Caught on Video">
            <a:hlinkClick r:id="rId3"/>
          </p:cNvPr>
          <p:cNvPicPr preferRelativeResize="0"/>
          <p:nvPr/>
        </p:nvPicPr>
        <p:blipFill>
          <a:blip r:embed="rId4">
            <a:alphaModFix/>
          </a:blip>
          <a:stretch>
            <a:fillRect/>
          </a:stretch>
        </p:blipFill>
        <p:spPr>
          <a:xfrm>
            <a:off x="4445000" y="145900"/>
            <a:ext cx="4496350" cy="2529200"/>
          </a:xfrm>
          <a:prstGeom prst="rect">
            <a:avLst/>
          </a:prstGeom>
          <a:noFill/>
          <a:ln>
            <a:noFill/>
          </a:ln>
        </p:spPr>
      </p:pic>
      <p:pic>
        <p:nvPicPr>
          <p:cNvPr id="104" name="Google Shape;104;p19" descr="In this video we examine the many causes of landslides. These mass movements of earth occur when gravity overcomes the frictional forces keeping layers of rock in place on a slope, resulting in planes of land moving and falling. &#10;&#10;Get the latest headlines: http://www.telegraph.co.uk/&#10;&#10;Subscribe: http://www.youtube.com/subscription_center?add_user=telegraphtv&#10;&#10;Like us on Facebook: http://www.facebook.com/telegraph.co.uk&#10;&#10;Follow us on Twitter: https://twitter.com/telegraph&#10;&#10;Follow us on Google+ https://plus.google.com/102891355072777008500/&#10;&#10;Telegraph.co.uk and YouTube.com/TelegraphTV are websites of The Daily Telegraph, the UK's best-selling quality daily newspaper providing news and analysis on UK and world events, business, sport, lifestyle and culture." title="What causes a landslide? | Natural Disasters">
            <a:hlinkClick r:id="rId5"/>
          </p:cNvPr>
          <p:cNvPicPr preferRelativeResize="0"/>
          <p:nvPr/>
        </p:nvPicPr>
        <p:blipFill>
          <a:blip r:embed="rId6">
            <a:alphaModFix/>
          </a:blip>
          <a:stretch>
            <a:fillRect/>
          </a:stretch>
        </p:blipFill>
        <p:spPr>
          <a:xfrm>
            <a:off x="152400" y="2206450"/>
            <a:ext cx="4152100" cy="23355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1000"/>
                                        <p:tgtEl>
                                          <p:spTgt spid="10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4"/>
                                        </p:tgtEl>
                                        <p:attrNameLst>
                                          <p:attrName>style.visibility</p:attrName>
                                        </p:attrNameLst>
                                      </p:cBhvr>
                                      <p:to>
                                        <p:strVal val="visible"/>
                                      </p:to>
                                    </p:set>
                                    <p:animEffect transition="in" filter="fade">
                                      <p:cBhvr>
                                        <p:cTn id="12" dur="10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0"/>
          <p:cNvSpPr txBox="1">
            <a:spLocks noGrp="1"/>
          </p:cNvSpPr>
          <p:nvPr>
            <p:ph type="title"/>
          </p:nvPr>
        </p:nvSpPr>
        <p:spPr>
          <a:xfrm>
            <a:off x="214425" y="17750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Statistics</a:t>
            </a:r>
            <a:endParaRPr/>
          </a:p>
        </p:txBody>
      </p:sp>
      <p:sp>
        <p:nvSpPr>
          <p:cNvPr id="110" name="Google Shape;110;p20"/>
          <p:cNvSpPr txBox="1">
            <a:spLocks noGrp="1"/>
          </p:cNvSpPr>
          <p:nvPr>
            <p:ph type="body" idx="1"/>
          </p:nvPr>
        </p:nvSpPr>
        <p:spPr>
          <a:xfrm>
            <a:off x="311700" y="693100"/>
            <a:ext cx="8520600" cy="4353000"/>
          </a:xfrm>
          <a:prstGeom prst="rect">
            <a:avLst/>
          </a:prstGeom>
        </p:spPr>
        <p:txBody>
          <a:bodyPr spcFirstLastPara="1" wrap="square" lIns="91425" tIns="91425" rIns="91425" bIns="91425" anchor="t" anchorCtr="0">
            <a:normAutofit/>
          </a:bodyPr>
          <a:lstStyle/>
          <a:p>
            <a:pPr marL="457200" lvl="0" indent="0" algn="l" rtl="0">
              <a:spcBef>
                <a:spcPts val="1800"/>
              </a:spcBef>
              <a:spcAft>
                <a:spcPts val="0"/>
              </a:spcAft>
              <a:buNone/>
            </a:pPr>
            <a:endParaRPr sz="800" u="sng" dirty="0">
              <a:solidFill>
                <a:schemeClr val="hlink"/>
              </a:solidFill>
              <a:highlight>
                <a:srgbClr val="FFFFFF"/>
              </a:highlight>
            </a:endParaRPr>
          </a:p>
          <a:p>
            <a:pPr marL="457200" lvl="0" indent="-314325" algn="l" rtl="0">
              <a:spcBef>
                <a:spcPts val="1800"/>
              </a:spcBef>
              <a:spcAft>
                <a:spcPts val="0"/>
              </a:spcAft>
              <a:buClr>
                <a:srgbClr val="1A202C"/>
              </a:buClr>
              <a:buSzPts val="1350"/>
              <a:buAutoNum type="arabicPeriod"/>
            </a:pPr>
            <a:r>
              <a:rPr lang="en" sz="1350" dirty="0">
                <a:solidFill>
                  <a:srgbClr val="1A202C"/>
                </a:solidFill>
                <a:highlight>
                  <a:srgbClr val="FFFFFF"/>
                </a:highlight>
              </a:rPr>
              <a:t>Every year, landslides in the U.S. cause roughly $3.5 billion in damage and kill between 25 and 50 people.</a:t>
            </a:r>
            <a:r>
              <a:rPr lang="en" sz="800" u="sng" dirty="0">
                <a:solidFill>
                  <a:schemeClr val="hlink"/>
                </a:solidFill>
                <a:highlight>
                  <a:srgbClr val="FFFFFF"/>
                </a:highlight>
                <a:hlinkClick r:id="rId3"/>
              </a:rPr>
              <a:t>[5]</a:t>
            </a:r>
            <a:endParaRPr sz="800" u="sng" dirty="0">
              <a:solidFill>
                <a:schemeClr val="hlink"/>
              </a:solidFill>
              <a:highlight>
                <a:srgbClr val="FFFFFF"/>
              </a:highlight>
            </a:endParaRPr>
          </a:p>
          <a:p>
            <a:pPr marL="457200" lvl="0" indent="-314325" algn="l" rtl="0">
              <a:spcBef>
                <a:spcPts val="0"/>
              </a:spcBef>
              <a:spcAft>
                <a:spcPts val="0"/>
              </a:spcAft>
              <a:buClr>
                <a:srgbClr val="1A202C"/>
              </a:buClr>
              <a:buSzPts val="1350"/>
              <a:buAutoNum type="arabicPeriod"/>
            </a:pPr>
            <a:r>
              <a:rPr lang="en" sz="1350" dirty="0">
                <a:solidFill>
                  <a:srgbClr val="1A202C"/>
                </a:solidFill>
                <a:highlight>
                  <a:srgbClr val="FFFFFF"/>
                </a:highlight>
              </a:rPr>
              <a:t>It is not just on earth in which landslides occur. Throughout the solar system there has been evidence that landslides have occurred, on Mars and Venus specifically. Scientists have had trained satellites orbiting the planets to view the landslides</a:t>
            </a:r>
            <a:r>
              <a:rPr lang="en" sz="800" u="sng" dirty="0">
                <a:solidFill>
                  <a:schemeClr val="hlink"/>
                </a:solidFill>
                <a:highlight>
                  <a:srgbClr val="FFFFFF"/>
                </a:highlight>
                <a:hlinkClick r:id="rId4"/>
              </a:rPr>
              <a:t>[8]</a:t>
            </a:r>
            <a:endParaRPr sz="800" u="sng" dirty="0">
              <a:solidFill>
                <a:schemeClr val="hlink"/>
              </a:solidFill>
              <a:highlight>
                <a:srgbClr val="FFFFFF"/>
              </a:highlight>
            </a:endParaRPr>
          </a:p>
          <a:p>
            <a:pPr marL="457200" lvl="0" indent="-314325" algn="l" rtl="0">
              <a:spcBef>
                <a:spcPts val="0"/>
              </a:spcBef>
              <a:spcAft>
                <a:spcPts val="0"/>
              </a:spcAft>
              <a:buClr>
                <a:srgbClr val="1A202C"/>
              </a:buClr>
              <a:buSzPts val="1350"/>
              <a:buAutoNum type="arabicPeriod"/>
            </a:pPr>
            <a:r>
              <a:rPr lang="en" sz="1350" dirty="0">
                <a:solidFill>
                  <a:srgbClr val="1A202C"/>
                </a:solidFill>
                <a:highlight>
                  <a:srgbClr val="FFFFFF"/>
                </a:highlight>
              </a:rPr>
              <a:t>The May 1980 eruption of Mount St. Helens caused the largest landslide in history. A rockslide debris avalanche large enough to fill 250 million dump trucks to the brim traveled about 14 miles, destroying, amoung many things, nine highway bridges.</a:t>
            </a:r>
            <a:r>
              <a:rPr lang="en" sz="800" u="sng" dirty="0">
                <a:solidFill>
                  <a:schemeClr val="hlink"/>
                </a:solidFill>
                <a:highlight>
                  <a:srgbClr val="FFFFFF"/>
                </a:highlight>
                <a:hlinkClick r:id="rId5"/>
              </a:rPr>
              <a:t>[9]</a:t>
            </a:r>
            <a:endParaRPr sz="800" u="sng" dirty="0">
              <a:solidFill>
                <a:schemeClr val="hlink"/>
              </a:solidFill>
              <a:highlight>
                <a:srgbClr val="FFFFFF"/>
              </a:highlight>
            </a:endParaRPr>
          </a:p>
          <a:p>
            <a:pPr marL="457200" lvl="0" indent="-314325" algn="l" rtl="0">
              <a:spcBef>
                <a:spcPts val="0"/>
              </a:spcBef>
              <a:spcAft>
                <a:spcPts val="0"/>
              </a:spcAft>
              <a:buClr>
                <a:srgbClr val="1A202C"/>
              </a:buClr>
              <a:buSzPts val="1350"/>
              <a:buAutoNum type="arabicPeriod"/>
            </a:pPr>
            <a:r>
              <a:rPr lang="en" sz="1350" dirty="0">
                <a:solidFill>
                  <a:srgbClr val="1A202C"/>
                </a:solidFill>
                <a:highlight>
                  <a:srgbClr val="FFFFFF"/>
                </a:highlight>
              </a:rPr>
              <a:t>On steep hillsides, debris flows begin as shallow landslides that liquefy and accelerate. A typical landslide travels at 10 miler per hour, but can exceed 35 miles per hour.</a:t>
            </a:r>
            <a:r>
              <a:rPr lang="en" sz="800" u="sng" dirty="0">
                <a:solidFill>
                  <a:schemeClr val="hlink"/>
                </a:solidFill>
                <a:highlight>
                  <a:srgbClr val="FFFFFF"/>
                </a:highlight>
                <a:hlinkClick r:id="rId6"/>
              </a:rPr>
              <a:t>[11]</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Resources/Links</a:t>
            </a:r>
            <a:endParaRPr/>
          </a:p>
        </p:txBody>
      </p:sp>
      <p:sp>
        <p:nvSpPr>
          <p:cNvPr id="116" name="Google Shape;116;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572</Words>
  <Application>Microsoft Office PowerPoint</Application>
  <PresentationFormat>On-screen Show (16:9)</PresentationFormat>
  <Paragraphs>40</Paragraphs>
  <Slides>10</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Simple Light</vt:lpstr>
      <vt:lpstr>Landslide</vt:lpstr>
      <vt:lpstr>Causes</vt:lpstr>
      <vt:lpstr>Human Impact</vt:lpstr>
      <vt:lpstr>Resource Interruption</vt:lpstr>
      <vt:lpstr>Loss to structure and property</vt:lpstr>
      <vt:lpstr>Real Examples</vt:lpstr>
      <vt:lpstr>News/Video</vt:lpstr>
      <vt:lpstr>Statistics</vt:lpstr>
      <vt:lpstr>Resources/Links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Landslide</dc:title>
  <cp:lastModifiedBy>Michelle Hudson</cp:lastModifiedBy>
  <cp:revision>1</cp:revision>
  <dcterms:modified xsi:type="dcterms:W3CDTF">2024-03-13T23:02:37Z</dcterms:modified>
</cp:coreProperties>
</file>