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96e8e40ac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296e8e40ac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26021e6154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26021e6154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6021e6154a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6021e6154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26021e6154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26021e6154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96e8e40ac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296e8e40ac3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296e8e40ac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7.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hyperlink" Target="http://www.youtube.com/watch?v=wxXogIyhu2Y" TargetMode="External"/><Relationship Id="rId7" Type="http://schemas.openxmlformats.org/officeDocument/2006/relationships/hyperlink" Target="http://www.youtube.com/watch?v=DCI90-ZnZXk"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4.jpg"/><Relationship Id="rId5" Type="http://schemas.openxmlformats.org/officeDocument/2006/relationships/hyperlink" Target="http://www.youtube.com/watch?v=u0-FLuwWhf4" TargetMode="External"/><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Flood</a:t>
            </a:r>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Natural Disaster</a:t>
            </a:r>
            <a:endParaRPr/>
          </a:p>
        </p:txBody>
      </p:sp>
      <p:sp>
        <p:nvSpPr>
          <p:cNvPr id="56" name="Google Shape;56;p13"/>
          <p:cNvSpPr txBox="1"/>
          <p:nvPr/>
        </p:nvSpPr>
        <p:spPr>
          <a:xfrm>
            <a:off x="437750" y="3489800"/>
            <a:ext cx="8110500" cy="1228200"/>
          </a:xfrm>
          <a:prstGeom prst="rect">
            <a:avLst/>
          </a:prstGeom>
          <a:noFill/>
          <a:ln>
            <a:noFill/>
          </a:ln>
        </p:spPr>
        <p:txBody>
          <a:bodyPr spcFirstLastPara="1" wrap="square" lIns="91425" tIns="91425" rIns="91425" bIns="91425" anchor="t" anchorCtr="0">
            <a:noAutofit/>
          </a:bodyPr>
          <a:lstStyle/>
          <a:p>
            <a:pPr marL="0" lvl="0" indent="0" algn="ctr" rtl="0">
              <a:lnSpc>
                <a:spcPct val="95000"/>
              </a:lnSpc>
              <a:spcBef>
                <a:spcPts val="300"/>
              </a:spcBef>
              <a:spcAft>
                <a:spcPts val="300"/>
              </a:spcAft>
              <a:buClr>
                <a:schemeClr val="dk1"/>
              </a:buClr>
              <a:buSzPts val="275"/>
              <a:buFont typeface="Arial"/>
              <a:buNone/>
            </a:pPr>
            <a:r>
              <a:rPr lang="en" sz="1200" dirty="0">
                <a:solidFill>
                  <a:srgbClr val="1F1F1F"/>
                </a:solidFill>
                <a:highlight>
                  <a:srgbClr val="FFFFFF"/>
                </a:highlight>
              </a:rPr>
              <a:t>A flood as a natural disaster is defined as an overflow of water that submerges land that is usually dry, caused by natural phenomena such as heavy rainfall, rapid snowmelt, storm surge, or dam or levee failure.</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104950" y="1653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a:t>
            </a:r>
            <a:endParaRPr/>
          </a:p>
        </p:txBody>
      </p:sp>
      <p:sp>
        <p:nvSpPr>
          <p:cNvPr id="62" name="Google Shape;62;p14"/>
          <p:cNvSpPr txBox="1">
            <a:spLocks noGrp="1"/>
          </p:cNvSpPr>
          <p:nvPr>
            <p:ph type="body" idx="1"/>
          </p:nvPr>
        </p:nvSpPr>
        <p:spPr>
          <a:xfrm>
            <a:off x="188325" y="451700"/>
            <a:ext cx="8520600" cy="3928200"/>
          </a:xfrm>
          <a:prstGeom prst="rect">
            <a:avLst/>
          </a:prstGeom>
        </p:spPr>
        <p:txBody>
          <a:bodyPr spcFirstLastPara="1" wrap="square" lIns="91425" tIns="91425" rIns="91425" bIns="91425" anchor="t" anchorCtr="0">
            <a:noAutofit/>
          </a:bodyPr>
          <a:lstStyle/>
          <a:p>
            <a:pPr marL="0" lvl="0" indent="0" algn="l" rtl="0">
              <a:spcBef>
                <a:spcPts val="1800"/>
              </a:spcBef>
              <a:spcAft>
                <a:spcPts val="0"/>
              </a:spcAft>
              <a:buNone/>
            </a:pPr>
            <a:r>
              <a:rPr lang="en" sz="1200" dirty="0">
                <a:solidFill>
                  <a:srgbClr val="1F1F1F"/>
                </a:solidFill>
                <a:highlight>
                  <a:srgbClr val="FFFFFF"/>
                </a:highlight>
              </a:rPr>
              <a:t>Floods are the most common natural disaster in the world. They can be caused by a variety of factors, including:</a:t>
            </a:r>
            <a:endParaRPr sz="1200"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Heavy rainfall: Floods are most commonly caused by heavy rainfall, which can overwhelm rivers, streams, and drainage systems.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Rapid snowmelt: Floods can also be caused by rapid snowmelt, which can release a large amount of water in a short period of time.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Storm surge: Storm surge is a rise in sea level caused by a tropical cyclone or hurricane. Storm surge can cause flooding in coastal areas.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Dam or levee failure: If a dam or levee fails, it can release a large amount of water in a short period of time, causing a flood.</a:t>
            </a:r>
            <a:endParaRPr sz="1200" dirty="0">
              <a:solidFill>
                <a:srgbClr val="1F1F1F"/>
              </a:solidFill>
              <a:highlight>
                <a:srgbClr val="FFFFFF"/>
              </a:highlight>
            </a:endParaRPr>
          </a:p>
          <a:p>
            <a:pPr marL="0" lvl="0" indent="0" algn="l" rtl="0">
              <a:lnSpc>
                <a:spcPct val="95000"/>
              </a:lnSpc>
              <a:spcBef>
                <a:spcPts val="1100"/>
              </a:spcBef>
              <a:spcAft>
                <a:spcPts val="0"/>
              </a:spcAft>
              <a:buNone/>
            </a:pPr>
            <a:endParaRPr sz="1300" dirty="0">
              <a:solidFill>
                <a:srgbClr val="1F1F1F"/>
              </a:solidFill>
              <a:highlight>
                <a:srgbClr val="FFFFFF"/>
              </a:highlight>
            </a:endParaRPr>
          </a:p>
          <a:p>
            <a:pPr marL="0" marR="228600" lvl="0" indent="0" algn="l" rtl="0">
              <a:lnSpc>
                <a:spcPct val="95000"/>
              </a:lnSpc>
              <a:spcBef>
                <a:spcPts val="1100"/>
              </a:spcBef>
              <a:spcAft>
                <a:spcPts val="0"/>
              </a:spcAft>
              <a:buClr>
                <a:schemeClr val="dk1"/>
              </a:buClr>
              <a:buSzPts val="275"/>
              <a:buFont typeface="Arial"/>
              <a:buNone/>
            </a:pPr>
            <a:endParaRPr sz="1275" dirty="0">
              <a:solidFill>
                <a:schemeClr val="dk1"/>
              </a:solidFill>
            </a:endParaRPr>
          </a:p>
          <a:p>
            <a:pPr marL="0" marR="228600" lvl="0" indent="0" algn="l" rtl="0">
              <a:lnSpc>
                <a:spcPct val="95000"/>
              </a:lnSpc>
              <a:spcBef>
                <a:spcPts val="0"/>
              </a:spcBef>
              <a:spcAft>
                <a:spcPts val="0"/>
              </a:spcAft>
              <a:buClr>
                <a:schemeClr val="dk1"/>
              </a:buClr>
              <a:buSzPts val="275"/>
              <a:buFont typeface="Arial"/>
              <a:buNone/>
            </a:pPr>
            <a:endParaRPr sz="1275" dirty="0">
              <a:solidFill>
                <a:schemeClr val="dk1"/>
              </a:solidFill>
            </a:endParaRPr>
          </a:p>
        </p:txBody>
      </p:sp>
      <p:pic>
        <p:nvPicPr>
          <p:cNvPr id="63" name="Google Shape;63;p14"/>
          <p:cNvPicPr preferRelativeResize="0"/>
          <p:nvPr/>
        </p:nvPicPr>
        <p:blipFill>
          <a:blip r:embed="rId3">
            <a:alphaModFix/>
          </a:blip>
          <a:stretch>
            <a:fillRect/>
          </a:stretch>
        </p:blipFill>
        <p:spPr>
          <a:xfrm>
            <a:off x="1038751" y="3119626"/>
            <a:ext cx="2730725" cy="1933000"/>
          </a:xfrm>
          <a:prstGeom prst="rect">
            <a:avLst/>
          </a:prstGeom>
          <a:noFill/>
          <a:ln>
            <a:noFill/>
          </a:ln>
        </p:spPr>
      </p:pic>
      <p:pic>
        <p:nvPicPr>
          <p:cNvPr id="64" name="Google Shape;64;p14"/>
          <p:cNvPicPr preferRelativeResize="0"/>
          <p:nvPr/>
        </p:nvPicPr>
        <p:blipFill>
          <a:blip r:embed="rId4">
            <a:alphaModFix/>
          </a:blip>
          <a:stretch>
            <a:fillRect/>
          </a:stretch>
        </p:blipFill>
        <p:spPr>
          <a:xfrm>
            <a:off x="4509375" y="3010424"/>
            <a:ext cx="3929375" cy="2151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a:t>
            </a:r>
            <a:endParaRPr/>
          </a:p>
        </p:txBody>
      </p:sp>
      <p:sp>
        <p:nvSpPr>
          <p:cNvPr id="70" name="Google Shape;70;p15"/>
          <p:cNvSpPr txBox="1">
            <a:spLocks noGrp="1"/>
          </p:cNvSpPr>
          <p:nvPr>
            <p:ph type="body" idx="1"/>
          </p:nvPr>
        </p:nvSpPr>
        <p:spPr>
          <a:xfrm>
            <a:off x="311700" y="894776"/>
            <a:ext cx="4260300" cy="38208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None/>
            </a:pPr>
            <a:r>
              <a:rPr lang="en" sz="1200" dirty="0">
                <a:solidFill>
                  <a:srgbClr val="1F1F1F"/>
                </a:solidFill>
                <a:highlight>
                  <a:srgbClr val="FFFFFF"/>
                </a:highlight>
              </a:rPr>
              <a:t>Floods can have a devastating impact on human populations. They can lead to:</a:t>
            </a:r>
            <a:endParaRPr sz="1200"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Loss of life: Floods can cause people to drown or be swept away by floodwaters.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Injury: Floods can cause people to be injured by debris or by falling into floodwaters.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Homelessness: Floods can damage or destroy homes, leaving people homeless.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Disease: Floods can increase the risk of waterborne diseases, such as cholera and typhoid fever.</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Economic losses: Floods can damage businesses and infrastructure, leading to economic losses.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Social unrest: Floods can disrupt communities and lead to social unrest.</a:t>
            </a:r>
            <a:endParaRPr dirty="0"/>
          </a:p>
        </p:txBody>
      </p:sp>
      <p:pic>
        <p:nvPicPr>
          <p:cNvPr id="71" name="Google Shape;71;p15"/>
          <p:cNvPicPr preferRelativeResize="0"/>
          <p:nvPr/>
        </p:nvPicPr>
        <p:blipFill>
          <a:blip r:embed="rId3">
            <a:alphaModFix/>
          </a:blip>
          <a:stretch>
            <a:fillRect/>
          </a:stretch>
        </p:blipFill>
        <p:spPr>
          <a:xfrm>
            <a:off x="4760875" y="270300"/>
            <a:ext cx="4267203" cy="2400301"/>
          </a:xfrm>
          <a:prstGeom prst="rect">
            <a:avLst/>
          </a:prstGeom>
          <a:noFill/>
          <a:ln>
            <a:noFill/>
          </a:ln>
        </p:spPr>
      </p:pic>
      <p:pic>
        <p:nvPicPr>
          <p:cNvPr id="72" name="Google Shape;72;p15"/>
          <p:cNvPicPr preferRelativeResize="0"/>
          <p:nvPr/>
        </p:nvPicPr>
        <p:blipFill>
          <a:blip r:embed="rId4">
            <a:alphaModFix/>
          </a:blip>
          <a:stretch>
            <a:fillRect/>
          </a:stretch>
        </p:blipFill>
        <p:spPr>
          <a:xfrm>
            <a:off x="5029113" y="2805176"/>
            <a:ext cx="3730724" cy="216809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a:p>
        </p:txBody>
      </p:sp>
      <p:sp>
        <p:nvSpPr>
          <p:cNvPr id="78" name="Google Shape;78;p16"/>
          <p:cNvSpPr txBox="1">
            <a:spLocks noGrp="1"/>
          </p:cNvSpPr>
          <p:nvPr>
            <p:ph type="body" idx="1"/>
          </p:nvPr>
        </p:nvSpPr>
        <p:spPr>
          <a:xfrm>
            <a:off x="311700" y="705250"/>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Floods can interrupt the supply of essential resources, such as water, electricity, and transportation. This can have a significant impact on businesses, industries, and communities.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For example, floods can damage water pipes and power lines, disrupting water and electricity supplies. They can also damage roads and bridges, making it difficult to transport people and goods.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300" dirty="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79" name="Google Shape;79;p16"/>
          <p:cNvPicPr preferRelativeResize="0"/>
          <p:nvPr/>
        </p:nvPicPr>
        <p:blipFill>
          <a:blip r:embed="rId3">
            <a:alphaModFix/>
          </a:blip>
          <a:stretch>
            <a:fillRect/>
          </a:stretch>
        </p:blipFill>
        <p:spPr>
          <a:xfrm>
            <a:off x="141475" y="2358275"/>
            <a:ext cx="2787596" cy="2079975"/>
          </a:xfrm>
          <a:prstGeom prst="rect">
            <a:avLst/>
          </a:prstGeom>
          <a:noFill/>
          <a:ln>
            <a:noFill/>
          </a:ln>
        </p:spPr>
      </p:pic>
      <p:pic>
        <p:nvPicPr>
          <p:cNvPr id="80" name="Google Shape;80;p16"/>
          <p:cNvPicPr preferRelativeResize="0"/>
          <p:nvPr/>
        </p:nvPicPr>
        <p:blipFill>
          <a:blip r:embed="rId4">
            <a:alphaModFix/>
          </a:blip>
          <a:stretch>
            <a:fillRect/>
          </a:stretch>
        </p:blipFill>
        <p:spPr>
          <a:xfrm>
            <a:off x="2669450" y="2893300"/>
            <a:ext cx="3191475" cy="2393600"/>
          </a:xfrm>
          <a:prstGeom prst="rect">
            <a:avLst/>
          </a:prstGeom>
          <a:noFill/>
          <a:ln>
            <a:noFill/>
          </a:ln>
        </p:spPr>
      </p:pic>
      <p:pic>
        <p:nvPicPr>
          <p:cNvPr id="81" name="Google Shape;81;p16"/>
          <p:cNvPicPr preferRelativeResize="0"/>
          <p:nvPr/>
        </p:nvPicPr>
        <p:blipFill rotWithShape="1">
          <a:blip r:embed="rId5">
            <a:alphaModFix/>
          </a:blip>
          <a:srcRect r="13681"/>
          <a:stretch/>
        </p:blipFill>
        <p:spPr>
          <a:xfrm>
            <a:off x="5615500" y="2285325"/>
            <a:ext cx="3528499" cy="2725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a:p>
        </p:txBody>
      </p:sp>
      <p:sp>
        <p:nvSpPr>
          <p:cNvPr id="87" name="Google Shape;87;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a:solidFill>
                  <a:srgbClr val="1F1F1F"/>
                </a:solidFill>
                <a:highlight>
                  <a:srgbClr val="FFFFFF"/>
                </a:highlight>
              </a:rPr>
              <a:t>Floods can cause significant damage to structures and property. Buildings, bridges, roads, and other infrastructure can be damaged or destroyed by floods. This can lead to billions of dollars in economic losses.</a:t>
            </a:r>
            <a:endParaRPr sz="120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endParaRPr sz="1100">
              <a:solidFill>
                <a:schemeClr val="dk1"/>
              </a:solidFill>
            </a:endParaRPr>
          </a:p>
          <a:p>
            <a:pPr marL="0" lvl="0" indent="0" algn="l" rtl="0">
              <a:lnSpc>
                <a:spcPct val="95000"/>
              </a:lnSpc>
              <a:spcBef>
                <a:spcPts val="1800"/>
              </a:spcBef>
              <a:spcAft>
                <a:spcPts val="0"/>
              </a:spcAft>
              <a:buClr>
                <a:schemeClr val="dk1"/>
              </a:buClr>
              <a:buSzPts val="275"/>
              <a:buFont typeface="Arial"/>
              <a:buNone/>
            </a:pPr>
            <a:endParaRPr sz="1300">
              <a:solidFill>
                <a:srgbClr val="1F1F1F"/>
              </a:solidFill>
              <a:highlight>
                <a:srgbClr val="FFFFFF"/>
              </a:highlight>
            </a:endParaRPr>
          </a:p>
          <a:p>
            <a:pPr marL="0" lvl="0" indent="0" algn="l" rtl="0">
              <a:spcBef>
                <a:spcPts val="1800"/>
              </a:spcBef>
              <a:spcAft>
                <a:spcPts val="1200"/>
              </a:spcAft>
              <a:buNone/>
            </a:pPr>
            <a:endParaRPr/>
          </a:p>
        </p:txBody>
      </p:sp>
      <p:pic>
        <p:nvPicPr>
          <p:cNvPr id="88" name="Google Shape;88;p17"/>
          <p:cNvPicPr preferRelativeResize="0"/>
          <p:nvPr/>
        </p:nvPicPr>
        <p:blipFill>
          <a:blip r:embed="rId3">
            <a:alphaModFix/>
          </a:blip>
          <a:stretch>
            <a:fillRect/>
          </a:stretch>
        </p:blipFill>
        <p:spPr>
          <a:xfrm>
            <a:off x="311700" y="1957675"/>
            <a:ext cx="4413951" cy="2942624"/>
          </a:xfrm>
          <a:prstGeom prst="rect">
            <a:avLst/>
          </a:prstGeom>
          <a:noFill/>
          <a:ln>
            <a:noFill/>
          </a:ln>
        </p:spPr>
      </p:pic>
      <p:pic>
        <p:nvPicPr>
          <p:cNvPr id="89" name="Google Shape;89;p17"/>
          <p:cNvPicPr preferRelativeResize="0"/>
          <p:nvPr/>
        </p:nvPicPr>
        <p:blipFill>
          <a:blip r:embed="rId4">
            <a:alphaModFix/>
          </a:blip>
          <a:stretch>
            <a:fillRect/>
          </a:stretch>
        </p:blipFill>
        <p:spPr>
          <a:xfrm>
            <a:off x="4907319" y="2352650"/>
            <a:ext cx="4080327" cy="2547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 Examples</a:t>
            </a:r>
            <a:endParaRPr/>
          </a:p>
        </p:txBody>
      </p:sp>
      <p:sp>
        <p:nvSpPr>
          <p:cNvPr id="95" name="Google Shape;95;p18"/>
          <p:cNvSpPr txBox="1">
            <a:spLocks noGrp="1"/>
          </p:cNvSpPr>
          <p:nvPr>
            <p:ph type="body" idx="1"/>
          </p:nvPr>
        </p:nvSpPr>
        <p:spPr>
          <a:xfrm>
            <a:off x="192325" y="826400"/>
            <a:ext cx="4681500" cy="40650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Here are some real examples of the devastating impacts of floods:</a:t>
            </a:r>
            <a:endParaRPr sz="1200"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The 2011 Great East Japan Earthquake and Tsunami: The 2011 Great East Japan Earthquake and Tsunami caused widespread flooding in Japan. The tsunami waves reached heights of up to 133 feet and caused an estimated $300 billion in damage.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2017 Hurricane Harvey: Hurricane Harvey caused widespread flooding in Texas and Louisiana. The storm dumped up to 50 inches of rain in some areas, causing an estimated $125 billion in damage.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2022 Pakistan Floods: The 2022 Pakistan Floods were the worst floods in the country's history. The floods affected over 33 million people and caused an estimated $30 billion in damage.</a:t>
            </a:r>
            <a:endParaRPr sz="1300" dirty="0">
              <a:solidFill>
                <a:srgbClr val="1F1F1F"/>
              </a:solidFill>
              <a:highlight>
                <a:srgbClr val="FFFFFF"/>
              </a:highlight>
            </a:endParaRPr>
          </a:p>
        </p:txBody>
      </p:sp>
      <p:pic>
        <p:nvPicPr>
          <p:cNvPr id="96" name="Google Shape;96;p18"/>
          <p:cNvPicPr preferRelativeResize="0"/>
          <p:nvPr/>
        </p:nvPicPr>
        <p:blipFill>
          <a:blip r:embed="rId3">
            <a:alphaModFix/>
          </a:blip>
          <a:stretch>
            <a:fillRect/>
          </a:stretch>
        </p:blipFill>
        <p:spPr>
          <a:xfrm>
            <a:off x="5064950" y="2858900"/>
            <a:ext cx="3950974" cy="2223813"/>
          </a:xfrm>
          <a:prstGeom prst="rect">
            <a:avLst/>
          </a:prstGeom>
          <a:noFill/>
          <a:ln>
            <a:noFill/>
          </a:ln>
        </p:spPr>
      </p:pic>
      <p:pic>
        <p:nvPicPr>
          <p:cNvPr id="97" name="Google Shape;97;p18"/>
          <p:cNvPicPr preferRelativeResize="0"/>
          <p:nvPr/>
        </p:nvPicPr>
        <p:blipFill>
          <a:blip r:embed="rId4">
            <a:alphaModFix/>
          </a:blip>
          <a:stretch>
            <a:fillRect/>
          </a:stretch>
        </p:blipFill>
        <p:spPr>
          <a:xfrm>
            <a:off x="5997025" y="1507800"/>
            <a:ext cx="3018900" cy="2012600"/>
          </a:xfrm>
          <a:prstGeom prst="rect">
            <a:avLst/>
          </a:prstGeom>
          <a:noFill/>
          <a:ln>
            <a:noFill/>
          </a:ln>
        </p:spPr>
      </p:pic>
      <p:pic>
        <p:nvPicPr>
          <p:cNvPr id="98" name="Google Shape;98;p18"/>
          <p:cNvPicPr preferRelativeResize="0"/>
          <p:nvPr/>
        </p:nvPicPr>
        <p:blipFill>
          <a:blip r:embed="rId5">
            <a:alphaModFix/>
          </a:blip>
          <a:stretch>
            <a:fillRect/>
          </a:stretch>
        </p:blipFill>
        <p:spPr>
          <a:xfrm>
            <a:off x="5064950" y="-92000"/>
            <a:ext cx="2663751" cy="26637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a:p>
        </p:txBody>
      </p:sp>
      <p:pic>
        <p:nvPicPr>
          <p:cNvPr id="105" name="Google Shape;105;p19" descr="This drone footage shows the extent of damage caused by the collapse of two dams in the flood-hit eastern city of Derna.&#10;&#10;The number of deaths has soared to 11,300 in Derna, the Libyan Red Crescent said.&#10;&#10;Rescuers are calling for more body bags to be sent to the city.&#10;&#10;Read more: https://news.sky.com/story/libya-floods-people-in-derna-use-bare-hands-to-dig-for-survivors-but-find-only-remains-12961295&#10;&#10;#libya #flooding #africa&#10;&#10;SUBSCRIBE to our YouTube channel for more videos: http://www.youtube.com/skynews &#10;Follow us on Twitter: https://twitter.com/skynews &#10;Like us on Facebook: https://www.facebook.com/skynews &#10;Follow us on Instagram: https://www.instagram.com/skynews &#10;Follow us on TikTok: https://www.tiktok.com/@skynews &#10;&#10;For more content go to http://news.sky.com and download our apps: Apple https://itunes.apple.com/gb/app/sky-news/id316391924?mt=8 Android https://play.google.com/store/apps/details?id=com.bskyb.skynews.android&amp;hl=en_GB &#10;&#10;Sky News Daily podcast is available for free here: https://podfollow.com/skynewsdaily/ &#10;&#10;Sky News videos are now available in Spanish here/Los video de Sky News están disponibles en español aquí: https://www.youtube.com/channel/UCzG5BnqHO8oNlrPDW9CYJog &#10;&#10;To enquire about licensing Sky News content, you can find more information here: https://news.sky.com/info/library-sales" title="Libya floods: Drone footage shows widespread destruction">
            <a:hlinkClick r:id="rId3"/>
          </p:cNvPr>
          <p:cNvPicPr preferRelativeResize="0"/>
          <p:nvPr/>
        </p:nvPicPr>
        <p:blipFill>
          <a:blip r:embed="rId4">
            <a:alphaModFix/>
          </a:blip>
          <a:stretch>
            <a:fillRect/>
          </a:stretch>
        </p:blipFill>
        <p:spPr>
          <a:xfrm>
            <a:off x="4476586" y="107456"/>
            <a:ext cx="4260300" cy="2396419"/>
          </a:xfrm>
          <a:prstGeom prst="rect">
            <a:avLst/>
          </a:prstGeom>
          <a:noFill/>
          <a:ln>
            <a:noFill/>
          </a:ln>
        </p:spPr>
      </p:pic>
      <p:pic>
        <p:nvPicPr>
          <p:cNvPr id="106" name="Google Shape;106;p19" descr="5 Monster Flash Floods Caught On Camera&#10;SUBSCRIBE: https://bit.ly/3obsVlo&#10;&#10;► Music Licensed From SoundStripe/Envato Elements&#10;&#10;For any and all copyright matters, please email me directly at UnderworldCopyright@gmail.com&#10;&#10;Unless otherwise created by Underworld, licenses have been obtained for images/footage in the video from the following sources; https://pastebin.com/w3TAntts&#10;&#10;Underworld is creating the best new educational videos about the lesser known stories from around the world. We post Top 5’s, Top 10’s, Caught on Camera and much more! Be sure to SUBSCRIBE to never miss an upload!" title="5 Monster Flash Floods Caught On Camera">
            <a:hlinkClick r:id="rId5"/>
          </p:cNvPr>
          <p:cNvPicPr preferRelativeResize="0"/>
          <p:nvPr/>
        </p:nvPicPr>
        <p:blipFill>
          <a:blip r:embed="rId6">
            <a:alphaModFix/>
          </a:blip>
          <a:stretch>
            <a:fillRect/>
          </a:stretch>
        </p:blipFill>
        <p:spPr>
          <a:xfrm>
            <a:off x="4434225" y="2639625"/>
            <a:ext cx="4345022" cy="2444075"/>
          </a:xfrm>
          <a:prstGeom prst="rect">
            <a:avLst/>
          </a:prstGeom>
          <a:noFill/>
          <a:ln>
            <a:noFill/>
          </a:ln>
        </p:spPr>
      </p:pic>
      <p:pic>
        <p:nvPicPr>
          <p:cNvPr id="107" name="Google Shape;107;p19" descr="See the surprise flash flood that took no lives.&#10;Jukin Media Verified (Original)&#10;Interested in licensing this footage?&#10;Learn more @ https://www.jukinmedia.com/licensing/view/1343357" title="Capitol Gorge flash flood June 23, 2022">
            <a:hlinkClick r:id="rId7"/>
          </p:cNvPr>
          <p:cNvPicPr preferRelativeResize="0"/>
          <p:nvPr/>
        </p:nvPicPr>
        <p:blipFill>
          <a:blip r:embed="rId8">
            <a:alphaModFix/>
          </a:blip>
          <a:stretch>
            <a:fillRect/>
          </a:stretch>
        </p:blipFill>
        <p:spPr>
          <a:xfrm>
            <a:off x="194400" y="1440912"/>
            <a:ext cx="4020750" cy="22616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1000"/>
                                        <p:tgtEl>
                                          <p:spTgt spid="10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fade">
                                      <p:cBhvr>
                                        <p:cTn id="12" dur="1000"/>
                                        <p:tgtEl>
                                          <p:spTgt spid="10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7"/>
                                        </p:tgtEl>
                                        <p:attrNameLst>
                                          <p:attrName>style.visibility</p:attrName>
                                        </p:attrNameLst>
                                      </p:cBhvr>
                                      <p:to>
                                        <p:strVal val="visible"/>
                                      </p:to>
                                    </p:set>
                                    <p:animEffect transition="in" filter="fade">
                                      <p:cBhvr>
                                        <p:cTn id="17" dur="10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 </a:t>
            </a:r>
            <a:endParaRPr/>
          </a:p>
        </p:txBody>
      </p:sp>
      <p:sp>
        <p:nvSpPr>
          <p:cNvPr id="113" name="Google Shape;113;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25000" lnSpcReduction="20000"/>
          </a:bodyPr>
          <a:lstStyle/>
          <a:p>
            <a:pPr marL="457200" lvl="0" indent="-311150" algn="l" rtl="0">
              <a:spcBef>
                <a:spcPts val="300"/>
              </a:spcBef>
              <a:spcAft>
                <a:spcPts val="0"/>
              </a:spcAft>
              <a:buClr>
                <a:srgbClr val="1F1F1F"/>
              </a:buClr>
              <a:buSzPct val="100000"/>
              <a:buChar char="●"/>
            </a:pPr>
            <a:r>
              <a:rPr lang="en" sz="5200">
                <a:solidFill>
                  <a:srgbClr val="1F1F1F"/>
                </a:solidFill>
                <a:highlight>
                  <a:srgbClr val="FFFFFF"/>
                </a:highlight>
              </a:rPr>
              <a:t>Flooding is the most common natural disaster in the world, accounting for 40% of all natural disasters.</a:t>
            </a:r>
            <a:endParaRPr sz="5200">
              <a:solidFill>
                <a:srgbClr val="1F1F1F"/>
              </a:solidFill>
              <a:highlight>
                <a:srgbClr val="FFFFFF"/>
              </a:highlight>
            </a:endParaRPr>
          </a:p>
          <a:p>
            <a:pPr marL="457200" lvl="0" indent="-311150" algn="l" rtl="0">
              <a:spcBef>
                <a:spcPts val="0"/>
              </a:spcBef>
              <a:spcAft>
                <a:spcPts val="0"/>
              </a:spcAft>
              <a:buClr>
                <a:srgbClr val="1F1F1F"/>
              </a:buClr>
              <a:buSzPct val="100000"/>
              <a:buChar char="●"/>
            </a:pPr>
            <a:r>
              <a:rPr lang="en" sz="5200">
                <a:solidFill>
                  <a:srgbClr val="1F1F1F"/>
                </a:solidFill>
                <a:highlight>
                  <a:srgbClr val="FFFFFF"/>
                </a:highlight>
              </a:rPr>
              <a:t>Every year, floods affect over 250 million people worldwide.</a:t>
            </a:r>
            <a:endParaRPr sz="5200">
              <a:solidFill>
                <a:srgbClr val="1F1F1F"/>
              </a:solidFill>
              <a:highlight>
                <a:srgbClr val="FFFFFF"/>
              </a:highlight>
            </a:endParaRPr>
          </a:p>
          <a:p>
            <a:pPr marL="457200" lvl="0" indent="-311150" algn="l" rtl="0">
              <a:spcBef>
                <a:spcPts val="0"/>
              </a:spcBef>
              <a:spcAft>
                <a:spcPts val="0"/>
              </a:spcAft>
              <a:buClr>
                <a:srgbClr val="1F1F1F"/>
              </a:buClr>
              <a:buSzPct val="100000"/>
              <a:buChar char="●"/>
            </a:pPr>
            <a:r>
              <a:rPr lang="en" sz="5200">
                <a:solidFill>
                  <a:srgbClr val="1F1F1F"/>
                </a:solidFill>
                <a:highlight>
                  <a:srgbClr val="FFFFFF"/>
                </a:highlight>
              </a:rPr>
              <a:t>Floods cause an estimated $10 billion in economic losses each year.</a:t>
            </a:r>
            <a:endParaRPr sz="5200">
              <a:solidFill>
                <a:srgbClr val="1F1F1F"/>
              </a:solidFill>
              <a:highlight>
                <a:srgbClr val="FFFFFF"/>
              </a:highlight>
            </a:endParaRPr>
          </a:p>
          <a:p>
            <a:pPr marL="457200" lvl="0" indent="-311150" algn="l" rtl="0">
              <a:spcBef>
                <a:spcPts val="0"/>
              </a:spcBef>
              <a:spcAft>
                <a:spcPts val="0"/>
              </a:spcAft>
              <a:buClr>
                <a:srgbClr val="1F1F1F"/>
              </a:buClr>
              <a:buSzPct val="100000"/>
              <a:buChar char="●"/>
            </a:pPr>
            <a:r>
              <a:rPr lang="en" sz="5200">
                <a:solidFill>
                  <a:srgbClr val="1F1F1F"/>
                </a:solidFill>
                <a:highlight>
                  <a:srgbClr val="FFFFFF"/>
                </a:highlight>
              </a:rPr>
              <a:t>Asia is the most flood-prone continent in the world, accounting for 60% of all flood-related deaths.</a:t>
            </a:r>
            <a:endParaRPr sz="5200">
              <a:solidFill>
                <a:srgbClr val="1F1F1F"/>
              </a:solidFill>
              <a:highlight>
                <a:srgbClr val="FFFFFF"/>
              </a:highlight>
            </a:endParaRPr>
          </a:p>
          <a:p>
            <a:pPr marL="457200" lvl="0" indent="-311150" algn="l" rtl="0">
              <a:spcBef>
                <a:spcPts val="0"/>
              </a:spcBef>
              <a:spcAft>
                <a:spcPts val="0"/>
              </a:spcAft>
              <a:buClr>
                <a:srgbClr val="1F1F1F"/>
              </a:buClr>
              <a:buSzPct val="100000"/>
              <a:buChar char="●"/>
            </a:pPr>
            <a:r>
              <a:rPr lang="en" sz="5200">
                <a:solidFill>
                  <a:srgbClr val="1F1F1F"/>
                </a:solidFill>
                <a:highlight>
                  <a:srgbClr val="FFFFFF"/>
                </a:highlight>
              </a:rPr>
              <a:t>Africa is the second most flood-prone continent in the world, accounting for 30% of all flood-related deaths.</a:t>
            </a:r>
            <a:endParaRPr sz="5200">
              <a:solidFill>
                <a:srgbClr val="1F1F1F"/>
              </a:solidFill>
              <a:highlight>
                <a:srgbClr val="FFFFFF"/>
              </a:highlight>
            </a:endParaRPr>
          </a:p>
          <a:p>
            <a:pPr marL="457200" lvl="0" indent="-311150" algn="l" rtl="0">
              <a:spcBef>
                <a:spcPts val="0"/>
              </a:spcBef>
              <a:spcAft>
                <a:spcPts val="0"/>
              </a:spcAft>
              <a:buClr>
                <a:srgbClr val="1F1F1F"/>
              </a:buClr>
              <a:buSzPct val="100000"/>
              <a:buChar char="●"/>
            </a:pPr>
            <a:r>
              <a:rPr lang="en" sz="5200">
                <a:solidFill>
                  <a:srgbClr val="1F1F1F"/>
                </a:solidFill>
                <a:highlight>
                  <a:srgbClr val="FFFFFF"/>
                </a:highlight>
              </a:rPr>
              <a:t>The United States is the most flood-prone country in the developed world, with over $8 billion in flood damage each year.</a:t>
            </a:r>
            <a:endParaRPr sz="5200">
              <a:solidFill>
                <a:srgbClr val="1F1F1F"/>
              </a:solidFill>
              <a:highlight>
                <a:srgbClr val="FFFFFF"/>
              </a:highlight>
            </a:endParaRPr>
          </a:p>
          <a:p>
            <a:pPr marL="457200" lvl="0" indent="-311150" algn="l" rtl="0">
              <a:spcBef>
                <a:spcPts val="0"/>
              </a:spcBef>
              <a:spcAft>
                <a:spcPts val="0"/>
              </a:spcAft>
              <a:buClr>
                <a:srgbClr val="1F1F1F"/>
              </a:buClr>
              <a:buSzPct val="100000"/>
              <a:buChar char="●"/>
            </a:pPr>
            <a:r>
              <a:rPr lang="en" sz="5200">
                <a:solidFill>
                  <a:srgbClr val="1F1F1F"/>
                </a:solidFill>
                <a:highlight>
                  <a:srgbClr val="FFFFFF"/>
                </a:highlight>
              </a:rPr>
              <a:t>In 2022, there were 176 flood disasters recorded in the United States.</a:t>
            </a:r>
            <a:endParaRPr sz="5200">
              <a:solidFill>
                <a:srgbClr val="1F1F1F"/>
              </a:solidFill>
              <a:highlight>
                <a:srgbClr val="FFFFFF"/>
              </a:highlight>
            </a:endParaRPr>
          </a:p>
          <a:p>
            <a:pPr marL="457200" lvl="0" indent="-311150" algn="l" rtl="0">
              <a:spcBef>
                <a:spcPts val="0"/>
              </a:spcBef>
              <a:spcAft>
                <a:spcPts val="0"/>
              </a:spcAft>
              <a:buClr>
                <a:srgbClr val="1F1F1F"/>
              </a:buClr>
              <a:buSzPct val="100000"/>
              <a:buChar char="●"/>
            </a:pPr>
            <a:r>
              <a:rPr lang="en" sz="5200">
                <a:solidFill>
                  <a:srgbClr val="1F1F1F"/>
                </a:solidFill>
                <a:highlight>
                  <a:srgbClr val="FFFFFF"/>
                </a:highlight>
              </a:rPr>
              <a:t>In 2021, there were 222 flood disasters recorded in the United States, the second-highest figure recorded in the past 30 years.</a:t>
            </a:r>
            <a:endParaRPr sz="5200">
              <a:solidFill>
                <a:srgbClr val="1F1F1F"/>
              </a:solidFill>
              <a:highlight>
                <a:srgbClr val="FFFFFF"/>
              </a:highlight>
            </a:endParaRPr>
          </a:p>
          <a:p>
            <a:pPr marL="457200" lvl="0" indent="-311150" algn="l" rtl="0">
              <a:spcBef>
                <a:spcPts val="0"/>
              </a:spcBef>
              <a:spcAft>
                <a:spcPts val="0"/>
              </a:spcAft>
              <a:buClr>
                <a:srgbClr val="1F1F1F"/>
              </a:buClr>
              <a:buSzPct val="100000"/>
              <a:buChar char="●"/>
            </a:pPr>
            <a:r>
              <a:rPr lang="en" sz="5200">
                <a:solidFill>
                  <a:srgbClr val="1F1F1F"/>
                </a:solidFill>
                <a:highlight>
                  <a:srgbClr val="FFFFFF"/>
                </a:highlight>
              </a:rPr>
              <a:t>The National Flood Insurance Program pays out an average of $1.5 billion in flood claims each year.</a:t>
            </a:r>
            <a:endParaRPr sz="5200">
              <a:solidFill>
                <a:srgbClr val="1F1F1F"/>
              </a:solidFill>
              <a:highlight>
                <a:srgbClr val="FFFFFF"/>
              </a:highlight>
            </a:endParaRPr>
          </a:p>
          <a:p>
            <a:pPr marL="457200" lvl="0" indent="-311150" algn="l" rtl="0">
              <a:spcBef>
                <a:spcPts val="0"/>
              </a:spcBef>
              <a:spcAft>
                <a:spcPts val="0"/>
              </a:spcAft>
              <a:buClr>
                <a:srgbClr val="1F1F1F"/>
              </a:buClr>
              <a:buSzPct val="100000"/>
              <a:buChar char="●"/>
            </a:pPr>
            <a:r>
              <a:rPr lang="en" sz="5200">
                <a:solidFill>
                  <a:srgbClr val="1F1F1F"/>
                </a:solidFill>
                <a:highlight>
                  <a:srgbClr val="FFFFFF"/>
                </a:highlight>
              </a:rPr>
              <a:t>Only about 40% of homeowners in high-risk flood areas have flood insurance.</a:t>
            </a:r>
            <a:endParaRPr sz="5200">
              <a:solidFill>
                <a:srgbClr val="1F1F1F"/>
              </a:solidFill>
              <a:highlight>
                <a:srgbClr val="FFFFFF"/>
              </a:highlight>
            </a:endParaRPr>
          </a:p>
          <a:p>
            <a:pPr marL="0" lvl="0" indent="0" algn="l" rtl="0">
              <a:spcBef>
                <a:spcPts val="1800"/>
              </a:spcBef>
              <a:spcAft>
                <a:spcPts val="0"/>
              </a:spcAft>
              <a:buClr>
                <a:schemeClr val="dk1"/>
              </a:buClr>
              <a:buSzPts val="275"/>
              <a:buFont typeface="Arial"/>
              <a:buNone/>
            </a:pPr>
            <a:r>
              <a:rPr lang="en" sz="5200">
                <a:solidFill>
                  <a:srgbClr val="1F1F1F"/>
                </a:solidFill>
                <a:highlight>
                  <a:srgbClr val="FFFFFF"/>
                </a:highlight>
              </a:rPr>
              <a:t>The US Federal Emergency Management Agency (FEMA) estimates that floods cause an average of $10 billion in damage to the United States each year. However, the actual cost of flooding is likely much higher, as it does not include indirect costs such as lost productivity and business disruption.</a:t>
            </a:r>
            <a:endParaRPr sz="5200">
              <a:solidFill>
                <a:srgbClr val="1F1F1F"/>
              </a:solidFill>
              <a:highlight>
                <a:srgbClr val="FFFFFF"/>
              </a:highlight>
            </a:endParaRPr>
          </a:p>
          <a:p>
            <a:pPr marL="0" lvl="0" indent="0" algn="l" rtl="0">
              <a:spcBef>
                <a:spcPts val="1800"/>
              </a:spcBef>
              <a:spcAft>
                <a:spcPts val="120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a:p>
        </p:txBody>
      </p:sp>
      <p:sp>
        <p:nvSpPr>
          <p:cNvPr id="119" name="Google Shape;119;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780</Words>
  <Application>Microsoft Office PowerPoint</Application>
  <PresentationFormat>On-screen Show (16:9)</PresentationFormat>
  <Paragraphs>45</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Flood</vt:lpstr>
      <vt:lpstr>Causes</vt:lpstr>
      <vt:lpstr>Human Impact</vt:lpstr>
      <vt:lpstr>Resource Interruption</vt:lpstr>
      <vt:lpstr>Loss to structure and property</vt:lpstr>
      <vt:lpstr>Real Examples</vt:lpstr>
      <vt:lpstr>News/Video</vt:lpstr>
      <vt:lpstr>Statistics </vt:lpstr>
      <vt:lpstr>Resources/Links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dc:title>
  <cp:lastModifiedBy>Michelle Hudson</cp:lastModifiedBy>
  <cp:revision>1</cp:revision>
  <dcterms:modified xsi:type="dcterms:W3CDTF">2024-03-13T23:11:08Z</dcterms:modified>
</cp:coreProperties>
</file>