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6" r:id="rId11"/>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33" d="100"/>
          <a:sy n="133" d="100"/>
        </p:scale>
        <p:origin x="906" y="12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296e8e40ac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96e8e40ac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296e8e40ac3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 name="Google Shape;66;g296e8e40ac3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g26021e6154a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 name="Google Shape;73;g26021e6154a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g26021e6154a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 name="Google Shape;80;g26021e6154a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26021e6154a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 name="Google Shape;87;g26021e6154a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296e8e40ac3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296e8e40ac3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296e8e40ac3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296e8e40ac3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96e8e40ac3_0_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96e8e40ac3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creativecommons.org/licenses/by-nc-sa/4.0/" TargetMode="External"/><Relationship Id="rId1" Type="http://schemas.openxmlformats.org/officeDocument/2006/relationships/slideLayout" Target="../slideLayouts/slideLayout11.xml"/><Relationship Id="rId5" Type="http://schemas.openxmlformats.org/officeDocument/2006/relationships/image" Target="../media/image7.png"/><Relationship Id="rId4" Type="http://schemas.openxmlformats.org/officeDocument/2006/relationships/hyperlink" Target="https://3drst.byu.edu/"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www.cnn.com/2023/08/01/weather/phoenix-us-heatwave-streak-climate/index.html"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hyperlink" Target="https://www.france24.com/en/europe/20230710-europe-s-summer-2022-heatwaves-killed-61-000-people"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t>Extreme Heat</a:t>
            </a:r>
            <a:endParaRPr/>
          </a:p>
        </p:txBody>
      </p:sp>
      <p:sp>
        <p:nvSpPr>
          <p:cNvPr id="55" name="Google Shape;55;p13"/>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a:t>Natural Disaster</a:t>
            </a:r>
            <a:endParaRPr/>
          </a:p>
        </p:txBody>
      </p:sp>
      <p:sp>
        <p:nvSpPr>
          <p:cNvPr id="56" name="Google Shape;56;p13"/>
          <p:cNvSpPr txBox="1"/>
          <p:nvPr/>
        </p:nvSpPr>
        <p:spPr>
          <a:xfrm>
            <a:off x="437750" y="3489800"/>
            <a:ext cx="8110500" cy="1228200"/>
          </a:xfrm>
          <a:prstGeom prst="rect">
            <a:avLst/>
          </a:prstGeom>
          <a:noFill/>
          <a:ln>
            <a:noFill/>
          </a:ln>
        </p:spPr>
        <p:txBody>
          <a:bodyPr spcFirstLastPara="1" wrap="square" lIns="91425" tIns="91425" rIns="91425" bIns="91425" anchor="t" anchorCtr="0">
            <a:noAutofit/>
          </a:bodyPr>
          <a:lstStyle/>
          <a:p>
            <a:pPr marL="0" lvl="0" indent="0" algn="ctr" rtl="0">
              <a:lnSpc>
                <a:spcPct val="95000"/>
              </a:lnSpc>
              <a:spcBef>
                <a:spcPts val="300"/>
              </a:spcBef>
              <a:spcAft>
                <a:spcPts val="300"/>
              </a:spcAft>
              <a:buClr>
                <a:schemeClr val="dk1"/>
              </a:buClr>
              <a:buSzPts val="275"/>
              <a:buFont typeface="Arial"/>
              <a:buNone/>
            </a:pPr>
            <a:r>
              <a:rPr lang="en" sz="1200" dirty="0">
                <a:solidFill>
                  <a:srgbClr val="1F1F1F"/>
                </a:solidFill>
                <a:highlight>
                  <a:srgbClr val="FFFFFF"/>
                </a:highlight>
              </a:rPr>
              <a:t>Extreme heat as a natural disaster is a period of high temperatures and humidity that is significantly hotter than average for a particular location.</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D16D721-C087-6883-E4AC-D1C61C1A44CE}"/>
              </a:ext>
            </a:extLst>
          </p:cNvPr>
          <p:cNvGrpSpPr/>
          <p:nvPr/>
        </p:nvGrpSpPr>
        <p:grpSpPr>
          <a:xfrm>
            <a:off x="2758783" y="3808308"/>
            <a:ext cx="3626435" cy="333195"/>
            <a:chOff x="671219" y="4716141"/>
            <a:chExt cx="4750382" cy="444884"/>
          </a:xfrm>
        </p:grpSpPr>
        <p:sp>
          <p:nvSpPr>
            <p:cNvPr id="7" name="Text Box 2">
              <a:extLst>
                <a:ext uri="{FF2B5EF4-FFF2-40B4-BE49-F238E27FC236}">
                  <a16:creationId xmlns:a16="http://schemas.microsoft.com/office/drawing/2014/main" id="{CC5A7BBD-7EF7-387F-70A5-F004F7D91637}"/>
                </a:ext>
              </a:extLst>
            </p:cNvPr>
            <p:cNvSpPr txBox="1">
              <a:spLocks noChangeArrowheads="1"/>
            </p:cNvSpPr>
            <p:nvPr/>
          </p:nvSpPr>
          <p:spPr bwMode="auto">
            <a:xfrm>
              <a:off x="671219" y="4716141"/>
              <a:ext cx="4750382" cy="199780"/>
            </a:xfrm>
            <a:prstGeom prst="rect">
              <a:avLst/>
            </a:prstGeom>
            <a:solidFill>
              <a:srgbClr val="FFFFFF"/>
            </a:solidFill>
            <a:ln w="9525">
              <a:noFill/>
              <a:miter lim="800000"/>
              <a:headEnd/>
              <a:tailEnd/>
            </a:ln>
          </p:spPr>
          <p:txBody>
            <a:bodyPr rot="0" vert="horz" wrap="square" lIns="43720" tIns="21860" rIns="43720" bIns="21860" anchor="t" anchorCtr="0">
              <a:spAutoFit/>
            </a:bodyPr>
            <a:lstStyle/>
            <a:p>
              <a:pPr algn="ctr">
                <a:lnSpc>
                  <a:spcPct val="107000"/>
                </a:lnSpc>
              </a:pPr>
              <a:r>
                <a:rPr lang="en-US" sz="67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pic>
          <p:nvPicPr>
            <p:cNvPr id="6" name="Picture 5" descr="A picture containing text, clipart&#10;&#10;Description automatically generated">
              <a:hlinkClick r:id="rId2"/>
              <a:extLst>
                <a:ext uri="{FF2B5EF4-FFF2-40B4-BE49-F238E27FC236}">
                  <a16:creationId xmlns:a16="http://schemas.microsoft.com/office/drawing/2014/main" id="{3E40D356-E546-DB4B-FCD0-FC399D190A7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14395" y="4928615"/>
              <a:ext cx="664029" cy="232410"/>
            </a:xfrm>
            <a:prstGeom prst="rect">
              <a:avLst/>
            </a:prstGeom>
            <a:noFill/>
            <a:ln>
              <a:noFill/>
            </a:ln>
          </p:spPr>
        </p:pic>
      </p:grpSp>
      <p:pic>
        <p:nvPicPr>
          <p:cNvPr id="19" name="Picture 18" descr="Logo&#10;&#10;Description automatically generated">
            <a:hlinkClick r:id="rId4"/>
            <a:extLst>
              <a:ext uri="{FF2B5EF4-FFF2-40B4-BE49-F238E27FC236}">
                <a16:creationId xmlns:a16="http://schemas.microsoft.com/office/drawing/2014/main" id="{5B3888CB-E9F6-2E0A-8627-3AABF23BEB2D}"/>
              </a:ext>
            </a:extLst>
          </p:cNvPr>
          <p:cNvPicPr>
            <a:picLocks noChangeAspect="1"/>
          </p:cNvPicPr>
          <p:nvPr/>
        </p:nvPicPr>
        <p:blipFill>
          <a:blip r:embed="rId5"/>
          <a:stretch>
            <a:fillRect/>
          </a:stretch>
        </p:blipFill>
        <p:spPr>
          <a:xfrm>
            <a:off x="2932511" y="932261"/>
            <a:ext cx="3278981" cy="3278981"/>
          </a:xfrm>
          <a:prstGeom prst="rect">
            <a:avLst/>
          </a:prstGeom>
        </p:spPr>
      </p:pic>
    </p:spTree>
    <p:extLst>
      <p:ext uri="{BB962C8B-B14F-4D97-AF65-F5344CB8AC3E}">
        <p14:creationId xmlns:p14="http://schemas.microsoft.com/office/powerpoint/2010/main" val="3116038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117125" y="5666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Causes</a:t>
            </a:r>
            <a:endParaRPr/>
          </a:p>
        </p:txBody>
      </p:sp>
      <p:sp>
        <p:nvSpPr>
          <p:cNvPr id="62" name="Google Shape;62;p14"/>
          <p:cNvSpPr txBox="1">
            <a:spLocks noGrp="1"/>
          </p:cNvSpPr>
          <p:nvPr>
            <p:ph type="body" idx="1"/>
          </p:nvPr>
        </p:nvSpPr>
        <p:spPr>
          <a:xfrm>
            <a:off x="254100" y="1323950"/>
            <a:ext cx="8520600" cy="3928200"/>
          </a:xfrm>
          <a:prstGeom prst="rect">
            <a:avLst/>
          </a:prstGeom>
        </p:spPr>
        <p:txBody>
          <a:bodyPr spcFirstLastPara="1" wrap="square" lIns="91425" tIns="91425" rIns="91425" bIns="91425" anchor="t" anchorCtr="0">
            <a:noAutofit/>
          </a:bodyPr>
          <a:lstStyle/>
          <a:p>
            <a:pPr marL="0" lvl="0" indent="0" algn="l" rtl="0">
              <a:spcBef>
                <a:spcPts val="1800"/>
              </a:spcBef>
              <a:spcAft>
                <a:spcPts val="0"/>
              </a:spcAft>
              <a:buClr>
                <a:schemeClr val="dk1"/>
              </a:buClr>
              <a:buSzPts val="1100"/>
              <a:buFont typeface="Arial"/>
              <a:buNone/>
            </a:pPr>
            <a:r>
              <a:rPr lang="en" sz="1200" dirty="0">
                <a:solidFill>
                  <a:srgbClr val="1F1F1F"/>
                </a:solidFill>
                <a:highlight>
                  <a:srgbClr val="FFFFFF"/>
                </a:highlight>
              </a:rPr>
              <a:t>Extreme heat can be caused by a variety of factors, including:</a:t>
            </a:r>
            <a:endParaRPr sz="1200" dirty="0">
              <a:solidFill>
                <a:srgbClr val="1F1F1F"/>
              </a:solidFill>
              <a:highlight>
                <a:srgbClr val="FFFFFF"/>
              </a:highlight>
            </a:endParaRPr>
          </a:p>
          <a:p>
            <a:pPr marL="457200" lvl="0" indent="-304800" algn="l" rtl="0">
              <a:spcBef>
                <a:spcPts val="1800"/>
              </a:spcBef>
              <a:spcAft>
                <a:spcPts val="0"/>
              </a:spcAft>
              <a:buClr>
                <a:srgbClr val="1F1F1F"/>
              </a:buClr>
              <a:buSzPts val="1200"/>
              <a:buChar char="●"/>
            </a:pPr>
            <a:r>
              <a:rPr lang="en" sz="1200" dirty="0">
                <a:solidFill>
                  <a:srgbClr val="1F1F1F"/>
                </a:solidFill>
                <a:highlight>
                  <a:srgbClr val="FFFFFF"/>
                </a:highlight>
              </a:rPr>
              <a:t>Climate change: Climate change is the primary cause of extreme heat. As the planet warms, heat waves are becoming more frequent and severe.</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dirty="0">
                <a:solidFill>
                  <a:srgbClr val="1F1F1F"/>
                </a:solidFill>
                <a:highlight>
                  <a:srgbClr val="FFFFFF"/>
                </a:highlight>
              </a:rPr>
              <a:t>Urban heat island effect: The urban heat island effect is a phenomenon in which urban areas are hotter than surrounding rural areas. This is because urban areas have more pavement and less vegetation, which absorbs and traps heat.</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dirty="0">
                <a:solidFill>
                  <a:srgbClr val="1F1F1F"/>
                </a:solidFill>
                <a:highlight>
                  <a:srgbClr val="FFFFFF"/>
                </a:highlight>
              </a:rPr>
              <a:t>Heat waves: Heat waves are periods of abnormally high temperatures that can persist for days or even weeks.</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dirty="0">
                <a:solidFill>
                  <a:srgbClr val="1F1F1F"/>
                </a:solidFill>
                <a:highlight>
                  <a:srgbClr val="FFFFFF"/>
                </a:highlight>
              </a:rPr>
              <a:t>Natural variability in climate: Natural variability in climate can also lead to extreme heat events. For example, El Niño can cause prolonged periods of drought and heat in the southwestern United States.</a:t>
            </a:r>
            <a:endParaRPr sz="1200" dirty="0">
              <a:solidFill>
                <a:srgbClr val="1F1F1F"/>
              </a:solidFill>
              <a:highlight>
                <a:srgbClr val="FFFFFF"/>
              </a:highlight>
            </a:endParaRPr>
          </a:p>
          <a:p>
            <a:pPr marL="0" lvl="0" indent="0" algn="l" rtl="0">
              <a:lnSpc>
                <a:spcPct val="95000"/>
              </a:lnSpc>
              <a:spcBef>
                <a:spcPts val="1100"/>
              </a:spcBef>
              <a:spcAft>
                <a:spcPts val="0"/>
              </a:spcAft>
              <a:buNone/>
            </a:pPr>
            <a:endParaRPr sz="1200" dirty="0">
              <a:solidFill>
                <a:srgbClr val="1F1F1F"/>
              </a:solidFill>
              <a:highlight>
                <a:srgbClr val="FFFFFF"/>
              </a:highlight>
            </a:endParaRPr>
          </a:p>
          <a:p>
            <a:pPr marL="0" marR="228600" lvl="0" indent="0" algn="l" rtl="0">
              <a:lnSpc>
                <a:spcPct val="95000"/>
              </a:lnSpc>
              <a:spcBef>
                <a:spcPts val="1100"/>
              </a:spcBef>
              <a:spcAft>
                <a:spcPts val="0"/>
              </a:spcAft>
              <a:buClr>
                <a:schemeClr val="dk1"/>
              </a:buClr>
              <a:buSzPts val="275"/>
              <a:buFont typeface="Arial"/>
              <a:buNone/>
            </a:pPr>
            <a:endParaRPr sz="1275" dirty="0">
              <a:solidFill>
                <a:schemeClr val="dk1"/>
              </a:solidFill>
            </a:endParaRPr>
          </a:p>
          <a:p>
            <a:pPr marL="0" marR="228600" lvl="0" indent="0" algn="l" rtl="0">
              <a:lnSpc>
                <a:spcPct val="95000"/>
              </a:lnSpc>
              <a:spcBef>
                <a:spcPts val="0"/>
              </a:spcBef>
              <a:spcAft>
                <a:spcPts val="0"/>
              </a:spcAft>
              <a:buClr>
                <a:schemeClr val="dk1"/>
              </a:buClr>
              <a:buSzPts val="275"/>
              <a:buFont typeface="Arial"/>
              <a:buNone/>
            </a:pPr>
            <a:endParaRPr sz="1275" dirty="0">
              <a:solidFill>
                <a:schemeClr val="dk1"/>
              </a:solidFill>
            </a:endParaRPr>
          </a:p>
        </p:txBody>
      </p:sp>
      <p:pic>
        <p:nvPicPr>
          <p:cNvPr id="63" name="Google Shape;63;p14"/>
          <p:cNvPicPr preferRelativeResize="0"/>
          <p:nvPr/>
        </p:nvPicPr>
        <p:blipFill>
          <a:blip r:embed="rId3">
            <a:alphaModFix/>
          </a:blip>
          <a:stretch>
            <a:fillRect/>
          </a:stretch>
        </p:blipFill>
        <p:spPr>
          <a:xfrm>
            <a:off x="6212338" y="175825"/>
            <a:ext cx="2619375" cy="17430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Human Impact</a:t>
            </a:r>
            <a:endParaRPr/>
          </a:p>
        </p:txBody>
      </p:sp>
      <p:sp>
        <p:nvSpPr>
          <p:cNvPr id="69" name="Google Shape;69;p15"/>
          <p:cNvSpPr txBox="1">
            <a:spLocks noGrp="1"/>
          </p:cNvSpPr>
          <p:nvPr>
            <p:ph type="body" idx="1"/>
          </p:nvPr>
        </p:nvSpPr>
        <p:spPr>
          <a:xfrm>
            <a:off x="311699" y="1152475"/>
            <a:ext cx="4095395" cy="3416400"/>
          </a:xfrm>
          <a:prstGeom prst="rect">
            <a:avLst/>
          </a:prstGeom>
        </p:spPr>
        <p:txBody>
          <a:bodyPr spcFirstLastPara="1" wrap="square" lIns="91425" tIns="91425" rIns="91425" bIns="91425" anchor="t" anchorCtr="0">
            <a:normAutofit fontScale="77500" lnSpcReduction="20000"/>
          </a:bodyPr>
          <a:lstStyle/>
          <a:p>
            <a:pPr marL="0" lvl="0" indent="0" algn="l" rtl="0">
              <a:spcBef>
                <a:spcPts val="1800"/>
              </a:spcBef>
              <a:spcAft>
                <a:spcPts val="0"/>
              </a:spcAft>
              <a:buNone/>
            </a:pPr>
            <a:r>
              <a:rPr lang="en" sz="1400" dirty="0">
                <a:solidFill>
                  <a:srgbClr val="1F1F1F"/>
                </a:solidFill>
                <a:highlight>
                  <a:srgbClr val="FFFFFF"/>
                </a:highlight>
              </a:rPr>
              <a:t>Extreme heat can have a devastating impact on human health. It can lead to a variety of heat-related illnesses, including:</a:t>
            </a:r>
            <a:endParaRPr sz="1400" dirty="0">
              <a:solidFill>
                <a:srgbClr val="1F1F1F"/>
              </a:solidFill>
              <a:highlight>
                <a:srgbClr val="FFFFFF"/>
              </a:highlight>
            </a:endParaRPr>
          </a:p>
          <a:p>
            <a:pPr marL="457200" lvl="0" indent="-281940" algn="l" rtl="0">
              <a:spcBef>
                <a:spcPts val="1800"/>
              </a:spcBef>
              <a:spcAft>
                <a:spcPts val="0"/>
              </a:spcAft>
              <a:buClr>
                <a:srgbClr val="1F1F1F"/>
              </a:buClr>
              <a:buSzPct val="100000"/>
              <a:buChar char="●"/>
            </a:pPr>
            <a:r>
              <a:rPr lang="en" sz="1400" dirty="0">
                <a:solidFill>
                  <a:srgbClr val="1F1F1F"/>
                </a:solidFill>
                <a:highlight>
                  <a:srgbClr val="FFFFFF"/>
                </a:highlight>
              </a:rPr>
              <a:t>Heatstroke: Heatstroke is the most serious heat-related illness. It can occur when the body is unable to cool itself down, and it can lead to death.</a:t>
            </a:r>
            <a:endParaRPr sz="1400" dirty="0">
              <a:solidFill>
                <a:srgbClr val="1F1F1F"/>
              </a:solidFill>
              <a:highlight>
                <a:srgbClr val="FFFFFF"/>
              </a:highlight>
            </a:endParaRPr>
          </a:p>
          <a:p>
            <a:pPr marL="457200" lvl="0" indent="-281940" algn="l" rtl="0">
              <a:spcBef>
                <a:spcPts val="0"/>
              </a:spcBef>
              <a:spcAft>
                <a:spcPts val="0"/>
              </a:spcAft>
              <a:buClr>
                <a:srgbClr val="1F1F1F"/>
              </a:buClr>
              <a:buSzPct val="100000"/>
              <a:buChar char="●"/>
            </a:pPr>
            <a:r>
              <a:rPr lang="en" sz="1400" dirty="0">
                <a:solidFill>
                  <a:srgbClr val="1F1F1F"/>
                </a:solidFill>
                <a:highlight>
                  <a:srgbClr val="FFFFFF"/>
                </a:highlight>
              </a:rPr>
              <a:t>Heat exhaustion: Heat exhaustion is a less serious heat-related illness, but it can still be dangerous. It can cause symptoms such as dizziness, nausea, and vomiting.</a:t>
            </a:r>
            <a:endParaRPr sz="1400" dirty="0">
              <a:solidFill>
                <a:srgbClr val="1F1F1F"/>
              </a:solidFill>
              <a:highlight>
                <a:srgbClr val="FFFFFF"/>
              </a:highlight>
            </a:endParaRPr>
          </a:p>
          <a:p>
            <a:pPr marL="457200" lvl="0" indent="-281940" algn="l" rtl="0">
              <a:spcBef>
                <a:spcPts val="0"/>
              </a:spcBef>
              <a:spcAft>
                <a:spcPts val="0"/>
              </a:spcAft>
              <a:buClr>
                <a:srgbClr val="1F1F1F"/>
              </a:buClr>
              <a:buSzPct val="100000"/>
              <a:buChar char="●"/>
            </a:pPr>
            <a:r>
              <a:rPr lang="en" sz="1400" dirty="0">
                <a:solidFill>
                  <a:srgbClr val="1F1F1F"/>
                </a:solidFill>
                <a:highlight>
                  <a:srgbClr val="FFFFFF"/>
                </a:highlight>
              </a:rPr>
              <a:t>Heat cramps: Heat cramps are painful muscle contractions that can occur in the legs, abdomen, and arms.</a:t>
            </a:r>
            <a:endParaRPr sz="1400" dirty="0">
              <a:solidFill>
                <a:srgbClr val="1F1F1F"/>
              </a:solidFill>
              <a:highlight>
                <a:srgbClr val="FFFFFF"/>
              </a:highlight>
            </a:endParaRPr>
          </a:p>
          <a:p>
            <a:pPr marL="0" lvl="0" indent="0" algn="l" rtl="0">
              <a:spcBef>
                <a:spcPts val="1800"/>
              </a:spcBef>
              <a:spcAft>
                <a:spcPts val="0"/>
              </a:spcAft>
              <a:buNone/>
            </a:pPr>
            <a:r>
              <a:rPr lang="en" sz="1400" dirty="0">
                <a:solidFill>
                  <a:srgbClr val="1F1F1F"/>
                </a:solidFill>
                <a:highlight>
                  <a:srgbClr val="FFFFFF"/>
                </a:highlight>
              </a:rPr>
              <a:t>Extreme heat can also exacerbate existing health conditions, such as heart disease, respiratory problems, and mental health issues.</a:t>
            </a:r>
            <a:endParaRPr sz="1400" dirty="0">
              <a:solidFill>
                <a:srgbClr val="1F1F1F"/>
              </a:solidFill>
              <a:highlight>
                <a:srgbClr val="FFFFFF"/>
              </a:highlight>
            </a:endParaRPr>
          </a:p>
          <a:p>
            <a:pPr marL="0" lvl="0" indent="0" algn="l" rtl="0">
              <a:spcBef>
                <a:spcPts val="1800"/>
              </a:spcBef>
              <a:spcAft>
                <a:spcPts val="0"/>
              </a:spcAft>
              <a:buNone/>
            </a:pPr>
            <a:endParaRPr sz="1200" dirty="0">
              <a:solidFill>
                <a:srgbClr val="1F1F1F"/>
              </a:solidFill>
              <a:highlight>
                <a:srgbClr val="FFFFFF"/>
              </a:highlight>
            </a:endParaRPr>
          </a:p>
          <a:p>
            <a:pPr marL="0" lvl="0" indent="0" algn="l" rtl="0">
              <a:spcBef>
                <a:spcPts val="1100"/>
              </a:spcBef>
              <a:spcAft>
                <a:spcPts val="1200"/>
              </a:spcAft>
              <a:buNone/>
            </a:pPr>
            <a:endParaRPr dirty="0"/>
          </a:p>
        </p:txBody>
      </p:sp>
      <p:pic>
        <p:nvPicPr>
          <p:cNvPr id="70" name="Google Shape;70;p15"/>
          <p:cNvPicPr preferRelativeResize="0"/>
          <p:nvPr/>
        </p:nvPicPr>
        <p:blipFill>
          <a:blip r:embed="rId3">
            <a:alphaModFix/>
          </a:blip>
          <a:stretch>
            <a:fillRect/>
          </a:stretch>
        </p:blipFill>
        <p:spPr>
          <a:xfrm>
            <a:off x="4896000" y="1473312"/>
            <a:ext cx="4095396" cy="27747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Google Shape;75;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Resource Interruption</a:t>
            </a:r>
            <a:endParaRPr/>
          </a:p>
        </p:txBody>
      </p:sp>
      <p:sp>
        <p:nvSpPr>
          <p:cNvPr id="76" name="Google Shape;76;p16"/>
          <p:cNvSpPr txBox="1">
            <a:spLocks noGrp="1"/>
          </p:cNvSpPr>
          <p:nvPr>
            <p:ph type="body" idx="1"/>
          </p:nvPr>
        </p:nvSpPr>
        <p:spPr>
          <a:xfrm>
            <a:off x="311700" y="974375"/>
            <a:ext cx="8520600" cy="3416400"/>
          </a:xfrm>
          <a:prstGeom prst="rect">
            <a:avLst/>
          </a:prstGeom>
        </p:spPr>
        <p:txBody>
          <a:bodyPr spcFirstLastPara="1" wrap="square" lIns="91425" tIns="91425" rIns="91425" bIns="91425" anchor="t" anchorCtr="0">
            <a:normAutofit/>
          </a:bodyPr>
          <a:lstStyle/>
          <a:p>
            <a:pPr marL="0" lvl="0" indent="0" algn="l" rtl="0">
              <a:spcBef>
                <a:spcPts val="1800"/>
              </a:spcBef>
              <a:spcAft>
                <a:spcPts val="0"/>
              </a:spcAft>
              <a:buClr>
                <a:schemeClr val="dk1"/>
              </a:buClr>
              <a:buSzPts val="1100"/>
              <a:buFont typeface="Arial"/>
              <a:buNone/>
            </a:pPr>
            <a:r>
              <a:rPr lang="en" sz="1200">
                <a:solidFill>
                  <a:srgbClr val="1F1F1F"/>
                </a:solidFill>
                <a:highlight>
                  <a:srgbClr val="FFFFFF"/>
                </a:highlight>
              </a:rPr>
              <a:t>Extreme heat can also disrupt essential services, such as water and electricity. This is because extreme heat can increase demand for water and electricity, and it can also damage infrastructure.</a:t>
            </a:r>
            <a:endParaRPr sz="1200">
              <a:solidFill>
                <a:srgbClr val="1F1F1F"/>
              </a:solidFill>
              <a:highlight>
                <a:srgbClr val="FFFFFF"/>
              </a:highlight>
            </a:endParaRPr>
          </a:p>
          <a:p>
            <a:pPr marL="0" lvl="0" indent="0" algn="l" rtl="0">
              <a:spcBef>
                <a:spcPts val="1800"/>
              </a:spcBef>
              <a:spcAft>
                <a:spcPts val="0"/>
              </a:spcAft>
              <a:buClr>
                <a:schemeClr val="dk1"/>
              </a:buClr>
              <a:buSzPts val="1100"/>
              <a:buFont typeface="Arial"/>
              <a:buNone/>
            </a:pPr>
            <a:r>
              <a:rPr lang="en" sz="1200">
                <a:solidFill>
                  <a:srgbClr val="1F1F1F"/>
                </a:solidFill>
                <a:highlight>
                  <a:srgbClr val="FFFFFF"/>
                </a:highlight>
              </a:rPr>
              <a:t>For example, extreme heat can lead to water shortages if demand for water exceeds supply. Extreme heat can also damage power lines, leading to power outages.</a:t>
            </a:r>
            <a:endParaRPr sz="1200">
              <a:solidFill>
                <a:srgbClr val="1F1F1F"/>
              </a:solidFill>
              <a:highlight>
                <a:srgbClr val="FFFFFF"/>
              </a:highlight>
            </a:endParaRPr>
          </a:p>
          <a:p>
            <a:pPr marL="0" lvl="0" indent="0" algn="l" rtl="0">
              <a:spcBef>
                <a:spcPts val="1800"/>
              </a:spcBef>
              <a:spcAft>
                <a:spcPts val="0"/>
              </a:spcAft>
              <a:buClr>
                <a:schemeClr val="dk1"/>
              </a:buClr>
              <a:buSzPts val="1100"/>
              <a:buFont typeface="Arial"/>
              <a:buNone/>
            </a:pPr>
            <a:endParaRPr sz="1200">
              <a:solidFill>
                <a:srgbClr val="1F1F1F"/>
              </a:solidFill>
              <a:highlight>
                <a:srgbClr val="FFFFFF"/>
              </a:highlight>
            </a:endParaRPr>
          </a:p>
          <a:p>
            <a:pPr marL="0" lvl="0" indent="0" algn="l" rtl="0">
              <a:spcBef>
                <a:spcPts val="1800"/>
              </a:spcBef>
              <a:spcAft>
                <a:spcPts val="0"/>
              </a:spcAft>
              <a:buClr>
                <a:schemeClr val="dk1"/>
              </a:buClr>
              <a:buSzPts val="1100"/>
              <a:buFont typeface="Arial"/>
              <a:buNone/>
            </a:pPr>
            <a:endParaRPr sz="1200">
              <a:solidFill>
                <a:srgbClr val="1F1F1F"/>
              </a:solidFill>
              <a:highlight>
                <a:srgbClr val="FFFFFF"/>
              </a:highlight>
            </a:endParaRPr>
          </a:p>
          <a:p>
            <a:pPr marL="0" lvl="0" indent="0" algn="l" rtl="0">
              <a:spcBef>
                <a:spcPts val="1800"/>
              </a:spcBef>
              <a:spcAft>
                <a:spcPts val="0"/>
              </a:spcAft>
              <a:buClr>
                <a:schemeClr val="dk1"/>
              </a:buClr>
              <a:buSzPts val="1100"/>
              <a:buFont typeface="Arial"/>
              <a:buNone/>
            </a:pPr>
            <a:endParaRPr sz="1300">
              <a:solidFill>
                <a:srgbClr val="1F1F1F"/>
              </a:solidFill>
              <a:highlight>
                <a:srgbClr val="FFFFFF"/>
              </a:highlight>
            </a:endParaRPr>
          </a:p>
          <a:p>
            <a:pPr marL="0" lvl="0" indent="0" algn="l" rtl="0">
              <a:lnSpc>
                <a:spcPct val="95000"/>
              </a:lnSpc>
              <a:spcBef>
                <a:spcPts val="1800"/>
              </a:spcBef>
              <a:spcAft>
                <a:spcPts val="0"/>
              </a:spcAft>
              <a:buClr>
                <a:schemeClr val="dk1"/>
              </a:buClr>
              <a:buSzPts val="275"/>
              <a:buFont typeface="Arial"/>
              <a:buNone/>
            </a:pPr>
            <a:endParaRPr sz="1300">
              <a:solidFill>
                <a:srgbClr val="1F1F1F"/>
              </a:solidFill>
              <a:highlight>
                <a:srgbClr val="FFFFFF"/>
              </a:highlight>
            </a:endParaRPr>
          </a:p>
          <a:p>
            <a:pPr marL="0" lvl="0" indent="0" algn="l" rtl="0">
              <a:spcBef>
                <a:spcPts val="1800"/>
              </a:spcBef>
              <a:spcAft>
                <a:spcPts val="1200"/>
              </a:spcAft>
              <a:buNone/>
            </a:pPr>
            <a:endParaRPr/>
          </a:p>
        </p:txBody>
      </p:sp>
      <p:pic>
        <p:nvPicPr>
          <p:cNvPr id="77" name="Google Shape;77;p16"/>
          <p:cNvPicPr preferRelativeResize="0"/>
          <p:nvPr/>
        </p:nvPicPr>
        <p:blipFill>
          <a:blip r:embed="rId3">
            <a:alphaModFix/>
          </a:blip>
          <a:stretch>
            <a:fillRect/>
          </a:stretch>
        </p:blipFill>
        <p:spPr>
          <a:xfrm>
            <a:off x="2779387" y="2682575"/>
            <a:ext cx="3585226" cy="20159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Loss to structure and property</a:t>
            </a:r>
            <a:endParaRPr/>
          </a:p>
        </p:txBody>
      </p:sp>
      <p:sp>
        <p:nvSpPr>
          <p:cNvPr id="83" name="Google Shape;83;p17"/>
          <p:cNvSpPr txBox="1">
            <a:spLocks noGrp="1"/>
          </p:cNvSpPr>
          <p:nvPr>
            <p:ph type="body" idx="1"/>
          </p:nvPr>
        </p:nvSpPr>
        <p:spPr>
          <a:xfrm>
            <a:off x="311700" y="863550"/>
            <a:ext cx="8520600" cy="3416400"/>
          </a:xfrm>
          <a:prstGeom prst="rect">
            <a:avLst/>
          </a:prstGeom>
        </p:spPr>
        <p:txBody>
          <a:bodyPr spcFirstLastPara="1" wrap="square" lIns="91425" tIns="91425" rIns="91425" bIns="91425" anchor="t" anchorCtr="0">
            <a:normAutofit/>
          </a:bodyPr>
          <a:lstStyle/>
          <a:p>
            <a:pPr marL="0" lvl="0" indent="0" algn="l" rtl="0">
              <a:spcBef>
                <a:spcPts val="1800"/>
              </a:spcBef>
              <a:spcAft>
                <a:spcPts val="0"/>
              </a:spcAft>
              <a:buClr>
                <a:schemeClr val="dk1"/>
              </a:buClr>
              <a:buSzPts val="1100"/>
              <a:buFont typeface="Arial"/>
              <a:buNone/>
            </a:pPr>
            <a:r>
              <a:rPr lang="en" sz="1200" dirty="0">
                <a:solidFill>
                  <a:srgbClr val="1F1F1F"/>
                </a:solidFill>
                <a:highlight>
                  <a:srgbClr val="FFFFFF"/>
                </a:highlight>
              </a:rPr>
              <a:t>Extreme heat can also damage structures and property. For example, extreme heat can cause roads to buckle and buildings to expand and contract, which can lead to cracking and other damage. Extreme heat can also increase the risk of wildfires, which can damage or destroy homes and businesses.</a:t>
            </a:r>
            <a:endParaRPr sz="1200" dirty="0">
              <a:solidFill>
                <a:srgbClr val="1F1F1F"/>
              </a:solidFill>
              <a:highlight>
                <a:srgbClr val="FFFFFF"/>
              </a:highlight>
            </a:endParaRPr>
          </a:p>
          <a:p>
            <a:pPr marL="0" lvl="0" indent="0" algn="l" rtl="0">
              <a:spcBef>
                <a:spcPts val="1800"/>
              </a:spcBef>
              <a:spcAft>
                <a:spcPts val="0"/>
              </a:spcAft>
              <a:buClr>
                <a:schemeClr val="dk1"/>
              </a:buClr>
              <a:buSzPts val="1100"/>
              <a:buFont typeface="Arial"/>
              <a:buNone/>
            </a:pPr>
            <a:endParaRPr sz="1100" dirty="0">
              <a:solidFill>
                <a:schemeClr val="dk1"/>
              </a:solidFill>
            </a:endParaRPr>
          </a:p>
          <a:p>
            <a:pPr marL="0" lvl="0" indent="0" algn="l" rtl="0">
              <a:lnSpc>
                <a:spcPct val="95000"/>
              </a:lnSpc>
              <a:spcBef>
                <a:spcPts val="1800"/>
              </a:spcBef>
              <a:spcAft>
                <a:spcPts val="0"/>
              </a:spcAft>
              <a:buClr>
                <a:schemeClr val="dk1"/>
              </a:buClr>
              <a:buSzPts val="275"/>
              <a:buFont typeface="Arial"/>
              <a:buNone/>
            </a:pPr>
            <a:endParaRPr sz="1300" dirty="0">
              <a:solidFill>
                <a:srgbClr val="1F1F1F"/>
              </a:solidFill>
              <a:highlight>
                <a:srgbClr val="FFFFFF"/>
              </a:highlight>
            </a:endParaRPr>
          </a:p>
          <a:p>
            <a:pPr marL="0" lvl="0" indent="0" algn="l" rtl="0">
              <a:spcBef>
                <a:spcPts val="1800"/>
              </a:spcBef>
              <a:spcAft>
                <a:spcPts val="1200"/>
              </a:spcAft>
              <a:buNone/>
            </a:pPr>
            <a:endParaRPr dirty="0"/>
          </a:p>
        </p:txBody>
      </p:sp>
      <p:pic>
        <p:nvPicPr>
          <p:cNvPr id="84" name="Google Shape;84;p17"/>
          <p:cNvPicPr preferRelativeResize="0"/>
          <p:nvPr/>
        </p:nvPicPr>
        <p:blipFill>
          <a:blip r:embed="rId3">
            <a:alphaModFix/>
          </a:blip>
          <a:stretch>
            <a:fillRect/>
          </a:stretch>
        </p:blipFill>
        <p:spPr>
          <a:xfrm>
            <a:off x="1717000" y="2025575"/>
            <a:ext cx="5709999" cy="2997749"/>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Real Examples</a:t>
            </a:r>
            <a:endParaRPr/>
          </a:p>
        </p:txBody>
      </p:sp>
      <p:sp>
        <p:nvSpPr>
          <p:cNvPr id="90" name="Google Shape;90;p18"/>
          <p:cNvSpPr txBox="1">
            <a:spLocks noGrp="1"/>
          </p:cNvSpPr>
          <p:nvPr>
            <p:ph type="body" idx="1"/>
          </p:nvPr>
        </p:nvSpPr>
        <p:spPr>
          <a:xfrm>
            <a:off x="427663" y="863550"/>
            <a:ext cx="8520600" cy="3416400"/>
          </a:xfrm>
          <a:prstGeom prst="rect">
            <a:avLst/>
          </a:prstGeom>
        </p:spPr>
        <p:txBody>
          <a:bodyPr spcFirstLastPara="1" wrap="square" lIns="91425" tIns="91425" rIns="91425" bIns="91425" anchor="t" anchorCtr="0">
            <a:normAutofit/>
          </a:bodyPr>
          <a:lstStyle/>
          <a:p>
            <a:pPr marL="0" lvl="0" indent="0" algn="l" rtl="0">
              <a:spcBef>
                <a:spcPts val="1800"/>
              </a:spcBef>
              <a:spcAft>
                <a:spcPts val="0"/>
              </a:spcAft>
              <a:buClr>
                <a:schemeClr val="dk1"/>
              </a:buClr>
              <a:buSzPts val="1100"/>
              <a:buFont typeface="Arial"/>
              <a:buNone/>
            </a:pPr>
            <a:r>
              <a:rPr lang="en" sz="1200" dirty="0">
                <a:solidFill>
                  <a:srgbClr val="1F1F1F"/>
                </a:solidFill>
                <a:highlight>
                  <a:srgbClr val="FFFFFF"/>
                </a:highlight>
              </a:rPr>
              <a:t>Here are some real examples of the devastating impacts of extreme heat as a natural disaster:</a:t>
            </a:r>
            <a:endParaRPr sz="1200" dirty="0">
              <a:solidFill>
                <a:srgbClr val="1F1F1F"/>
              </a:solidFill>
              <a:highlight>
                <a:srgbClr val="FFFFFF"/>
              </a:highlight>
            </a:endParaRPr>
          </a:p>
          <a:p>
            <a:pPr marL="457200" lvl="0" indent="-304800" algn="l" rtl="0">
              <a:spcBef>
                <a:spcPts val="1800"/>
              </a:spcBef>
              <a:spcAft>
                <a:spcPts val="0"/>
              </a:spcAft>
              <a:buClr>
                <a:srgbClr val="1F1F1F"/>
              </a:buClr>
              <a:buSzPts val="1200"/>
              <a:buChar char="●"/>
            </a:pPr>
            <a:r>
              <a:rPr lang="en" sz="1200" dirty="0">
                <a:solidFill>
                  <a:srgbClr val="1F1F1F"/>
                </a:solidFill>
                <a:highlight>
                  <a:srgbClr val="FFFFFF"/>
                </a:highlight>
              </a:rPr>
              <a:t>The 2003 European heat wave caused over 70,000 deaths.</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dirty="0">
                <a:solidFill>
                  <a:srgbClr val="1F1F1F"/>
                </a:solidFill>
                <a:highlight>
                  <a:srgbClr val="FFFFFF"/>
                </a:highlight>
              </a:rPr>
              <a:t>The 2010 Russian heat wave caused over 55,000 deaths.</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dirty="0">
                <a:solidFill>
                  <a:srgbClr val="1F1F1F"/>
                </a:solidFill>
                <a:highlight>
                  <a:srgbClr val="FFFFFF"/>
                </a:highlight>
              </a:rPr>
              <a:t>The 2021 Pacific Northwest heat wave caused over 1,000 deaths in the United States and Canada.</a:t>
            </a:r>
            <a:endParaRPr sz="1200" dirty="0">
              <a:solidFill>
                <a:srgbClr val="1F1F1F"/>
              </a:solidFill>
              <a:highlight>
                <a:srgbClr val="FFFFFF"/>
              </a:highlight>
            </a:endParaRPr>
          </a:p>
          <a:p>
            <a:pPr marL="0" lvl="0" indent="0" algn="l" rtl="0">
              <a:spcBef>
                <a:spcPts val="1100"/>
              </a:spcBef>
              <a:spcAft>
                <a:spcPts val="1200"/>
              </a:spcAft>
              <a:buNone/>
            </a:pPr>
            <a:endParaRPr sz="1200" dirty="0">
              <a:solidFill>
                <a:srgbClr val="1F1F1F"/>
              </a:solidFill>
              <a:highlight>
                <a:srgbClr val="FFFFFF"/>
              </a:highlight>
            </a:endParaRPr>
          </a:p>
        </p:txBody>
      </p:sp>
      <p:pic>
        <p:nvPicPr>
          <p:cNvPr id="91" name="Google Shape;91;p18"/>
          <p:cNvPicPr preferRelativeResize="0"/>
          <p:nvPr/>
        </p:nvPicPr>
        <p:blipFill>
          <a:blip r:embed="rId3">
            <a:alphaModFix/>
          </a:blip>
          <a:stretch>
            <a:fillRect/>
          </a:stretch>
        </p:blipFill>
        <p:spPr>
          <a:xfrm>
            <a:off x="2548174" y="2571750"/>
            <a:ext cx="4047651" cy="22849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News/Video</a:t>
            </a:r>
            <a:endParaRPr/>
          </a:p>
        </p:txBody>
      </p:sp>
      <p:sp>
        <p:nvSpPr>
          <p:cNvPr id="97" name="Google Shape;97;p1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u="sng">
                <a:solidFill>
                  <a:schemeClr val="hlink"/>
                </a:solidFill>
                <a:hlinkClick r:id="rId3"/>
              </a:rPr>
              <a:t>https://www.cnn.com/2023/08/01/weather/phoenix-us-heatwave-streak-climate/index.html</a:t>
            </a:r>
            <a:r>
              <a:rPr lang="en"/>
              <a:t> </a:t>
            </a:r>
            <a:endParaRPr/>
          </a:p>
          <a:p>
            <a:pPr marL="0" lvl="0" indent="0" algn="l" rtl="0">
              <a:spcBef>
                <a:spcPts val="1200"/>
              </a:spcBef>
              <a:spcAft>
                <a:spcPts val="1200"/>
              </a:spcAft>
              <a:buNone/>
            </a:pPr>
            <a:r>
              <a:rPr lang="en" u="sng">
                <a:solidFill>
                  <a:schemeClr val="hlink"/>
                </a:solidFill>
                <a:hlinkClick r:id="rId4"/>
              </a:rPr>
              <a:t>https://www.france24.com/en/europe/20230710-europe-s-summer-2022-heatwaves-killed-61-000-people</a:t>
            </a:r>
            <a:r>
              <a:rPr lang="en"/>
              <a:t>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2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Resources/Links</a:t>
            </a:r>
            <a:endParaRPr/>
          </a:p>
        </p:txBody>
      </p:sp>
      <p:sp>
        <p:nvSpPr>
          <p:cNvPr id="103" name="Google Shape;103;p2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Statistics (if not covered in AI article)</a:t>
            </a:r>
            <a:endParaRPr/>
          </a:p>
        </p:txBody>
      </p:sp>
      <p:sp>
        <p:nvSpPr>
          <p:cNvPr id="109" name="Google Shape;109;p2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 sz="1200">
                <a:solidFill>
                  <a:srgbClr val="040C28"/>
                </a:solidFill>
                <a:latin typeface="Roboto"/>
                <a:ea typeface="Roboto"/>
                <a:cs typeface="Roboto"/>
                <a:sym typeface="Roboto"/>
              </a:rPr>
              <a:t>In 2004, 297 Americans died from excessive natural heat</a:t>
            </a:r>
            <a:r>
              <a:rPr lang="en" sz="1200">
                <a:solidFill>
                  <a:srgbClr val="4D5156"/>
                </a:solidFill>
                <a:highlight>
                  <a:srgbClr val="FFFFFF"/>
                </a:highlight>
                <a:latin typeface="Roboto"/>
                <a:ea typeface="Roboto"/>
                <a:cs typeface="Roboto"/>
                <a:sym typeface="Roboto"/>
              </a:rPr>
              <a:t>, the lowest figure recorded over the past two decades. In 2018, 1,008 Americans died as a direct result of heat exposure. But in 2021, heat-related deaths increased to 1,600, a 59% uptick from only four years earlier, and a 439% increase from 2004.</a:t>
            </a:r>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598</Words>
  <Application>Microsoft Office PowerPoint</Application>
  <PresentationFormat>On-screen Show (16:9)</PresentationFormat>
  <Paragraphs>37</Paragraphs>
  <Slides>10</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Roboto</vt:lpstr>
      <vt:lpstr>Simple Light</vt:lpstr>
      <vt:lpstr>Extreme Heat</vt:lpstr>
      <vt:lpstr>Causes</vt:lpstr>
      <vt:lpstr>Human Impact</vt:lpstr>
      <vt:lpstr>Resource Interruption</vt:lpstr>
      <vt:lpstr>Loss to structure and property</vt:lpstr>
      <vt:lpstr>Real Examples</vt:lpstr>
      <vt:lpstr>News/Video</vt:lpstr>
      <vt:lpstr>Resources/Links</vt:lpstr>
      <vt:lpstr>Statistics (if not covered in AI article)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Extreme Heat</dc:title>
  <cp:lastModifiedBy>Michelle Hudson</cp:lastModifiedBy>
  <cp:revision>1</cp:revision>
  <dcterms:modified xsi:type="dcterms:W3CDTF">2024-03-13T23:04:15Z</dcterms:modified>
</cp:coreProperties>
</file>