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6e8e40ac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6e8e40a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96e8e40ac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96e8e40ac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6021e6154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6021e6154a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6021e6154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6021e6154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6021e6154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6021e6154a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96e8e40ac3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296e8e40a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296e8e40ac3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296e8e40ac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296e8e40ac3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296e8e40ac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0.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cnn.com/2023/02/07/middleeast/earthquake-turkey-syria-why-deadly-intl/index.html"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www.reuters.com/world/asia-pacific/magnitude-63-earthquake-strikes-northwestern-afghanistan-gfz-2023-10-11/"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Earthquake</a:t>
            </a:r>
            <a:endParaRPr dirty="0"/>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t>Natural Disaster</a:t>
            </a:r>
            <a:endParaRPr dirty="0"/>
          </a:p>
        </p:txBody>
      </p:sp>
      <p:sp>
        <p:nvSpPr>
          <p:cNvPr id="56" name="Google Shape;56;p13"/>
          <p:cNvSpPr txBox="1"/>
          <p:nvPr/>
        </p:nvSpPr>
        <p:spPr>
          <a:xfrm>
            <a:off x="437750" y="3489800"/>
            <a:ext cx="8110500" cy="12282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300"/>
              </a:spcBef>
              <a:spcAft>
                <a:spcPts val="0"/>
              </a:spcAft>
              <a:buClr>
                <a:schemeClr val="dk1"/>
              </a:buClr>
              <a:buSzPts val="1100"/>
              <a:buFont typeface="Arial"/>
              <a:buNone/>
            </a:pPr>
            <a:endParaRPr dirty="0"/>
          </a:p>
          <a:p>
            <a:pPr marL="0" lvl="0" indent="0" algn="l" rtl="0">
              <a:lnSpc>
                <a:spcPct val="95000"/>
              </a:lnSpc>
              <a:spcBef>
                <a:spcPts val="300"/>
              </a:spcBef>
              <a:spcAft>
                <a:spcPts val="300"/>
              </a:spcAft>
              <a:buClr>
                <a:schemeClr val="dk1"/>
              </a:buClr>
              <a:buSzPts val="1100"/>
              <a:buFont typeface="Arial"/>
              <a:buNone/>
            </a:pPr>
            <a:r>
              <a:rPr lang="en" sz="1200">
                <a:solidFill>
                  <a:srgbClr val="1F1F1F"/>
                </a:solidFill>
                <a:highlight>
                  <a:srgbClr val="FFFFFF"/>
                </a:highlight>
              </a:rPr>
              <a:t>An earthquake is a sudden shaking of the Earth's crust caused by the release of energy. This energy can be released by the movement of tectonic plates, volcanic eruptions, or landslides.</a:t>
            </a:r>
            <a:endParaRPr sz="1200" dirty="0">
              <a:solidFill>
                <a:srgbClr val="1F1F1F"/>
              </a:solidFill>
              <a:highlight>
                <a:srgbClr val="FFFFFF"/>
              </a:high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117125" y="5666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Causes</a:t>
            </a:r>
            <a:endParaRPr dirty="0"/>
          </a:p>
        </p:txBody>
      </p:sp>
      <p:sp>
        <p:nvSpPr>
          <p:cNvPr id="62" name="Google Shape;62;p14"/>
          <p:cNvSpPr txBox="1">
            <a:spLocks noGrp="1"/>
          </p:cNvSpPr>
          <p:nvPr>
            <p:ph type="body" idx="1"/>
          </p:nvPr>
        </p:nvSpPr>
        <p:spPr>
          <a:xfrm>
            <a:off x="311700" y="1819100"/>
            <a:ext cx="8520600" cy="3928200"/>
          </a:xfrm>
          <a:prstGeom prst="rect">
            <a:avLst/>
          </a:prstGeom>
        </p:spPr>
        <p:txBody>
          <a:bodyPr spcFirstLastPara="1" wrap="square" lIns="91425" tIns="91425" rIns="91425" bIns="91425" anchor="t" anchorCtr="0">
            <a:noAutofit/>
          </a:bodyPr>
          <a:lstStyle/>
          <a:p>
            <a:pPr marL="0" lvl="0" indent="0" algn="l" rtl="0">
              <a:spcBef>
                <a:spcPts val="1800"/>
              </a:spcBef>
              <a:spcAft>
                <a:spcPts val="0"/>
              </a:spcAft>
              <a:buNone/>
            </a:pPr>
            <a:r>
              <a:rPr lang="en" sz="1200">
                <a:solidFill>
                  <a:srgbClr val="1F1F1F"/>
                </a:solidFill>
                <a:highlight>
                  <a:srgbClr val="FFFFFF"/>
                </a:highlight>
              </a:rPr>
              <a:t>Causes</a:t>
            </a:r>
            <a:endParaRPr sz="1200" dirty="0">
              <a:solidFill>
                <a:srgbClr val="1F1F1F"/>
              </a:solidFill>
              <a:highlight>
                <a:srgbClr val="FFFFFF"/>
              </a:highlight>
            </a:endParaRPr>
          </a:p>
          <a:p>
            <a:pPr marL="457200" lvl="0" indent="-311150" algn="l" rtl="0">
              <a:spcBef>
                <a:spcPts val="1800"/>
              </a:spcBef>
              <a:spcAft>
                <a:spcPts val="0"/>
              </a:spcAft>
              <a:buClr>
                <a:srgbClr val="1F1F1F"/>
              </a:buClr>
              <a:buSzPts val="1300"/>
              <a:buChar char="●"/>
            </a:pPr>
            <a:r>
              <a:rPr lang="en" sz="1200">
                <a:solidFill>
                  <a:srgbClr val="1F1F1F"/>
                </a:solidFill>
                <a:highlight>
                  <a:srgbClr val="FFFFFF"/>
                </a:highlight>
              </a:rPr>
              <a:t>Earthquakes are caused by the sudden release of energy in the Earth's crust. This energy can be released by the movement of tectonic plates, volcanic eruptions, or landslides.</a:t>
            </a:r>
            <a:endParaRPr sz="12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200">
                <a:solidFill>
                  <a:srgbClr val="1F1F1F"/>
                </a:solidFill>
                <a:highlight>
                  <a:srgbClr val="FFFFFF"/>
                </a:highlight>
              </a:rPr>
              <a:t>The Earth's crust is made up of tectonic plates, which are constantly moving. When two tectonic plates collide, one plate may be forced under the other. This process is called subduction. As the plate sinks deeper into the Earth's mantle, it melts and releases water vapor. This water vapor lowers the melting point of the surrounding rocks, causing them to melt and become magma. The magma then rises to the surface and erupts as lava.</a:t>
            </a:r>
            <a:endParaRPr sz="12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200">
                <a:solidFill>
                  <a:srgbClr val="1F1F1F"/>
                </a:solidFill>
                <a:highlight>
                  <a:srgbClr val="FFFFFF"/>
                </a:highlight>
              </a:rPr>
              <a:t>Volcanic eruptions can also cause earthquakes. When a volcano erupts, the pressure inside the volcano is suddenly released. This can cause the ground to shake violently.</a:t>
            </a:r>
            <a:endParaRPr sz="1200" dirty="0">
              <a:solidFill>
                <a:srgbClr val="1F1F1F"/>
              </a:solidFill>
              <a:highlight>
                <a:srgbClr val="FFFFFF"/>
              </a:highlight>
            </a:endParaRPr>
          </a:p>
          <a:p>
            <a:pPr marL="457200" lvl="0" indent="-311150" algn="l" rtl="0">
              <a:spcBef>
                <a:spcPts val="0"/>
              </a:spcBef>
              <a:spcAft>
                <a:spcPts val="0"/>
              </a:spcAft>
              <a:buClr>
                <a:srgbClr val="1F1F1F"/>
              </a:buClr>
              <a:buSzPts val="1300"/>
              <a:buChar char="●"/>
            </a:pPr>
            <a:r>
              <a:rPr lang="en" sz="1200">
                <a:solidFill>
                  <a:srgbClr val="1F1F1F"/>
                </a:solidFill>
                <a:highlight>
                  <a:srgbClr val="FFFFFF"/>
                </a:highlight>
              </a:rPr>
              <a:t>Landslides can also cause earthquakes. When a landslide occurs, a large mass of rock or soil slides down a slope. This can cause the ground to shake and can also damage buildings and infrastructure.</a:t>
            </a:r>
            <a:endParaRPr sz="1200" dirty="0">
              <a:solidFill>
                <a:srgbClr val="1F1F1F"/>
              </a:solidFill>
              <a:highlight>
                <a:srgbClr val="FFFFFF"/>
              </a:highlight>
            </a:endParaRPr>
          </a:p>
          <a:p>
            <a:pPr marL="457200" lvl="0" indent="-311150" algn="l" rtl="0">
              <a:lnSpc>
                <a:spcPct val="95000"/>
              </a:lnSpc>
              <a:spcBef>
                <a:spcPts val="0"/>
              </a:spcBef>
              <a:spcAft>
                <a:spcPts val="0"/>
              </a:spcAft>
              <a:buClr>
                <a:srgbClr val="1F1F1F"/>
              </a:buClr>
              <a:buSzPts val="1300"/>
              <a:buChar char="●"/>
            </a:pPr>
            <a:endParaRPr sz="1300" dirty="0">
              <a:solidFill>
                <a:srgbClr val="1F1F1F"/>
              </a:solidFill>
              <a:highlight>
                <a:srgbClr val="FFFFFF"/>
              </a:highlight>
            </a:endParaRPr>
          </a:p>
          <a:p>
            <a:pPr marL="0" marR="228600" lvl="0" indent="0" algn="l" rtl="0">
              <a:lnSpc>
                <a:spcPct val="95000"/>
              </a:lnSpc>
              <a:spcBef>
                <a:spcPts val="1100"/>
              </a:spcBef>
              <a:spcAft>
                <a:spcPts val="0"/>
              </a:spcAft>
              <a:buClr>
                <a:schemeClr val="dk1"/>
              </a:buClr>
              <a:buSzPts val="275"/>
              <a:buFont typeface="Arial"/>
              <a:buNone/>
            </a:pPr>
            <a:endParaRPr sz="1275" dirty="0">
              <a:solidFill>
                <a:schemeClr val="dk1"/>
              </a:solidFill>
            </a:endParaRPr>
          </a:p>
          <a:p>
            <a:pPr marL="0" marR="228600" lvl="0" indent="0" algn="l" rtl="0">
              <a:lnSpc>
                <a:spcPct val="95000"/>
              </a:lnSpc>
              <a:spcBef>
                <a:spcPts val="0"/>
              </a:spcBef>
              <a:spcAft>
                <a:spcPts val="0"/>
              </a:spcAft>
              <a:buClr>
                <a:schemeClr val="dk1"/>
              </a:buClr>
              <a:buSzPts val="275"/>
              <a:buFont typeface="Arial"/>
              <a:buNone/>
            </a:pPr>
            <a:endParaRPr sz="1275" dirty="0">
              <a:solidFill>
                <a:schemeClr val="dk1"/>
              </a:solidFill>
            </a:endParaRPr>
          </a:p>
        </p:txBody>
      </p:sp>
      <p:pic>
        <p:nvPicPr>
          <p:cNvPr id="63" name="Google Shape;63;p14"/>
          <p:cNvPicPr preferRelativeResize="0"/>
          <p:nvPr/>
        </p:nvPicPr>
        <p:blipFill>
          <a:blip r:embed="rId3">
            <a:alphaModFix/>
          </a:blip>
          <a:stretch>
            <a:fillRect/>
          </a:stretch>
        </p:blipFill>
        <p:spPr>
          <a:xfrm>
            <a:off x="5675873" y="82475"/>
            <a:ext cx="3156425" cy="22568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Human Impact</a:t>
            </a:r>
            <a:endParaRPr dirty="0"/>
          </a:p>
        </p:txBody>
      </p:sp>
      <p:sp>
        <p:nvSpPr>
          <p:cNvPr id="69" name="Google Shape;69;p15"/>
          <p:cNvSpPr txBox="1">
            <a:spLocks noGrp="1"/>
          </p:cNvSpPr>
          <p:nvPr>
            <p:ph type="body" idx="1"/>
          </p:nvPr>
        </p:nvSpPr>
        <p:spPr>
          <a:xfrm>
            <a:off x="311700" y="7313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None/>
            </a:pPr>
            <a:r>
              <a:rPr lang="en" sz="1200" dirty="0">
                <a:solidFill>
                  <a:srgbClr val="1F1F1F"/>
                </a:solidFill>
                <a:highlight>
                  <a:srgbClr val="FFFFFF"/>
                </a:highlight>
              </a:rPr>
              <a:t>Earthquakes can have a devastating impact on human populations. They can lead to:</a:t>
            </a:r>
            <a:endParaRPr sz="1200"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Death and injury: Earthquakes can cause buildings to collapse and can also trigger landslides and tsunamis. These events can lead to death and injuries.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Homelessness: Earthquakes can damage or destroy homes, leaving people homeless.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Economic losses: Earthquakes can damage businesses and infrastructure, leading to economic losses.</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Social unrest: Earthquakes can disrupt communities and lead to social unrest.</a:t>
            </a:r>
            <a:endParaRPr sz="1200" dirty="0">
              <a:solidFill>
                <a:srgbClr val="1F1F1F"/>
              </a:solidFill>
              <a:highlight>
                <a:srgbClr val="FFFFFF"/>
              </a:highlight>
            </a:endParaRPr>
          </a:p>
          <a:p>
            <a:pPr marL="457200" lvl="0" indent="-311150" algn="l" rtl="0">
              <a:lnSpc>
                <a:spcPct val="95000"/>
              </a:lnSpc>
              <a:spcBef>
                <a:spcPts val="0"/>
              </a:spcBef>
              <a:spcAft>
                <a:spcPts val="0"/>
              </a:spcAft>
              <a:buClr>
                <a:srgbClr val="1F1F1F"/>
              </a:buClr>
              <a:buSzPts val="1300"/>
              <a:buChar char="●"/>
            </a:pPr>
            <a:endParaRPr sz="1300" dirty="0">
              <a:solidFill>
                <a:srgbClr val="1F1F1F"/>
              </a:solidFill>
              <a:highlight>
                <a:srgbClr val="FFFFFF"/>
              </a:highlight>
            </a:endParaRPr>
          </a:p>
          <a:p>
            <a:pPr marL="0" lvl="0" indent="0" algn="l" rtl="0">
              <a:spcBef>
                <a:spcPts val="1100"/>
              </a:spcBef>
              <a:spcAft>
                <a:spcPts val="1200"/>
              </a:spcAft>
              <a:buNone/>
            </a:pPr>
            <a:endParaRPr dirty="0"/>
          </a:p>
        </p:txBody>
      </p:sp>
      <p:pic>
        <p:nvPicPr>
          <p:cNvPr id="70" name="Google Shape;70;p15"/>
          <p:cNvPicPr preferRelativeResize="0"/>
          <p:nvPr/>
        </p:nvPicPr>
        <p:blipFill>
          <a:blip r:embed="rId3">
            <a:alphaModFix/>
          </a:blip>
          <a:stretch>
            <a:fillRect/>
          </a:stretch>
        </p:blipFill>
        <p:spPr>
          <a:xfrm>
            <a:off x="603993" y="2690650"/>
            <a:ext cx="3783750" cy="2366451"/>
          </a:xfrm>
          <a:prstGeom prst="rect">
            <a:avLst/>
          </a:prstGeom>
          <a:noFill/>
          <a:ln>
            <a:noFill/>
          </a:ln>
        </p:spPr>
      </p:pic>
      <p:pic>
        <p:nvPicPr>
          <p:cNvPr id="71" name="Google Shape;71;p15"/>
          <p:cNvPicPr preferRelativeResize="0"/>
          <p:nvPr/>
        </p:nvPicPr>
        <p:blipFill>
          <a:blip r:embed="rId4">
            <a:alphaModFix/>
          </a:blip>
          <a:stretch>
            <a:fillRect/>
          </a:stretch>
        </p:blipFill>
        <p:spPr>
          <a:xfrm>
            <a:off x="5013679" y="2687075"/>
            <a:ext cx="3550551" cy="23664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 Interruption</a:t>
            </a:r>
            <a:endParaRPr dirty="0"/>
          </a:p>
        </p:txBody>
      </p:sp>
      <p:sp>
        <p:nvSpPr>
          <p:cNvPr id="77" name="Google Shape;77;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Earthquakes can interrupt the supply of essential resources, such as water, electricity, and transportation. This can have a significant impact on businesses, industries, and communities.</a:t>
            </a:r>
            <a:endParaRPr sz="1200" dirty="0">
              <a:solidFill>
                <a:srgbClr val="1F1F1F"/>
              </a:solidFill>
              <a:highlight>
                <a:srgbClr val="FFFFFF"/>
              </a:highlight>
            </a:endParaRPr>
          </a:p>
          <a:p>
            <a:pPr marL="0" lvl="0" indent="0" algn="l" rtl="0">
              <a:spcBef>
                <a:spcPts val="1800"/>
              </a:spcBef>
              <a:spcAft>
                <a:spcPts val="0"/>
              </a:spcAft>
              <a:buClr>
                <a:schemeClr val="dk1"/>
              </a:buClr>
              <a:buSzPts val="1100"/>
              <a:buFont typeface="Arial"/>
              <a:buNone/>
            </a:pPr>
            <a:r>
              <a:rPr lang="en" sz="1200" dirty="0">
                <a:solidFill>
                  <a:srgbClr val="1F1F1F"/>
                </a:solidFill>
                <a:highlight>
                  <a:srgbClr val="FFFFFF"/>
                </a:highlight>
              </a:rPr>
              <a:t>For example, earthquakes can damage water pipes and power lines, disrupting water and electricity supplies. They can also damage roads and bridges, making it difficult to transport people and goods.</a:t>
            </a:r>
            <a:endParaRPr sz="1200" dirty="0">
              <a:solidFill>
                <a:srgbClr val="1F1F1F"/>
              </a:solidFill>
              <a:highlight>
                <a:srgbClr val="FFFFFF"/>
              </a:highlight>
            </a:endParaRPr>
          </a:p>
          <a:p>
            <a:pPr marL="0" lvl="0" indent="0" algn="l" rtl="0">
              <a:spcBef>
                <a:spcPts val="1800"/>
              </a:spcBef>
              <a:spcAft>
                <a:spcPts val="1200"/>
              </a:spcAft>
              <a:buNone/>
            </a:pPr>
            <a:endParaRPr sz="1300" dirty="0">
              <a:solidFill>
                <a:srgbClr val="1F1F1F"/>
              </a:solidFill>
              <a:highlight>
                <a:srgbClr val="FFFFFF"/>
              </a:highlight>
            </a:endParaRPr>
          </a:p>
        </p:txBody>
      </p:sp>
      <p:pic>
        <p:nvPicPr>
          <p:cNvPr id="78" name="Google Shape;78;p16"/>
          <p:cNvPicPr preferRelativeResize="0"/>
          <p:nvPr/>
        </p:nvPicPr>
        <p:blipFill>
          <a:blip r:embed="rId3">
            <a:alphaModFix/>
          </a:blip>
          <a:stretch>
            <a:fillRect/>
          </a:stretch>
        </p:blipFill>
        <p:spPr>
          <a:xfrm>
            <a:off x="4138800" y="2862175"/>
            <a:ext cx="4345401" cy="2281325"/>
          </a:xfrm>
          <a:prstGeom prst="rect">
            <a:avLst/>
          </a:prstGeom>
          <a:noFill/>
          <a:ln>
            <a:noFill/>
          </a:ln>
        </p:spPr>
      </p:pic>
      <p:pic>
        <p:nvPicPr>
          <p:cNvPr id="79" name="Google Shape;79;p16"/>
          <p:cNvPicPr preferRelativeResize="0"/>
          <p:nvPr/>
        </p:nvPicPr>
        <p:blipFill>
          <a:blip r:embed="rId4">
            <a:alphaModFix/>
          </a:blip>
          <a:stretch>
            <a:fillRect/>
          </a:stretch>
        </p:blipFill>
        <p:spPr>
          <a:xfrm>
            <a:off x="374900" y="2822088"/>
            <a:ext cx="3542251" cy="2361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Loss to structure and property</a:t>
            </a:r>
            <a:endParaRPr dirty="0"/>
          </a:p>
        </p:txBody>
      </p:sp>
      <p:sp>
        <p:nvSpPr>
          <p:cNvPr id="85" name="Google Shape;85;p17"/>
          <p:cNvSpPr txBox="1">
            <a:spLocks noGrp="1"/>
          </p:cNvSpPr>
          <p:nvPr>
            <p:ph type="body" idx="1"/>
          </p:nvPr>
        </p:nvSpPr>
        <p:spPr>
          <a:xfrm>
            <a:off x="311700" y="511775"/>
            <a:ext cx="8520600" cy="3416400"/>
          </a:xfrm>
          <a:prstGeom prst="rect">
            <a:avLst/>
          </a:prstGeom>
        </p:spPr>
        <p:txBody>
          <a:bodyPr spcFirstLastPara="1" wrap="square" lIns="91425" tIns="91425" rIns="91425" bIns="91425" anchor="t" anchorCtr="0">
            <a:normAutofit/>
          </a:bodyPr>
          <a:lstStyle/>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lnSpc>
                <a:spcPct val="95000"/>
              </a:lnSpc>
              <a:spcBef>
                <a:spcPts val="1800"/>
              </a:spcBef>
              <a:spcAft>
                <a:spcPts val="0"/>
              </a:spcAft>
              <a:buClr>
                <a:schemeClr val="dk1"/>
              </a:buClr>
              <a:buSzPts val="275"/>
              <a:buFont typeface="Arial"/>
              <a:buNone/>
            </a:pPr>
            <a:r>
              <a:rPr lang="en" sz="1200" dirty="0">
                <a:solidFill>
                  <a:srgbClr val="1F1F1F"/>
                </a:solidFill>
                <a:highlight>
                  <a:srgbClr val="FFFFFF"/>
                </a:highlight>
              </a:rPr>
              <a:t>Earthquakes can cause significant damage to structures and property. Buildings, bridges, roads, and other infrastructure can be damaged or destroyed by earthquakes. This can lead to billions of dollars in economic losses.</a:t>
            </a:r>
            <a:endParaRPr sz="1300" dirty="0">
              <a:solidFill>
                <a:srgbClr val="1F1F1F"/>
              </a:solidFill>
              <a:highlight>
                <a:srgbClr val="FFFFFF"/>
              </a:highlight>
            </a:endParaRPr>
          </a:p>
          <a:p>
            <a:pPr marL="0" lvl="0" indent="0" algn="l" rtl="0">
              <a:spcBef>
                <a:spcPts val="1800"/>
              </a:spcBef>
              <a:spcAft>
                <a:spcPts val="1200"/>
              </a:spcAft>
              <a:buNone/>
            </a:pPr>
            <a:endParaRPr dirty="0"/>
          </a:p>
        </p:txBody>
      </p:sp>
      <p:pic>
        <p:nvPicPr>
          <p:cNvPr id="86" name="Google Shape;86;p17"/>
          <p:cNvPicPr preferRelativeResize="0"/>
          <p:nvPr/>
        </p:nvPicPr>
        <p:blipFill>
          <a:blip r:embed="rId3">
            <a:alphaModFix/>
          </a:blip>
          <a:stretch>
            <a:fillRect/>
          </a:stretch>
        </p:blipFill>
        <p:spPr>
          <a:xfrm>
            <a:off x="4918550" y="2412000"/>
            <a:ext cx="4115750" cy="2150475"/>
          </a:xfrm>
          <a:prstGeom prst="rect">
            <a:avLst/>
          </a:prstGeom>
          <a:noFill/>
          <a:ln>
            <a:noFill/>
          </a:ln>
        </p:spPr>
      </p:pic>
      <p:pic>
        <p:nvPicPr>
          <p:cNvPr id="87" name="Google Shape;87;p17"/>
          <p:cNvPicPr preferRelativeResize="0"/>
          <p:nvPr/>
        </p:nvPicPr>
        <p:blipFill>
          <a:blip r:embed="rId4">
            <a:alphaModFix/>
          </a:blip>
          <a:stretch>
            <a:fillRect/>
          </a:stretch>
        </p:blipFill>
        <p:spPr>
          <a:xfrm>
            <a:off x="142454" y="2126100"/>
            <a:ext cx="4661250" cy="27874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Real Examples</a:t>
            </a:r>
            <a:endParaRPr dirty="0"/>
          </a:p>
        </p:txBody>
      </p:sp>
      <p:sp>
        <p:nvSpPr>
          <p:cNvPr id="93" name="Google Shape;93;p18"/>
          <p:cNvSpPr txBox="1">
            <a:spLocks noGrp="1"/>
          </p:cNvSpPr>
          <p:nvPr>
            <p:ph type="body" idx="1"/>
          </p:nvPr>
        </p:nvSpPr>
        <p:spPr>
          <a:xfrm>
            <a:off x="311700" y="1017725"/>
            <a:ext cx="8520600" cy="3416400"/>
          </a:xfrm>
          <a:prstGeom prst="rect">
            <a:avLst/>
          </a:prstGeom>
        </p:spPr>
        <p:txBody>
          <a:bodyPr spcFirstLastPara="1" wrap="square" lIns="91425" tIns="91425" rIns="91425" bIns="91425" anchor="t" anchorCtr="0">
            <a:normAutofit/>
          </a:bodyPr>
          <a:lstStyle/>
          <a:p>
            <a:pPr marL="0" lvl="0" indent="0" algn="l" rtl="0">
              <a:lnSpc>
                <a:spcPct val="95000"/>
              </a:lnSpc>
              <a:spcBef>
                <a:spcPts val="1800"/>
              </a:spcBef>
              <a:spcAft>
                <a:spcPts val="0"/>
              </a:spcAft>
              <a:buClr>
                <a:schemeClr val="dk1"/>
              </a:buClr>
              <a:buSzPts val="275"/>
              <a:buFont typeface="Arial"/>
              <a:buNone/>
            </a:pPr>
            <a:endParaRPr sz="1300" dirty="0">
              <a:solidFill>
                <a:srgbClr val="1F1F1F"/>
              </a:solidFill>
              <a:highlight>
                <a:srgbClr val="FFFFFF"/>
              </a:highlight>
            </a:endParaRPr>
          </a:p>
          <a:p>
            <a:pPr marL="0" lvl="0" indent="0" algn="l" rtl="0">
              <a:spcBef>
                <a:spcPts val="1800"/>
              </a:spcBef>
              <a:spcAft>
                <a:spcPts val="0"/>
              </a:spcAft>
              <a:buNone/>
            </a:pPr>
            <a:r>
              <a:rPr lang="en" sz="1200" dirty="0">
                <a:solidFill>
                  <a:srgbClr val="1F1F1F"/>
                </a:solidFill>
                <a:highlight>
                  <a:srgbClr val="FFFFFF"/>
                </a:highlight>
              </a:rPr>
              <a:t>Here are some real examples of the devastating impacts of earthquakes:</a:t>
            </a:r>
            <a:endParaRPr sz="1200" dirty="0">
              <a:solidFill>
                <a:srgbClr val="1F1F1F"/>
              </a:solidFill>
              <a:highlight>
                <a:srgbClr val="FFFFFF"/>
              </a:highlight>
            </a:endParaRPr>
          </a:p>
          <a:p>
            <a:pPr marL="457200" lvl="0" indent="-304800" algn="l" rtl="0">
              <a:spcBef>
                <a:spcPts val="1800"/>
              </a:spcBef>
              <a:spcAft>
                <a:spcPts val="0"/>
              </a:spcAft>
              <a:buClr>
                <a:srgbClr val="1F1F1F"/>
              </a:buClr>
              <a:buSzPts val="1200"/>
              <a:buChar char="●"/>
            </a:pPr>
            <a:r>
              <a:rPr lang="en" sz="1200" dirty="0">
                <a:solidFill>
                  <a:srgbClr val="1F1F1F"/>
                </a:solidFill>
                <a:highlight>
                  <a:srgbClr val="FFFFFF"/>
                </a:highlight>
              </a:rPr>
              <a:t>The 2011 Tōhoku earthquake and tsunami: The 2011 Tōhoku earthquake and tsunami was one of the most powerful earthquakes in recorded history. It caused a massive tsunami that devastated the coast of Japan. The earthquake and tsunami killed over 15,000 people and caused over $300 billion in damage.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2010 Haiti earthquake: The 2010 Haiti earthquake was a magnitude 7.0 earthquake that struck Haiti on January 12, 2010. The earthquake killed over 220,000 people and caused over $10 billion in damage.</a:t>
            </a:r>
            <a:endParaRPr sz="1200" dirty="0">
              <a:solidFill>
                <a:srgbClr val="1F1F1F"/>
              </a:solidFill>
              <a:highlight>
                <a:srgbClr val="FFFFFF"/>
              </a:highlight>
            </a:endParaRPr>
          </a:p>
          <a:p>
            <a:pPr marL="457200" lvl="0" indent="-304800" algn="l" rtl="0">
              <a:spcBef>
                <a:spcPts val="0"/>
              </a:spcBef>
              <a:spcAft>
                <a:spcPts val="0"/>
              </a:spcAft>
              <a:buClr>
                <a:srgbClr val="1F1F1F"/>
              </a:buClr>
              <a:buSzPts val="1200"/>
              <a:buChar char="●"/>
            </a:pPr>
            <a:r>
              <a:rPr lang="en" sz="1200" dirty="0">
                <a:solidFill>
                  <a:srgbClr val="1F1F1F"/>
                </a:solidFill>
                <a:highlight>
                  <a:srgbClr val="FFFFFF"/>
                </a:highlight>
              </a:rPr>
              <a:t>The 2004 Indian Ocean earthquake and tsunami: The 2004 Indian Ocean earthquake and tsunami was a magnitude 9.1 earthquake that struck off the coast of Sumatra, Indonesia on December 26, 2004. The earthquake triggered a tsunami that devastated the coastlines of Indonesia, Sri Lanka, Thailand, India, and other countries. The earthquake and tsunami killed over 230,000 people.</a:t>
            </a:r>
            <a:endParaRPr sz="1200" dirty="0">
              <a:solidFill>
                <a:srgbClr val="1F1F1F"/>
              </a:solidFill>
              <a:highlight>
                <a:srgbClr val="FFFFFF"/>
              </a:highlight>
            </a:endParaRPr>
          </a:p>
          <a:p>
            <a:pPr marL="457200" lvl="0" indent="-311150" algn="l" rtl="0">
              <a:lnSpc>
                <a:spcPct val="95000"/>
              </a:lnSpc>
              <a:spcBef>
                <a:spcPts val="0"/>
              </a:spcBef>
              <a:spcAft>
                <a:spcPts val="0"/>
              </a:spcAft>
              <a:buClr>
                <a:srgbClr val="1F1F1F"/>
              </a:buClr>
              <a:buSzPts val="1300"/>
              <a:buChar char="●"/>
            </a:pPr>
            <a:endParaRPr sz="1300" dirty="0">
              <a:solidFill>
                <a:srgbClr val="1F1F1F"/>
              </a:solidFill>
              <a:highlight>
                <a:srgbClr val="FFFFFF"/>
              </a:highlight>
            </a:endParaRPr>
          </a:p>
          <a:p>
            <a:pPr marL="0" lvl="0" indent="0" algn="l" rtl="0">
              <a:spcBef>
                <a:spcPts val="1100"/>
              </a:spcBef>
              <a:spcAft>
                <a:spcPts val="1200"/>
              </a:spcAft>
              <a:buNone/>
            </a:pPr>
            <a:endParaRPr dirty="0"/>
          </a:p>
        </p:txBody>
      </p:sp>
      <p:pic>
        <p:nvPicPr>
          <p:cNvPr id="94" name="Google Shape;94;p18"/>
          <p:cNvPicPr preferRelativeResize="0"/>
          <p:nvPr/>
        </p:nvPicPr>
        <p:blipFill>
          <a:blip r:embed="rId3">
            <a:alphaModFix/>
          </a:blip>
          <a:stretch>
            <a:fillRect/>
          </a:stretch>
        </p:blipFill>
        <p:spPr>
          <a:xfrm>
            <a:off x="5627325" y="63275"/>
            <a:ext cx="3379875" cy="19089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News/Video</a:t>
            </a:r>
            <a:endParaRPr dirty="0"/>
          </a:p>
        </p:txBody>
      </p:sp>
      <p:sp>
        <p:nvSpPr>
          <p:cNvPr id="100" name="Google Shape;100;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u="sng">
                <a:solidFill>
                  <a:schemeClr val="hlink"/>
                </a:solidFill>
                <a:hlinkClick r:id="rId3"/>
              </a:rPr>
              <a:t>https://www.cnn.com/2023/02/07/middleeast/earthquake-turkey-syria-why-deadly-intl/index.html</a:t>
            </a:r>
            <a:r>
              <a:rPr lang="en"/>
              <a:t> </a:t>
            </a:r>
            <a:endParaRPr dirty="0"/>
          </a:p>
          <a:p>
            <a:pPr marL="0" lvl="0" indent="0" algn="l" rtl="0">
              <a:spcBef>
                <a:spcPts val="1200"/>
              </a:spcBef>
              <a:spcAft>
                <a:spcPts val="1200"/>
              </a:spcAft>
              <a:buNone/>
            </a:pPr>
            <a:r>
              <a:rPr lang="en" u="sng">
                <a:solidFill>
                  <a:schemeClr val="hlink"/>
                </a:solidFill>
                <a:hlinkClick r:id="rId4"/>
              </a:rPr>
              <a:t>https://www.reuters.com/world/asia-pacific/magnitude-63-earthquake-strikes-northwestern-afghanistan-gfz-2023-10-11/</a:t>
            </a:r>
            <a:r>
              <a:rPr lang="en"/>
              <a:t> </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Resources/Links</a:t>
            </a:r>
            <a:endParaRPr dirty="0"/>
          </a:p>
        </p:txBody>
      </p:sp>
      <p:sp>
        <p:nvSpPr>
          <p:cNvPr id="106" name="Google Shape;106;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Statistics (if not covered in AI article)</a:t>
            </a:r>
            <a:endParaRPr dirty="0"/>
          </a:p>
        </p:txBody>
      </p:sp>
      <p:sp>
        <p:nvSpPr>
          <p:cNvPr id="112" name="Google Shape;112;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651</Words>
  <Application>Microsoft Office PowerPoint</Application>
  <PresentationFormat>On-screen Show (16:9)</PresentationFormat>
  <Paragraphs>35</Paragraphs>
  <Slides>10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Simple Light</vt:lpstr>
      <vt:lpstr>Earthquake</vt:lpstr>
      <vt:lpstr>Causes</vt:lpstr>
      <vt:lpstr>Human Impact</vt:lpstr>
      <vt:lpstr>Resource Interruption</vt:lpstr>
      <vt:lpstr>Loss to structure and property</vt:lpstr>
      <vt:lpstr>Real Examples</vt:lpstr>
      <vt:lpstr>News/Video</vt:lpstr>
      <vt:lpstr>Resources/Links</vt:lpstr>
      <vt:lpstr>Statistics (if not covered in AI article)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Earthquake</dc:title>
  <cp:lastModifiedBy>Michelle Hudson</cp:lastModifiedBy>
  <cp:revision>1</cp:revision>
  <dcterms:modified xsi:type="dcterms:W3CDTF">2024-03-13T22:51:55Z</dcterms:modified>
</cp:coreProperties>
</file>