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6" r:id="rId1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33" d="100"/>
          <a:sy n="133" d="100"/>
        </p:scale>
        <p:origin x="906" y="12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6e8e40ac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6e8e40ac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296e8e40ac3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296e8e40ac3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26021e6154a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26021e6154a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26021e6154a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26021e6154a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26021e6154a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26021e6154a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296e8e40ac3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296e8e40ac3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296e8e40ac3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296e8e40ac3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296e8e40ac3_0_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296e8e40ac3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11.xml"/><Relationship Id="rId5" Type="http://schemas.openxmlformats.org/officeDocument/2006/relationships/image" Target="../media/image14.png"/><Relationship Id="rId4" Type="http://schemas.openxmlformats.org/officeDocument/2006/relationships/hyperlink" Target="https://3drst.byu.ed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8" Type="http://schemas.openxmlformats.org/officeDocument/2006/relationships/image" Target="../media/image12.jpg"/><Relationship Id="rId3" Type="http://schemas.openxmlformats.org/officeDocument/2006/relationships/hyperlink" Target="http://www.youtube.com/watch?v=-GbQWmFzVdY" TargetMode="External"/><Relationship Id="rId7" Type="http://schemas.openxmlformats.org/officeDocument/2006/relationships/hyperlink" Target="http://www.youtube.com/watch?v=Sok8bAcuuYk"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1.jpg"/><Relationship Id="rId5" Type="http://schemas.openxmlformats.org/officeDocument/2006/relationships/hyperlink" Target="http://www.youtube.com/watch?v=yze9EBjj6Zo" TargetMode="External"/><Relationship Id="rId4" Type="http://schemas.openxmlformats.org/officeDocument/2006/relationships/image" Target="../media/image10.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t>Drought</a:t>
            </a:r>
            <a:endParaRPr/>
          </a:p>
        </p:txBody>
      </p:sp>
      <p:sp>
        <p:nvSpPr>
          <p:cNvPr id="55" name="Google Shape;55;p13"/>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t>Natural Disaster</a:t>
            </a:r>
            <a:endParaRPr/>
          </a:p>
        </p:txBody>
      </p:sp>
      <p:sp>
        <p:nvSpPr>
          <p:cNvPr id="56" name="Google Shape;56;p13"/>
          <p:cNvSpPr txBox="1"/>
          <p:nvPr/>
        </p:nvSpPr>
        <p:spPr>
          <a:xfrm>
            <a:off x="437750" y="3489800"/>
            <a:ext cx="8110500" cy="1228200"/>
          </a:xfrm>
          <a:prstGeom prst="rect">
            <a:avLst/>
          </a:prstGeom>
          <a:noFill/>
          <a:ln>
            <a:noFill/>
          </a:ln>
        </p:spPr>
        <p:txBody>
          <a:bodyPr spcFirstLastPara="1" wrap="square" lIns="91425" tIns="91425" rIns="91425" bIns="91425" anchor="t" anchorCtr="0">
            <a:noAutofit/>
          </a:bodyPr>
          <a:lstStyle/>
          <a:p>
            <a:pPr marL="0" lvl="0" indent="0" algn="ctr" rtl="0">
              <a:lnSpc>
                <a:spcPct val="95000"/>
              </a:lnSpc>
              <a:spcBef>
                <a:spcPts val="300"/>
              </a:spcBef>
              <a:spcAft>
                <a:spcPts val="300"/>
              </a:spcAft>
              <a:buClr>
                <a:schemeClr val="dk1"/>
              </a:buClr>
              <a:buSzPts val="275"/>
              <a:buFont typeface="Arial"/>
              <a:buNone/>
            </a:pPr>
            <a:r>
              <a:rPr lang="en" sz="1200" dirty="0">
                <a:solidFill>
                  <a:srgbClr val="1F1F1F"/>
                </a:solidFill>
                <a:highlight>
                  <a:srgbClr val="FFFFFF"/>
                </a:highlight>
              </a:rPr>
              <a:t>A drought is a period of abnormally dry weather that persists long enough to cause serious hydrological imbalance in the affected area. It is characterized by a lack of precipitation, which can lead to reduced soil moisture, groundwater, stream flow, crop damage, and a general water shortage.</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2758783" y="3808308"/>
            <a:ext cx="3626435" cy="333195"/>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780"/>
            </a:xfrm>
            <a:prstGeom prst="rect">
              <a:avLst/>
            </a:prstGeom>
            <a:solidFill>
              <a:srgbClr val="FFFFFF"/>
            </a:solidFill>
            <a:ln w="9525">
              <a:noFill/>
              <a:miter lim="800000"/>
              <a:headEnd/>
              <a:tailEnd/>
            </a:ln>
          </p:spPr>
          <p:txBody>
            <a:bodyPr rot="0" vert="horz" wrap="square" lIns="43720" tIns="21860" rIns="43720" bIns="21860" anchor="t" anchorCtr="0">
              <a:spAutoFit/>
            </a:bodyPr>
            <a:lstStyle/>
            <a:p>
              <a:pPr algn="ctr">
                <a:lnSpc>
                  <a:spcPct val="107000"/>
                </a:lnSpc>
              </a:pPr>
              <a:r>
                <a:rPr lang="en-US" sz="67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2932511" y="932261"/>
            <a:ext cx="3278981" cy="3278981"/>
          </a:xfrm>
          <a:prstGeom prst="rect">
            <a:avLst/>
          </a:prstGeom>
        </p:spPr>
      </p:pic>
    </p:spTree>
    <p:extLst>
      <p:ext uri="{BB962C8B-B14F-4D97-AF65-F5344CB8AC3E}">
        <p14:creationId xmlns:p14="http://schemas.microsoft.com/office/powerpoint/2010/main" val="3116038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117125" y="5666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Causes</a:t>
            </a:r>
            <a:endParaRPr/>
          </a:p>
        </p:txBody>
      </p:sp>
      <p:sp>
        <p:nvSpPr>
          <p:cNvPr id="62" name="Google Shape;62;p14"/>
          <p:cNvSpPr txBox="1">
            <a:spLocks noGrp="1"/>
          </p:cNvSpPr>
          <p:nvPr>
            <p:ph type="body" idx="1"/>
          </p:nvPr>
        </p:nvSpPr>
        <p:spPr>
          <a:xfrm>
            <a:off x="220912" y="852975"/>
            <a:ext cx="8520600" cy="3928200"/>
          </a:xfrm>
          <a:prstGeom prst="rect">
            <a:avLst/>
          </a:prstGeom>
        </p:spPr>
        <p:txBody>
          <a:bodyPr spcFirstLastPara="1" wrap="square" lIns="91425" tIns="91425" rIns="91425" bIns="91425" anchor="t" anchorCtr="0">
            <a:noAutofit/>
          </a:bodyPr>
          <a:lstStyle/>
          <a:p>
            <a:pPr marL="0" lvl="0" indent="0" algn="l" rtl="0">
              <a:lnSpc>
                <a:spcPct val="95000"/>
              </a:lnSpc>
              <a:spcBef>
                <a:spcPts val="1800"/>
              </a:spcBef>
              <a:spcAft>
                <a:spcPts val="0"/>
              </a:spcAft>
              <a:buClr>
                <a:schemeClr val="dk1"/>
              </a:buClr>
              <a:buSzPts val="275"/>
              <a:buFont typeface="Arial"/>
              <a:buNone/>
            </a:pPr>
            <a:r>
              <a:rPr lang="en" sz="1300" dirty="0">
                <a:solidFill>
                  <a:srgbClr val="1F1F1F"/>
                </a:solidFill>
                <a:highlight>
                  <a:srgbClr val="FFFFFF"/>
                </a:highlight>
              </a:rPr>
              <a:t>Drought is a prolonged period of abnormally low rainfall, leading to a shortage of water. It is a natural disaster that can be caused by a variety of factors, including:</a:t>
            </a:r>
            <a:endParaRPr sz="1300" dirty="0">
              <a:solidFill>
                <a:srgbClr val="1F1F1F"/>
              </a:solidFill>
              <a:highlight>
                <a:srgbClr val="FFFFFF"/>
              </a:highlight>
            </a:endParaRPr>
          </a:p>
          <a:p>
            <a:pPr marL="457200" lvl="0" indent="-311150" algn="l" rtl="0">
              <a:lnSpc>
                <a:spcPct val="95000"/>
              </a:lnSpc>
              <a:spcBef>
                <a:spcPts val="1800"/>
              </a:spcBef>
              <a:spcAft>
                <a:spcPts val="0"/>
              </a:spcAft>
              <a:buClr>
                <a:srgbClr val="1F1F1F"/>
              </a:buClr>
              <a:buSzPts val="1300"/>
              <a:buChar char="●"/>
            </a:pPr>
            <a:r>
              <a:rPr lang="en" sz="1300" dirty="0">
                <a:solidFill>
                  <a:srgbClr val="1F1F1F"/>
                </a:solidFill>
                <a:highlight>
                  <a:srgbClr val="FFFFFF"/>
                </a:highlight>
              </a:rPr>
              <a:t>Natural variability in climate: Droughts can occur naturally due to changes in weather patterns, such as El Niño and La Niña.</a:t>
            </a:r>
            <a:endParaRPr sz="1300" dirty="0">
              <a:solidFill>
                <a:srgbClr val="1F1F1F"/>
              </a:solidFill>
              <a:highlight>
                <a:srgbClr val="FFFFFF"/>
              </a:highlight>
            </a:endParaRPr>
          </a:p>
          <a:p>
            <a:pPr marL="457200" lvl="0" indent="-311150" algn="l" rtl="0">
              <a:lnSpc>
                <a:spcPct val="95000"/>
              </a:lnSpc>
              <a:spcBef>
                <a:spcPts val="0"/>
              </a:spcBef>
              <a:spcAft>
                <a:spcPts val="0"/>
              </a:spcAft>
              <a:buClr>
                <a:srgbClr val="1F1F1F"/>
              </a:buClr>
              <a:buSzPts val="1300"/>
              <a:buChar char="●"/>
            </a:pPr>
            <a:r>
              <a:rPr lang="en" sz="1300" dirty="0">
                <a:solidFill>
                  <a:srgbClr val="1F1F1F"/>
                </a:solidFill>
                <a:highlight>
                  <a:srgbClr val="FFFFFF"/>
                </a:highlight>
              </a:rPr>
              <a:t>Climate change: Climate change is making droughts more frequent and severe. As global temperatures rise, more water evaporates from the land and oceans, leading to drier conditions.</a:t>
            </a:r>
            <a:endParaRPr sz="1300" dirty="0">
              <a:solidFill>
                <a:srgbClr val="1F1F1F"/>
              </a:solidFill>
              <a:highlight>
                <a:srgbClr val="FFFFFF"/>
              </a:highlight>
            </a:endParaRPr>
          </a:p>
          <a:p>
            <a:pPr marL="457200" lvl="0" indent="-311150" algn="l" rtl="0">
              <a:lnSpc>
                <a:spcPct val="95000"/>
              </a:lnSpc>
              <a:spcBef>
                <a:spcPts val="0"/>
              </a:spcBef>
              <a:spcAft>
                <a:spcPts val="0"/>
              </a:spcAft>
              <a:buClr>
                <a:srgbClr val="1F1F1F"/>
              </a:buClr>
              <a:buSzPts val="1300"/>
              <a:buChar char="●"/>
            </a:pPr>
            <a:r>
              <a:rPr lang="en" sz="1300" dirty="0">
                <a:solidFill>
                  <a:srgbClr val="1F1F1F"/>
                </a:solidFill>
                <a:highlight>
                  <a:srgbClr val="FFFFFF"/>
                </a:highlight>
              </a:rPr>
              <a:t>Human activity: Human activities such as deforestation, overgrazing, and excessive water use can also contribute to drought.</a:t>
            </a:r>
            <a:endParaRPr sz="1300" dirty="0">
              <a:solidFill>
                <a:srgbClr val="1F1F1F"/>
              </a:solidFill>
              <a:highlight>
                <a:srgbClr val="FFFFFF"/>
              </a:highlight>
            </a:endParaRPr>
          </a:p>
          <a:p>
            <a:pPr marL="0" marR="228600" lvl="0" indent="0" algn="l" rtl="0">
              <a:lnSpc>
                <a:spcPct val="95000"/>
              </a:lnSpc>
              <a:spcBef>
                <a:spcPts val="1100"/>
              </a:spcBef>
              <a:spcAft>
                <a:spcPts val="0"/>
              </a:spcAft>
              <a:buClr>
                <a:schemeClr val="dk1"/>
              </a:buClr>
              <a:buSzPts val="275"/>
              <a:buFont typeface="Arial"/>
              <a:buNone/>
            </a:pPr>
            <a:endParaRPr sz="1275" dirty="0">
              <a:solidFill>
                <a:schemeClr val="dk1"/>
              </a:solidFill>
            </a:endParaRPr>
          </a:p>
          <a:p>
            <a:pPr marL="0" marR="228600" lvl="0" indent="0" algn="l" rtl="0">
              <a:lnSpc>
                <a:spcPct val="95000"/>
              </a:lnSpc>
              <a:spcBef>
                <a:spcPts val="0"/>
              </a:spcBef>
              <a:spcAft>
                <a:spcPts val="0"/>
              </a:spcAft>
              <a:buClr>
                <a:schemeClr val="dk1"/>
              </a:buClr>
              <a:buSzPts val="275"/>
              <a:buFont typeface="Arial"/>
              <a:buNone/>
            </a:pPr>
            <a:endParaRPr sz="1275" dirty="0">
              <a:solidFill>
                <a:schemeClr val="dk1"/>
              </a:solidFill>
            </a:endParaRPr>
          </a:p>
        </p:txBody>
      </p:sp>
      <p:pic>
        <p:nvPicPr>
          <p:cNvPr id="63" name="Google Shape;63;p14"/>
          <p:cNvPicPr preferRelativeResize="0"/>
          <p:nvPr/>
        </p:nvPicPr>
        <p:blipFill rotWithShape="1">
          <a:blip r:embed="rId3">
            <a:alphaModFix/>
          </a:blip>
          <a:srcRect b="55650"/>
          <a:stretch/>
        </p:blipFill>
        <p:spPr>
          <a:xfrm>
            <a:off x="1095074" y="3053450"/>
            <a:ext cx="6772275" cy="18164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Human Impact</a:t>
            </a:r>
            <a:endParaRPr/>
          </a:p>
        </p:txBody>
      </p:sp>
      <p:sp>
        <p:nvSpPr>
          <p:cNvPr id="69" name="Google Shape;69;p15"/>
          <p:cNvSpPr txBox="1">
            <a:spLocks noGrp="1"/>
          </p:cNvSpPr>
          <p:nvPr>
            <p:ph type="body" idx="1"/>
          </p:nvPr>
        </p:nvSpPr>
        <p:spPr>
          <a:xfrm>
            <a:off x="311700" y="1152475"/>
            <a:ext cx="5293800" cy="3416400"/>
          </a:xfrm>
          <a:prstGeom prst="rect">
            <a:avLst/>
          </a:prstGeom>
        </p:spPr>
        <p:txBody>
          <a:bodyPr spcFirstLastPara="1" wrap="square" lIns="91425" tIns="91425" rIns="91425" bIns="91425" anchor="t" anchorCtr="0">
            <a:normAutofit/>
          </a:bodyPr>
          <a:lstStyle/>
          <a:p>
            <a:pPr marL="0" lvl="0" indent="0" algn="l" rtl="0">
              <a:lnSpc>
                <a:spcPct val="95000"/>
              </a:lnSpc>
              <a:spcBef>
                <a:spcPts val="1800"/>
              </a:spcBef>
              <a:spcAft>
                <a:spcPts val="0"/>
              </a:spcAft>
              <a:buClr>
                <a:schemeClr val="dk1"/>
              </a:buClr>
              <a:buSzPts val="275"/>
              <a:buFont typeface="Arial"/>
              <a:buNone/>
            </a:pPr>
            <a:r>
              <a:rPr lang="en" sz="1300" dirty="0">
                <a:solidFill>
                  <a:srgbClr val="1F1F1F"/>
                </a:solidFill>
                <a:highlight>
                  <a:srgbClr val="FFFFFF"/>
                </a:highlight>
              </a:rPr>
              <a:t>Drought can have a devastating impact on human populations. It can lead to:</a:t>
            </a:r>
            <a:endParaRPr sz="1300" dirty="0">
              <a:solidFill>
                <a:srgbClr val="1F1F1F"/>
              </a:solidFill>
              <a:highlight>
                <a:srgbClr val="FFFFFF"/>
              </a:highlight>
            </a:endParaRPr>
          </a:p>
          <a:p>
            <a:pPr marL="457200" lvl="0" indent="-311150" algn="l" rtl="0">
              <a:lnSpc>
                <a:spcPct val="95000"/>
              </a:lnSpc>
              <a:spcBef>
                <a:spcPts val="1800"/>
              </a:spcBef>
              <a:spcAft>
                <a:spcPts val="0"/>
              </a:spcAft>
              <a:buClr>
                <a:srgbClr val="1F1F1F"/>
              </a:buClr>
              <a:buSzPts val="1300"/>
              <a:buChar char="●"/>
            </a:pPr>
            <a:r>
              <a:rPr lang="en" sz="1300" dirty="0">
                <a:solidFill>
                  <a:srgbClr val="1F1F1F"/>
                </a:solidFill>
                <a:highlight>
                  <a:srgbClr val="FFFFFF"/>
                </a:highlight>
              </a:rPr>
              <a:t>Food shortages: Drought can damage crops and livestock, leading to food shortages and malnutrition.</a:t>
            </a:r>
            <a:endParaRPr sz="1300" dirty="0">
              <a:solidFill>
                <a:srgbClr val="1F1F1F"/>
              </a:solidFill>
              <a:highlight>
                <a:srgbClr val="FFFFFF"/>
              </a:highlight>
            </a:endParaRPr>
          </a:p>
          <a:p>
            <a:pPr marL="457200" lvl="0" indent="-311150" algn="l" rtl="0">
              <a:lnSpc>
                <a:spcPct val="95000"/>
              </a:lnSpc>
              <a:spcBef>
                <a:spcPts val="0"/>
              </a:spcBef>
              <a:spcAft>
                <a:spcPts val="0"/>
              </a:spcAft>
              <a:buClr>
                <a:srgbClr val="1F1F1F"/>
              </a:buClr>
              <a:buSzPts val="1300"/>
              <a:buChar char="●"/>
            </a:pPr>
            <a:r>
              <a:rPr lang="en" sz="1300" dirty="0">
                <a:solidFill>
                  <a:srgbClr val="1F1F1F"/>
                </a:solidFill>
                <a:highlight>
                  <a:srgbClr val="FFFFFF"/>
                </a:highlight>
              </a:rPr>
              <a:t>Water scarcity: Drought can reduce water supplies for drinking, irrigation, and sanitation. This can lead to waterborne diseases and health problems.</a:t>
            </a:r>
            <a:endParaRPr sz="1300" dirty="0">
              <a:solidFill>
                <a:srgbClr val="1F1F1F"/>
              </a:solidFill>
              <a:highlight>
                <a:srgbClr val="FFFFFF"/>
              </a:highlight>
            </a:endParaRPr>
          </a:p>
          <a:p>
            <a:pPr marL="457200" lvl="0" indent="-311150" algn="l" rtl="0">
              <a:lnSpc>
                <a:spcPct val="95000"/>
              </a:lnSpc>
              <a:spcBef>
                <a:spcPts val="0"/>
              </a:spcBef>
              <a:spcAft>
                <a:spcPts val="0"/>
              </a:spcAft>
              <a:buClr>
                <a:srgbClr val="1F1F1F"/>
              </a:buClr>
              <a:buSzPts val="1300"/>
              <a:buChar char="●"/>
            </a:pPr>
            <a:r>
              <a:rPr lang="en" sz="1300" dirty="0">
                <a:solidFill>
                  <a:srgbClr val="1F1F1F"/>
                </a:solidFill>
                <a:highlight>
                  <a:srgbClr val="FFFFFF"/>
                </a:highlight>
              </a:rPr>
              <a:t>Economic hardship: Drought can damage crops and livestock, leading to economic losses for farmers and ranchers. It can also disrupt businesses and industries that rely on water.</a:t>
            </a:r>
            <a:endParaRPr sz="1300" dirty="0">
              <a:solidFill>
                <a:srgbClr val="1F1F1F"/>
              </a:solidFill>
              <a:highlight>
                <a:srgbClr val="FFFFFF"/>
              </a:highlight>
            </a:endParaRPr>
          </a:p>
          <a:p>
            <a:pPr marL="457200" lvl="0" indent="-311150" algn="l" rtl="0">
              <a:lnSpc>
                <a:spcPct val="95000"/>
              </a:lnSpc>
              <a:spcBef>
                <a:spcPts val="0"/>
              </a:spcBef>
              <a:spcAft>
                <a:spcPts val="0"/>
              </a:spcAft>
              <a:buClr>
                <a:srgbClr val="1F1F1F"/>
              </a:buClr>
              <a:buSzPts val="1300"/>
              <a:buChar char="●"/>
            </a:pPr>
            <a:r>
              <a:rPr lang="en" sz="1300" dirty="0">
                <a:solidFill>
                  <a:srgbClr val="1F1F1F"/>
                </a:solidFill>
                <a:highlight>
                  <a:srgbClr val="FFFFFF"/>
                </a:highlight>
              </a:rPr>
              <a:t>Social unrest: Drought can lead to conflict and social unrest over scarce resources. It can also displace people from their homes and communities.</a:t>
            </a:r>
            <a:endParaRPr sz="1300" dirty="0">
              <a:solidFill>
                <a:srgbClr val="1F1F1F"/>
              </a:solidFill>
              <a:highlight>
                <a:srgbClr val="FFFFFF"/>
              </a:highlight>
            </a:endParaRPr>
          </a:p>
          <a:p>
            <a:pPr marL="0" lvl="0" indent="0" algn="l" rtl="0">
              <a:spcBef>
                <a:spcPts val="1100"/>
              </a:spcBef>
              <a:spcAft>
                <a:spcPts val="1200"/>
              </a:spcAft>
              <a:buNone/>
            </a:pPr>
            <a:endParaRPr dirty="0"/>
          </a:p>
        </p:txBody>
      </p:sp>
      <p:pic>
        <p:nvPicPr>
          <p:cNvPr id="70" name="Google Shape;70;p15"/>
          <p:cNvPicPr preferRelativeResize="0"/>
          <p:nvPr/>
        </p:nvPicPr>
        <p:blipFill>
          <a:blip r:embed="rId3">
            <a:alphaModFix/>
          </a:blip>
          <a:stretch>
            <a:fillRect/>
          </a:stretch>
        </p:blipFill>
        <p:spPr>
          <a:xfrm>
            <a:off x="5793852" y="2979102"/>
            <a:ext cx="3091275" cy="2057100"/>
          </a:xfrm>
          <a:prstGeom prst="rect">
            <a:avLst/>
          </a:prstGeom>
          <a:noFill/>
          <a:ln>
            <a:noFill/>
          </a:ln>
        </p:spPr>
      </p:pic>
      <p:pic>
        <p:nvPicPr>
          <p:cNvPr id="71" name="Google Shape;71;p15"/>
          <p:cNvPicPr preferRelativeResize="0"/>
          <p:nvPr/>
        </p:nvPicPr>
        <p:blipFill>
          <a:blip r:embed="rId4">
            <a:alphaModFix/>
          </a:blip>
          <a:stretch>
            <a:fillRect/>
          </a:stretch>
        </p:blipFill>
        <p:spPr>
          <a:xfrm>
            <a:off x="5757900" y="584551"/>
            <a:ext cx="3127225" cy="2242148"/>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Resource Interruption</a:t>
            </a:r>
            <a:endParaRPr/>
          </a:p>
        </p:txBody>
      </p:sp>
      <p:sp>
        <p:nvSpPr>
          <p:cNvPr id="77" name="Google Shape;77;p16"/>
          <p:cNvSpPr txBox="1">
            <a:spLocks noGrp="1"/>
          </p:cNvSpPr>
          <p:nvPr>
            <p:ph type="body" idx="1"/>
          </p:nvPr>
        </p:nvSpPr>
        <p:spPr>
          <a:xfrm>
            <a:off x="311700" y="731375"/>
            <a:ext cx="8520600" cy="3416400"/>
          </a:xfrm>
          <a:prstGeom prst="rect">
            <a:avLst/>
          </a:prstGeom>
        </p:spPr>
        <p:txBody>
          <a:bodyPr spcFirstLastPara="1" wrap="square" lIns="91425" tIns="91425" rIns="91425" bIns="91425" anchor="t" anchorCtr="0">
            <a:normAutofit/>
          </a:bodyPr>
          <a:lstStyle/>
          <a:p>
            <a:pPr marL="0" lvl="0" indent="0" algn="l" rtl="0">
              <a:spcBef>
                <a:spcPts val="1800"/>
              </a:spcBef>
              <a:spcAft>
                <a:spcPts val="0"/>
              </a:spcAft>
              <a:buClr>
                <a:schemeClr val="dk1"/>
              </a:buClr>
              <a:buSzPts val="1100"/>
              <a:buFont typeface="Arial"/>
              <a:buNone/>
            </a:pPr>
            <a:r>
              <a:rPr lang="en" sz="1200" dirty="0">
                <a:solidFill>
                  <a:srgbClr val="1F1F1F"/>
                </a:solidFill>
                <a:highlight>
                  <a:srgbClr val="FFFFFF"/>
                </a:highlight>
              </a:rPr>
              <a:t>Earthquakes can interrupt the supply of essential resources, such as water, electricity, and transportation. This can have a significant impact on businesses, industries, and communities.</a:t>
            </a:r>
            <a:endParaRPr sz="1200" dirty="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r>
              <a:rPr lang="en" sz="1200" dirty="0">
                <a:solidFill>
                  <a:srgbClr val="1F1F1F"/>
                </a:solidFill>
                <a:highlight>
                  <a:srgbClr val="FFFFFF"/>
                </a:highlight>
              </a:rPr>
              <a:t>For example, earthquakes can damage water pipes and power lines, disrupting water and electricity supplies. They can also damage roads and bridges, making it difficult to transport people and goods.</a:t>
            </a:r>
            <a:endParaRPr sz="1200" dirty="0">
              <a:solidFill>
                <a:srgbClr val="1F1F1F"/>
              </a:solidFill>
              <a:highlight>
                <a:srgbClr val="FFFFFF"/>
              </a:highlight>
            </a:endParaRPr>
          </a:p>
          <a:p>
            <a:pPr marL="0" lvl="0" indent="0" algn="l" rtl="0">
              <a:lnSpc>
                <a:spcPct val="95000"/>
              </a:lnSpc>
              <a:spcBef>
                <a:spcPts val="1800"/>
              </a:spcBef>
              <a:spcAft>
                <a:spcPts val="0"/>
              </a:spcAft>
              <a:buClr>
                <a:schemeClr val="dk1"/>
              </a:buClr>
              <a:buSzPts val="275"/>
              <a:buFont typeface="Arial"/>
              <a:buNone/>
            </a:pPr>
            <a:endParaRPr sz="1300" dirty="0">
              <a:solidFill>
                <a:srgbClr val="1F1F1F"/>
              </a:solidFill>
              <a:highlight>
                <a:srgbClr val="FFFFFF"/>
              </a:highlight>
            </a:endParaRPr>
          </a:p>
          <a:p>
            <a:pPr marL="0" lvl="0" indent="0" algn="l" rtl="0">
              <a:spcBef>
                <a:spcPts val="1800"/>
              </a:spcBef>
              <a:spcAft>
                <a:spcPts val="1200"/>
              </a:spcAft>
              <a:buNone/>
            </a:pPr>
            <a:endParaRPr dirty="0"/>
          </a:p>
        </p:txBody>
      </p:sp>
      <p:pic>
        <p:nvPicPr>
          <p:cNvPr id="78" name="Google Shape;78;p16"/>
          <p:cNvPicPr preferRelativeResize="0"/>
          <p:nvPr/>
        </p:nvPicPr>
        <p:blipFill>
          <a:blip r:embed="rId3">
            <a:alphaModFix/>
          </a:blip>
          <a:stretch>
            <a:fillRect/>
          </a:stretch>
        </p:blipFill>
        <p:spPr>
          <a:xfrm>
            <a:off x="459275" y="2476799"/>
            <a:ext cx="3997525" cy="2577675"/>
          </a:xfrm>
          <a:prstGeom prst="rect">
            <a:avLst/>
          </a:prstGeom>
          <a:noFill/>
          <a:ln>
            <a:noFill/>
          </a:ln>
        </p:spPr>
      </p:pic>
      <p:pic>
        <p:nvPicPr>
          <p:cNvPr id="79" name="Google Shape;79;p16"/>
          <p:cNvPicPr preferRelativeResize="0"/>
          <p:nvPr/>
        </p:nvPicPr>
        <p:blipFill>
          <a:blip r:embed="rId4">
            <a:alphaModFix/>
          </a:blip>
          <a:stretch>
            <a:fillRect/>
          </a:stretch>
        </p:blipFill>
        <p:spPr>
          <a:xfrm>
            <a:off x="4879250" y="2476799"/>
            <a:ext cx="3897550" cy="25776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Loss to structure and property</a:t>
            </a:r>
            <a:endParaRPr/>
          </a:p>
        </p:txBody>
      </p:sp>
      <p:sp>
        <p:nvSpPr>
          <p:cNvPr id="85" name="Google Shape;85;p17"/>
          <p:cNvSpPr txBox="1">
            <a:spLocks noGrp="1"/>
          </p:cNvSpPr>
          <p:nvPr>
            <p:ph type="body" idx="1"/>
          </p:nvPr>
        </p:nvSpPr>
        <p:spPr>
          <a:xfrm>
            <a:off x="311700" y="799675"/>
            <a:ext cx="8520600" cy="3416400"/>
          </a:xfrm>
          <a:prstGeom prst="rect">
            <a:avLst/>
          </a:prstGeom>
        </p:spPr>
        <p:txBody>
          <a:bodyPr spcFirstLastPara="1" wrap="square" lIns="91425" tIns="91425" rIns="91425" bIns="91425" anchor="t" anchorCtr="0">
            <a:normAutofit/>
          </a:bodyPr>
          <a:lstStyle/>
          <a:p>
            <a:pPr marL="0" lvl="0" indent="0" algn="l" rtl="0">
              <a:lnSpc>
                <a:spcPct val="95000"/>
              </a:lnSpc>
              <a:spcBef>
                <a:spcPts val="1800"/>
              </a:spcBef>
              <a:spcAft>
                <a:spcPts val="0"/>
              </a:spcAft>
              <a:buClr>
                <a:schemeClr val="dk1"/>
              </a:buClr>
              <a:buSzPts val="275"/>
              <a:buFont typeface="Arial"/>
              <a:buNone/>
            </a:pPr>
            <a:r>
              <a:rPr lang="en" sz="1300" dirty="0">
                <a:solidFill>
                  <a:srgbClr val="1F1F1F"/>
                </a:solidFill>
                <a:highlight>
                  <a:srgbClr val="FFFFFF"/>
                </a:highlight>
              </a:rPr>
              <a:t>Drought can also lead to loss of structure and property. For example, drought can cause the ground to shrink and crack, damaging buildings and roads. It can also lead to wildfires, which can destroy homes and businesses.</a:t>
            </a:r>
            <a:endParaRPr sz="1300" dirty="0">
              <a:solidFill>
                <a:srgbClr val="1F1F1F"/>
              </a:solidFill>
              <a:highlight>
                <a:srgbClr val="FFFFFF"/>
              </a:highlight>
            </a:endParaRPr>
          </a:p>
          <a:p>
            <a:pPr marL="0" lvl="0" indent="0" algn="l" rtl="0">
              <a:spcBef>
                <a:spcPts val="1800"/>
              </a:spcBef>
              <a:spcAft>
                <a:spcPts val="1200"/>
              </a:spcAft>
              <a:buNone/>
            </a:pPr>
            <a:endParaRPr dirty="0"/>
          </a:p>
        </p:txBody>
      </p:sp>
      <p:pic>
        <p:nvPicPr>
          <p:cNvPr id="86" name="Google Shape;86;p17"/>
          <p:cNvPicPr preferRelativeResize="0"/>
          <p:nvPr/>
        </p:nvPicPr>
        <p:blipFill>
          <a:blip r:embed="rId3">
            <a:alphaModFix/>
          </a:blip>
          <a:stretch>
            <a:fillRect/>
          </a:stretch>
        </p:blipFill>
        <p:spPr>
          <a:xfrm>
            <a:off x="4050" y="1907700"/>
            <a:ext cx="5175925" cy="2914050"/>
          </a:xfrm>
          <a:prstGeom prst="rect">
            <a:avLst/>
          </a:prstGeom>
          <a:noFill/>
          <a:ln>
            <a:noFill/>
          </a:ln>
        </p:spPr>
      </p:pic>
      <p:pic>
        <p:nvPicPr>
          <p:cNvPr id="87" name="Google Shape;87;p17"/>
          <p:cNvPicPr preferRelativeResize="0"/>
          <p:nvPr/>
        </p:nvPicPr>
        <p:blipFill>
          <a:blip r:embed="rId4">
            <a:alphaModFix/>
          </a:blip>
          <a:stretch>
            <a:fillRect/>
          </a:stretch>
        </p:blipFill>
        <p:spPr>
          <a:xfrm>
            <a:off x="5313306" y="2156631"/>
            <a:ext cx="3830700" cy="25491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Real Examples</a:t>
            </a:r>
            <a:endParaRPr/>
          </a:p>
        </p:txBody>
      </p:sp>
      <p:sp>
        <p:nvSpPr>
          <p:cNvPr id="93" name="Google Shape;93;p18"/>
          <p:cNvSpPr txBox="1">
            <a:spLocks noGrp="1"/>
          </p:cNvSpPr>
          <p:nvPr>
            <p:ph type="body" idx="1"/>
          </p:nvPr>
        </p:nvSpPr>
        <p:spPr>
          <a:xfrm>
            <a:off x="304799" y="829075"/>
            <a:ext cx="4467000" cy="3869400"/>
          </a:xfrm>
          <a:prstGeom prst="rect">
            <a:avLst/>
          </a:prstGeom>
        </p:spPr>
        <p:txBody>
          <a:bodyPr spcFirstLastPara="1" wrap="square" lIns="91425" tIns="91425" rIns="91425" bIns="91425" anchor="t" anchorCtr="0">
            <a:normAutofit fontScale="92500"/>
          </a:bodyPr>
          <a:lstStyle/>
          <a:p>
            <a:pPr marL="0" lvl="0" indent="0" algn="l" rtl="0">
              <a:lnSpc>
                <a:spcPct val="95000"/>
              </a:lnSpc>
              <a:spcBef>
                <a:spcPts val="1800"/>
              </a:spcBef>
              <a:spcAft>
                <a:spcPts val="0"/>
              </a:spcAft>
              <a:buClr>
                <a:schemeClr val="dk1"/>
              </a:buClr>
              <a:buSzPts val="254"/>
              <a:buFont typeface="Arial"/>
              <a:buNone/>
            </a:pPr>
            <a:r>
              <a:rPr lang="en" sz="1300" dirty="0">
                <a:solidFill>
                  <a:srgbClr val="1F1F1F"/>
                </a:solidFill>
                <a:highlight>
                  <a:srgbClr val="FFFFFF"/>
                </a:highlight>
              </a:rPr>
              <a:t>Here are some real examples of the devastating impacts of drought:</a:t>
            </a:r>
            <a:endParaRPr sz="1300" dirty="0">
              <a:solidFill>
                <a:srgbClr val="1F1F1F"/>
              </a:solidFill>
              <a:highlight>
                <a:srgbClr val="FFFFFF"/>
              </a:highlight>
            </a:endParaRPr>
          </a:p>
          <a:p>
            <a:pPr marL="457200" lvl="0" indent="-304958" algn="l" rtl="0">
              <a:lnSpc>
                <a:spcPct val="95000"/>
              </a:lnSpc>
              <a:spcBef>
                <a:spcPts val="1800"/>
              </a:spcBef>
              <a:spcAft>
                <a:spcPts val="0"/>
              </a:spcAft>
              <a:buClr>
                <a:srgbClr val="1F1F1F"/>
              </a:buClr>
              <a:buSzPct val="100000"/>
              <a:buChar char="●"/>
            </a:pPr>
            <a:r>
              <a:rPr lang="en" sz="1300" dirty="0">
                <a:solidFill>
                  <a:srgbClr val="1F1F1F"/>
                </a:solidFill>
                <a:highlight>
                  <a:srgbClr val="FFFFFF"/>
                </a:highlight>
              </a:rPr>
              <a:t>The California Drought (2012-2016): The California Drought was one of the worst droughts in the state's history. It led to widespread water shortages, crop failures, and wildfires. The drought also had a significant economic impact, costing the state billions of dollars.</a:t>
            </a:r>
            <a:endParaRPr sz="1300" dirty="0">
              <a:solidFill>
                <a:srgbClr val="1F1F1F"/>
              </a:solidFill>
              <a:highlight>
                <a:srgbClr val="FFFFFF"/>
              </a:highlight>
            </a:endParaRPr>
          </a:p>
          <a:p>
            <a:pPr marL="457200" lvl="0" indent="-304958" algn="l" rtl="0">
              <a:lnSpc>
                <a:spcPct val="95000"/>
              </a:lnSpc>
              <a:spcBef>
                <a:spcPts val="0"/>
              </a:spcBef>
              <a:spcAft>
                <a:spcPts val="0"/>
              </a:spcAft>
              <a:buClr>
                <a:srgbClr val="1F1F1F"/>
              </a:buClr>
              <a:buSzPct val="100000"/>
              <a:buChar char="●"/>
            </a:pPr>
            <a:r>
              <a:rPr lang="en" sz="1300" dirty="0">
                <a:solidFill>
                  <a:srgbClr val="1F1F1F"/>
                </a:solidFill>
                <a:highlight>
                  <a:srgbClr val="FFFFFF"/>
                </a:highlight>
              </a:rPr>
              <a:t>The East African Drought (2011-2012): The East African Drought was one of the most severe droughts in the region in decades. It affected millions of people and led to a food crisis. The drought also exacerbated conflict and instability in the region.</a:t>
            </a:r>
            <a:endParaRPr sz="1300" dirty="0">
              <a:solidFill>
                <a:srgbClr val="1F1F1F"/>
              </a:solidFill>
              <a:highlight>
                <a:srgbClr val="FFFFFF"/>
              </a:highlight>
            </a:endParaRPr>
          </a:p>
          <a:p>
            <a:pPr marL="457200" lvl="0" indent="-304958" algn="l" rtl="0">
              <a:lnSpc>
                <a:spcPct val="95000"/>
              </a:lnSpc>
              <a:spcBef>
                <a:spcPts val="0"/>
              </a:spcBef>
              <a:spcAft>
                <a:spcPts val="0"/>
              </a:spcAft>
              <a:buClr>
                <a:srgbClr val="1F1F1F"/>
              </a:buClr>
              <a:buSzPct val="100000"/>
              <a:buChar char="●"/>
            </a:pPr>
            <a:r>
              <a:rPr lang="en" sz="1300" dirty="0">
                <a:solidFill>
                  <a:srgbClr val="1F1F1F"/>
                </a:solidFill>
                <a:highlight>
                  <a:srgbClr val="FFFFFF"/>
                </a:highlight>
              </a:rPr>
              <a:t>The Syrian Civil War (2011-present): The Syrian Civil War is one of the deadliest conflicts in recent history. Drought has been a major contributing factor to the conflict. The drought has led to food shortages and economic hardship, which has displaced millions of people and fueled social unrest.</a:t>
            </a:r>
            <a:endParaRPr sz="1300" dirty="0">
              <a:solidFill>
                <a:srgbClr val="1F1F1F"/>
              </a:solidFill>
              <a:highlight>
                <a:srgbClr val="FFFFFF"/>
              </a:highlight>
            </a:endParaRPr>
          </a:p>
          <a:p>
            <a:pPr marL="0" lvl="0" indent="0" algn="l" rtl="0">
              <a:spcBef>
                <a:spcPts val="1100"/>
              </a:spcBef>
              <a:spcAft>
                <a:spcPts val="1200"/>
              </a:spcAft>
              <a:buNone/>
            </a:pPr>
            <a:endParaRPr dirty="0"/>
          </a:p>
        </p:txBody>
      </p:sp>
      <p:pic>
        <p:nvPicPr>
          <p:cNvPr id="94" name="Google Shape;94;p18"/>
          <p:cNvPicPr preferRelativeResize="0"/>
          <p:nvPr/>
        </p:nvPicPr>
        <p:blipFill>
          <a:blip r:embed="rId3">
            <a:alphaModFix/>
          </a:blip>
          <a:stretch>
            <a:fillRect/>
          </a:stretch>
        </p:blipFill>
        <p:spPr>
          <a:xfrm>
            <a:off x="5348973" y="184400"/>
            <a:ext cx="3414189" cy="2465200"/>
          </a:xfrm>
          <a:prstGeom prst="rect">
            <a:avLst/>
          </a:prstGeom>
          <a:noFill/>
          <a:ln>
            <a:noFill/>
          </a:ln>
        </p:spPr>
      </p:pic>
      <p:pic>
        <p:nvPicPr>
          <p:cNvPr id="95" name="Google Shape;95;p18"/>
          <p:cNvPicPr preferRelativeResize="0"/>
          <p:nvPr/>
        </p:nvPicPr>
        <p:blipFill>
          <a:blip r:embed="rId4">
            <a:alphaModFix/>
          </a:blip>
          <a:stretch>
            <a:fillRect/>
          </a:stretch>
        </p:blipFill>
        <p:spPr>
          <a:xfrm>
            <a:off x="5348973" y="2823825"/>
            <a:ext cx="3483325" cy="21352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News/Video</a:t>
            </a:r>
            <a:endParaRPr/>
          </a:p>
        </p:txBody>
      </p:sp>
      <p:pic>
        <p:nvPicPr>
          <p:cNvPr id="102" name="Google Shape;102;p19" descr="South Africa is facing one of the worst droughts to hit the region in 30 years. Many small farmers are expected to go out of business as food production and prices increase, especially in the Free State province.&#10;&#10;Subscribe to BBC News HERE http://bit.ly/1rbfUog&#10;Check out our website: http://www.bbc.com/news &#10;Facebook: http://www.facebook.com/bbcworldnews &#10;Twitter: http://www.twitter.com/bbcworld&#10;Instagram: http://instagram.com/bbcnews" title="Worst drought in 30 years hits Sout Africa  - BBC News">
            <a:hlinkClick r:id="rId3"/>
          </p:cNvPr>
          <p:cNvPicPr preferRelativeResize="0"/>
          <p:nvPr/>
        </p:nvPicPr>
        <p:blipFill>
          <a:blip r:embed="rId4">
            <a:alphaModFix/>
          </a:blip>
          <a:stretch>
            <a:fillRect/>
          </a:stretch>
        </p:blipFill>
        <p:spPr>
          <a:xfrm>
            <a:off x="311693" y="1465237"/>
            <a:ext cx="3934275" cy="2213025"/>
          </a:xfrm>
          <a:prstGeom prst="rect">
            <a:avLst/>
          </a:prstGeom>
          <a:noFill/>
          <a:ln>
            <a:noFill/>
          </a:ln>
        </p:spPr>
      </p:pic>
      <p:pic>
        <p:nvPicPr>
          <p:cNvPr id="103" name="Google Shape;103;p19" descr="The drought is so vast that it stretches from California, Utah, Arizona, Colorado, Nevada, and New Mexico. Like most surrounding states, about 80% of New Mexico is under extreme drought and scientists are now considering it a megadrought brought on by changing climate.&#10;» Subscribe to NBC News: http://nbcnews.to/SubscribeToNBC&#10;» Watch more NBC video: http://bit.ly/MoreNBCNews&#10;&#10;NBC News Digital is a collection of innovative and powerful news brands that deliver compelling, diverse and engaging news stories. NBC News Digital features NBCNews.com, MSNBC.com, TODAY.com, Nightly News, Meet the Press, Dateline, and the existing apps and digital extensions of these respective properties.  We deliver the best in breaking news, live video coverage, original journalism and segments from your favorite NBC News Shows.&#10;&#10;Connect with NBC News Online!&#10;NBC News App: https://apps.nbcnews.com/mobile&#10;Breaking News Alerts: https://link.nbcnews.com/join/5cj/breaking-news-signup?cid=sm_npd_nn_yt_bn-clip_190621&#10;Visit NBCNews.Com: http://nbcnews.to/ReadNBC&#10;Find NBC News on Facebook: http://nbcnews.to/LikeNBC&#10;Follow NBC News on Twitter: http://nbcnews.to/FollowNBC&#10;Follow NBC News on Instagram: http://nbcnews.to/InstaNBC&#10;&#10;#Drought #USNews #NightlyNews" title="Drought Stretches Across American West | NBC Nightly News">
            <a:hlinkClick r:id="rId5"/>
          </p:cNvPr>
          <p:cNvPicPr preferRelativeResize="0"/>
          <p:nvPr/>
        </p:nvPicPr>
        <p:blipFill>
          <a:blip r:embed="rId6">
            <a:alphaModFix/>
          </a:blip>
          <a:stretch>
            <a:fillRect/>
          </a:stretch>
        </p:blipFill>
        <p:spPr>
          <a:xfrm>
            <a:off x="4898033" y="218875"/>
            <a:ext cx="3934266" cy="2213025"/>
          </a:xfrm>
          <a:prstGeom prst="rect">
            <a:avLst/>
          </a:prstGeom>
          <a:noFill/>
          <a:ln>
            <a:noFill/>
          </a:ln>
        </p:spPr>
      </p:pic>
      <p:pic>
        <p:nvPicPr>
          <p:cNvPr id="104" name="Google Shape;104;p19" descr="Millions in Iraq and Syria are facing water shortage as the region's longest river the Euphrates dries up. The Euphrates was a lifeline for many countries. The shortage has led to a shortfall of hydropower.&#10;&#10;#EuphratesRiver #Drought #Syria&#10;&#10;About Channel: &#10;&#10;WION -The World is One News, examines global issues with in-depth analysis. We provide much more than the news of the day. Our aim to empower people to explore their world. With our Global headquarters in New Delhi, we bring you news on the hour, by the hour. We deliver information that is not biased. We are journalists who are neutral to the core and non-partisan when it comes to the politics of the world. People are tired of biased reportage and we stand for a globalised united world. So for us the World is truly One.&#10; &#10;Please keep discussions on this channel clean and respectful and refrain from using racist or sexist slurs as well as personal insults.&#10;&#10;Subscribe to our channel at https://goo.gl/JfY3NI&#10;Check out our website: http://www.wionews.com&#10;Connect with us on our social media handles:&#10;Facebook: https://www.facebook.com/WIONews&#10;Twitter: https://twitter.com/WIONews&#10;&#10;Follow us on Google News for latest updates&#10;&#10;Zee News:- https://bit.ly/2Ac5G60&#10;Zee Bussiness:- https://bit.ly/36vI2xa&#10;DNA India:- https://bit.ly/2ZDuLRY&#10;WION: https://bit.ly/3gnDb5J&#10;Zee News Apps : https://bit.ly/ZeeNewsApps" title="Drought hits West Asia's longest Euphrates river | 12 mn face water shortage in Syria, Iraq | News">
            <a:hlinkClick r:id="rId7"/>
          </p:cNvPr>
          <p:cNvPicPr preferRelativeResize="0"/>
          <p:nvPr/>
        </p:nvPicPr>
        <p:blipFill>
          <a:blip r:embed="rId8">
            <a:alphaModFix/>
          </a:blip>
          <a:stretch>
            <a:fillRect/>
          </a:stretch>
        </p:blipFill>
        <p:spPr>
          <a:xfrm>
            <a:off x="4446350" y="2571750"/>
            <a:ext cx="4334178" cy="24379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fade">
                                      <p:cBhvr>
                                        <p:cTn id="7" dur="1000"/>
                                        <p:tgtEl>
                                          <p:spTgt spid="10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3"/>
                                        </p:tgtEl>
                                        <p:attrNameLst>
                                          <p:attrName>style.visibility</p:attrName>
                                        </p:attrNameLst>
                                      </p:cBhvr>
                                      <p:to>
                                        <p:strVal val="visible"/>
                                      </p:to>
                                    </p:set>
                                    <p:animEffect transition="in" filter="fade">
                                      <p:cBhvr>
                                        <p:cTn id="12" dur="1000"/>
                                        <p:tgtEl>
                                          <p:spTgt spid="10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4"/>
                                        </p:tgtEl>
                                        <p:attrNameLst>
                                          <p:attrName>style.visibility</p:attrName>
                                        </p:attrNameLst>
                                      </p:cBhvr>
                                      <p:to>
                                        <p:strVal val="visible"/>
                                      </p:to>
                                    </p:set>
                                    <p:animEffect transition="in" filter="fade">
                                      <p:cBhvr>
                                        <p:cTn id="17" dur="10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Resources/Links</a:t>
            </a:r>
            <a:endParaRPr/>
          </a:p>
        </p:txBody>
      </p:sp>
      <p:sp>
        <p:nvSpPr>
          <p:cNvPr id="110" name="Google Shape;110;p2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Statistics </a:t>
            </a:r>
            <a:endParaRPr/>
          </a:p>
        </p:txBody>
      </p:sp>
      <p:sp>
        <p:nvSpPr>
          <p:cNvPr id="116" name="Google Shape;116;p2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14325" algn="l" rtl="0">
              <a:spcBef>
                <a:spcPts val="0"/>
              </a:spcBef>
              <a:spcAft>
                <a:spcPts val="0"/>
              </a:spcAft>
              <a:buClr>
                <a:srgbClr val="4A4A4A"/>
              </a:buClr>
              <a:buSzPts val="1350"/>
              <a:buFont typeface="Roboto"/>
              <a:buChar char="●"/>
            </a:pPr>
            <a:r>
              <a:rPr lang="en" sz="1350">
                <a:solidFill>
                  <a:srgbClr val="4A4A4A"/>
                </a:solidFill>
                <a:latin typeface="Roboto"/>
                <a:ea typeface="Roboto"/>
                <a:cs typeface="Roboto"/>
                <a:sym typeface="Roboto"/>
              </a:rPr>
              <a:t>Since 2000, the number and duration of droughts has risen 29%</a:t>
            </a:r>
            <a:endParaRPr sz="1350">
              <a:solidFill>
                <a:srgbClr val="4A4A4A"/>
              </a:solidFill>
              <a:latin typeface="Roboto"/>
              <a:ea typeface="Roboto"/>
              <a:cs typeface="Roboto"/>
              <a:sym typeface="Roboto"/>
            </a:endParaRPr>
          </a:p>
          <a:p>
            <a:pPr marL="457200" lvl="0" indent="-314325" algn="l" rtl="0">
              <a:spcBef>
                <a:spcPts val="0"/>
              </a:spcBef>
              <a:spcAft>
                <a:spcPts val="0"/>
              </a:spcAft>
              <a:buClr>
                <a:srgbClr val="4A4A4A"/>
              </a:buClr>
              <a:buSzPts val="1350"/>
              <a:buFont typeface="Roboto"/>
              <a:buChar char="●"/>
            </a:pPr>
            <a:r>
              <a:rPr lang="en" sz="1350">
                <a:solidFill>
                  <a:srgbClr val="4A4A4A"/>
                </a:solidFill>
                <a:latin typeface="Roboto"/>
                <a:ea typeface="Roboto"/>
                <a:cs typeface="Roboto"/>
                <a:sym typeface="Roboto"/>
              </a:rPr>
              <a:t>From 1970 to 2019, weather, climate and water hazards accounted for 50% of disasters and 45% of disaster-related deaths, mostly in developing countries</a:t>
            </a:r>
            <a:endParaRPr sz="1350">
              <a:solidFill>
                <a:srgbClr val="4A4A4A"/>
              </a:solidFill>
              <a:latin typeface="Roboto"/>
              <a:ea typeface="Roboto"/>
              <a:cs typeface="Roboto"/>
              <a:sym typeface="Roboto"/>
            </a:endParaRPr>
          </a:p>
          <a:p>
            <a:pPr marL="457200" lvl="0" indent="-314325" algn="l" rtl="0">
              <a:spcBef>
                <a:spcPts val="0"/>
              </a:spcBef>
              <a:spcAft>
                <a:spcPts val="0"/>
              </a:spcAft>
              <a:buClr>
                <a:srgbClr val="4A4A4A"/>
              </a:buClr>
              <a:buSzPts val="1350"/>
              <a:buFont typeface="Roboto"/>
              <a:buChar char="●"/>
            </a:pPr>
            <a:r>
              <a:rPr lang="en" sz="1350">
                <a:solidFill>
                  <a:srgbClr val="4A4A4A"/>
                </a:solidFill>
                <a:latin typeface="Roboto"/>
                <a:ea typeface="Roboto"/>
                <a:cs typeface="Roboto"/>
                <a:sym typeface="Roboto"/>
              </a:rPr>
              <a:t>Droughts represent 15% of natural disasters but took the largest human toll, approximately 650,000 deaths from 1970-2019</a:t>
            </a:r>
            <a:endParaRPr sz="1350">
              <a:solidFill>
                <a:srgbClr val="4A4A4A"/>
              </a:solidFill>
              <a:latin typeface="Roboto"/>
              <a:ea typeface="Roboto"/>
              <a:cs typeface="Roboto"/>
              <a:sym typeface="Roboto"/>
            </a:endParaRPr>
          </a:p>
          <a:p>
            <a:pPr marL="457200" lvl="0" indent="-314325" algn="l" rtl="0">
              <a:spcBef>
                <a:spcPts val="0"/>
              </a:spcBef>
              <a:spcAft>
                <a:spcPts val="0"/>
              </a:spcAft>
              <a:buClr>
                <a:srgbClr val="4A4A4A"/>
              </a:buClr>
              <a:buSzPts val="1350"/>
              <a:buFont typeface="Roboto"/>
              <a:buChar char="●"/>
            </a:pPr>
            <a:r>
              <a:rPr lang="en" sz="1350">
                <a:solidFill>
                  <a:srgbClr val="4A4A4A"/>
                </a:solidFill>
                <a:latin typeface="Roboto"/>
                <a:ea typeface="Roboto"/>
                <a:cs typeface="Roboto"/>
                <a:sym typeface="Roboto"/>
              </a:rPr>
              <a:t>From 1998 to 2017, droughts caused global economic losses of roughly USD 124 billion</a:t>
            </a:r>
            <a:endParaRPr sz="1350">
              <a:solidFill>
                <a:srgbClr val="4A4A4A"/>
              </a:solidFill>
              <a:latin typeface="Roboto"/>
              <a:ea typeface="Roboto"/>
              <a:cs typeface="Roboto"/>
              <a:sym typeface="Roboto"/>
            </a:endParaRPr>
          </a:p>
          <a:p>
            <a:pPr marL="457200" lvl="0" indent="-314325" algn="l" rtl="0">
              <a:spcBef>
                <a:spcPts val="0"/>
              </a:spcBef>
              <a:spcAft>
                <a:spcPts val="0"/>
              </a:spcAft>
              <a:buClr>
                <a:srgbClr val="4A4A4A"/>
              </a:buClr>
              <a:buSzPts val="1350"/>
              <a:buFont typeface="Roboto"/>
              <a:buChar char="●"/>
            </a:pPr>
            <a:r>
              <a:rPr lang="en" sz="1350">
                <a:solidFill>
                  <a:srgbClr val="4A4A4A"/>
                </a:solidFill>
                <a:latin typeface="Roboto"/>
                <a:ea typeface="Roboto"/>
                <a:cs typeface="Roboto"/>
                <a:sym typeface="Roboto"/>
              </a:rPr>
              <a:t>In 2022, more than 2.3 billion people face water stress; almost 160 million children are exposed to severe and prolonged droughts</a:t>
            </a:r>
            <a:endParaRPr sz="1350">
              <a:solidFill>
                <a:srgbClr val="4A4A4A"/>
              </a:solidFill>
              <a:latin typeface="Roboto"/>
              <a:ea typeface="Roboto"/>
              <a:cs typeface="Roboto"/>
              <a:sym typeface="Roboto"/>
            </a:endParaRPr>
          </a:p>
          <a:p>
            <a:pPr marL="0" lvl="0" indent="0" algn="l" rtl="0">
              <a:spcBef>
                <a:spcPts val="0"/>
              </a:spcBef>
              <a:spcAft>
                <a:spcPts val="1200"/>
              </a:spcAft>
              <a:buNone/>
            </a:pP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683</Words>
  <Application>Microsoft Office PowerPoint</Application>
  <PresentationFormat>On-screen Show (16:9)</PresentationFormat>
  <Paragraphs>33</Paragraphs>
  <Slides>10</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Roboto</vt:lpstr>
      <vt:lpstr>Simple Light</vt:lpstr>
      <vt:lpstr>Drought</vt:lpstr>
      <vt:lpstr>Causes</vt:lpstr>
      <vt:lpstr>Human Impact</vt:lpstr>
      <vt:lpstr>Resource Interruption</vt:lpstr>
      <vt:lpstr>Loss to structure and property</vt:lpstr>
      <vt:lpstr>Real Examples</vt:lpstr>
      <vt:lpstr>News/Video</vt:lpstr>
      <vt:lpstr>Resources/Links</vt:lpstr>
      <vt:lpstr>Statistics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Drought</dc:title>
  <cp:lastModifiedBy>Michelle Hudson</cp:lastModifiedBy>
  <cp:revision>1</cp:revision>
  <dcterms:modified xsi:type="dcterms:W3CDTF">2024-03-13T23:13:04Z</dcterms:modified>
</cp:coreProperties>
</file>