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96aaee58b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96aaee58b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96aaee58be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96aaee58b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96aaee58be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96aaee58b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96aaee58b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96aaee58b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96e8e40ac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youtube.com/watch?v=TQFpC3GALNQ" TargetMode="External"/><Relationship Id="rId3" Type="http://schemas.openxmlformats.org/officeDocument/2006/relationships/hyperlink" Target="https://apnews.com/article/california-snowstorm-stranded-blizzard-rescue-shovel-64156f6065c78d5b356c933b82ab7084" TargetMode="External"/><Relationship Id="rId7"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youtube.com/watch?v=WgmC9s2_m-o" TargetMode="External"/><Relationship Id="rId5" Type="http://schemas.openxmlformats.org/officeDocument/2006/relationships/image" Target="../media/image7.jpg"/><Relationship Id="rId4" Type="http://schemas.openxmlformats.org/officeDocument/2006/relationships/hyperlink" Target="http://www.youtube.com/watch?v=1i4DYKJR-OM" TargetMode="External"/><Relationship Id="rId9" Type="http://schemas.openxmlformats.org/officeDocument/2006/relationships/image" Target="../media/image9.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noaa.gov/"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www.weather.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238125"/>
            <a:ext cx="8520600" cy="1025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Blizzards</a:t>
            </a:r>
            <a:endParaRPr/>
          </a:p>
        </p:txBody>
      </p:sp>
      <p:sp>
        <p:nvSpPr>
          <p:cNvPr id="55" name="Google Shape;55;p13"/>
          <p:cNvSpPr txBox="1">
            <a:spLocks noGrp="1"/>
          </p:cNvSpPr>
          <p:nvPr>
            <p:ph type="subTitle" idx="1"/>
          </p:nvPr>
        </p:nvSpPr>
        <p:spPr>
          <a:xfrm>
            <a:off x="311700" y="2224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86200" y="2909025"/>
            <a:ext cx="8340000" cy="153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800"/>
              </a:spcBef>
              <a:spcAft>
                <a:spcPts val="1800"/>
              </a:spcAft>
              <a:buClr>
                <a:schemeClr val="dk1"/>
              </a:buClr>
              <a:buSzPts val="1100"/>
              <a:buFont typeface="Arial"/>
              <a:buNone/>
            </a:pPr>
            <a:r>
              <a:rPr lang="en" sz="1500">
                <a:solidFill>
                  <a:srgbClr val="1F1F1F"/>
                </a:solidFill>
                <a:highlight>
                  <a:srgbClr val="FFFFFF"/>
                </a:highlight>
              </a:rPr>
              <a:t>Blizzards can occur in any region that experiences cold winters, but they are most common in temperate and polar regions, as well as high mountains. Blizzards can cause significant damage to property and infrastructure, and can be deadly for people who are caught outdoors or who do not have adequate shelter.</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body" idx="1"/>
          </p:nvPr>
        </p:nvSpPr>
        <p:spPr>
          <a:xfrm>
            <a:off x="311700" y="1220025"/>
            <a:ext cx="8520600" cy="3860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Blizzards are severe winter storms that combine blowing snow and strong winds, resulting in low visibility. They are typically caused by a combination of factors, including:</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A large, cold air mass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A strong area of low pressure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A warm conveyor belt of moist air</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A sharp temperature gradient between the warm and cold air masses</a:t>
            </a:r>
            <a:endParaRPr sz="15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These conditions can create strong winds that pick up snow and blow it around, creating whiteout conditions.</a:t>
            </a:r>
            <a:endParaRPr sz="1500">
              <a:solidFill>
                <a:srgbClr val="1F1F1F"/>
              </a:solidFill>
              <a:highlight>
                <a:srgbClr val="FFFFFF"/>
              </a:highlight>
            </a:endParaRPr>
          </a:p>
          <a:p>
            <a:pPr marL="0" lvl="0" indent="0" algn="l" rtl="0">
              <a:spcBef>
                <a:spcPts val="1800"/>
              </a:spcBef>
              <a:spcAft>
                <a:spcPts val="1100"/>
              </a:spcAft>
              <a:buNone/>
            </a:pPr>
            <a:endParaRPr sz="1100">
              <a:solidFill>
                <a:schemeClr val="dk1"/>
              </a:solidFill>
            </a:endParaRPr>
          </a:p>
        </p:txBody>
      </p:sp>
      <p:sp>
        <p:nvSpPr>
          <p:cNvPr id="62" name="Google Shape;62;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 of Blizzard Disasters</a:t>
            </a:r>
            <a:endParaRPr/>
          </a:p>
        </p:txBody>
      </p:sp>
      <p:pic>
        <p:nvPicPr>
          <p:cNvPr id="63" name="Google Shape;63;p14"/>
          <p:cNvPicPr preferRelativeResize="0"/>
          <p:nvPr/>
        </p:nvPicPr>
        <p:blipFill>
          <a:blip r:embed="rId3">
            <a:alphaModFix/>
          </a:blip>
          <a:stretch>
            <a:fillRect/>
          </a:stretch>
        </p:blipFill>
        <p:spPr>
          <a:xfrm>
            <a:off x="6903800" y="1866900"/>
            <a:ext cx="1928500" cy="1283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body" idx="1"/>
          </p:nvPr>
        </p:nvSpPr>
        <p:spPr>
          <a:xfrm>
            <a:off x="311700" y="1186275"/>
            <a:ext cx="8520600" cy="3382500"/>
          </a:xfrm>
          <a:prstGeom prst="rect">
            <a:avLst/>
          </a:prstGeom>
        </p:spPr>
        <p:txBody>
          <a:bodyPr spcFirstLastPara="1" wrap="square" lIns="91425" tIns="91425" rIns="91425" bIns="91425" anchor="t" anchorCtr="0">
            <a:normAutofit/>
          </a:bodyPr>
          <a:lstStyle/>
          <a:p>
            <a:pPr marL="0" lvl="0" indent="0" algn="l" rtl="0">
              <a:lnSpc>
                <a:spcPct val="95000"/>
              </a:lnSpc>
              <a:spcBef>
                <a:spcPts val="1800"/>
              </a:spcBef>
              <a:spcAft>
                <a:spcPts val="0"/>
              </a:spcAft>
              <a:buSzPts val="688"/>
              <a:buNone/>
            </a:pPr>
            <a:r>
              <a:rPr lang="en" sz="1546">
                <a:solidFill>
                  <a:srgbClr val="1F1F1F"/>
                </a:solidFill>
                <a:highlight>
                  <a:srgbClr val="FFFFFF"/>
                </a:highlight>
              </a:rPr>
              <a:t>Blizzards can have a significant impact on human populations, both directly and indirectly. Some of the most common human impacts of blizzards include:</a:t>
            </a:r>
            <a:endParaRPr sz="1546">
              <a:solidFill>
                <a:srgbClr val="1F1F1F"/>
              </a:solidFill>
              <a:highlight>
                <a:srgbClr val="FFFFFF"/>
              </a:highlight>
            </a:endParaRPr>
          </a:p>
          <a:p>
            <a:pPr marL="457200" lvl="0" indent="-326793" algn="l" rtl="0">
              <a:lnSpc>
                <a:spcPct val="95000"/>
              </a:lnSpc>
              <a:spcBef>
                <a:spcPts val="1800"/>
              </a:spcBef>
              <a:spcAft>
                <a:spcPts val="0"/>
              </a:spcAft>
              <a:buClr>
                <a:srgbClr val="1F1F1F"/>
              </a:buClr>
              <a:buSzPts val="1546"/>
              <a:buChar char="●"/>
            </a:pPr>
            <a:r>
              <a:rPr lang="en" sz="1546">
                <a:solidFill>
                  <a:srgbClr val="1F1F1F"/>
                </a:solidFill>
                <a:highlight>
                  <a:srgbClr val="FFFFFF"/>
                </a:highlight>
              </a:rPr>
              <a:t>Loss of life: Blizzards can be deadly, especially for people who are caught outdoors or who do not have adequate shelter.</a:t>
            </a:r>
            <a:endParaRPr sz="1546">
              <a:solidFill>
                <a:srgbClr val="1F1F1F"/>
              </a:solidFill>
              <a:highlight>
                <a:srgbClr val="FFFFFF"/>
              </a:highlight>
            </a:endParaRPr>
          </a:p>
          <a:p>
            <a:pPr marL="457200" lvl="0" indent="-326793" algn="l" rtl="0">
              <a:lnSpc>
                <a:spcPct val="95000"/>
              </a:lnSpc>
              <a:spcBef>
                <a:spcPts val="0"/>
              </a:spcBef>
              <a:spcAft>
                <a:spcPts val="0"/>
              </a:spcAft>
              <a:buClr>
                <a:srgbClr val="1F1F1F"/>
              </a:buClr>
              <a:buSzPts val="1546"/>
              <a:buChar char="●"/>
            </a:pPr>
            <a:r>
              <a:rPr lang="en" sz="1546">
                <a:solidFill>
                  <a:srgbClr val="1F1F1F"/>
                </a:solidFill>
                <a:highlight>
                  <a:srgbClr val="FFFFFF"/>
                </a:highlight>
              </a:rPr>
              <a:t>Injury: Blizzards can cause injuries from hypothermia, frostbite, and snowplow accidents.</a:t>
            </a:r>
            <a:endParaRPr sz="1546">
              <a:solidFill>
                <a:srgbClr val="1F1F1F"/>
              </a:solidFill>
              <a:highlight>
                <a:srgbClr val="FFFFFF"/>
              </a:highlight>
            </a:endParaRPr>
          </a:p>
          <a:p>
            <a:pPr marL="457200" lvl="0" indent="-326793" algn="l" rtl="0">
              <a:lnSpc>
                <a:spcPct val="95000"/>
              </a:lnSpc>
              <a:spcBef>
                <a:spcPts val="0"/>
              </a:spcBef>
              <a:spcAft>
                <a:spcPts val="0"/>
              </a:spcAft>
              <a:buClr>
                <a:srgbClr val="1F1F1F"/>
              </a:buClr>
              <a:buSzPts val="1546"/>
              <a:buChar char="●"/>
            </a:pPr>
            <a:r>
              <a:rPr lang="en" sz="1546">
                <a:solidFill>
                  <a:srgbClr val="1F1F1F"/>
                </a:solidFill>
                <a:highlight>
                  <a:srgbClr val="FFFFFF"/>
                </a:highlight>
              </a:rPr>
              <a:t>Power outages: Blizzards can damage power lines and cause widespread power outages. This can lead to problems with heating, cooling, and communication.</a:t>
            </a:r>
            <a:endParaRPr sz="1546">
              <a:solidFill>
                <a:srgbClr val="1F1F1F"/>
              </a:solidFill>
              <a:highlight>
                <a:srgbClr val="FFFFFF"/>
              </a:highlight>
            </a:endParaRPr>
          </a:p>
          <a:p>
            <a:pPr marL="457200" lvl="0" indent="-326793" algn="l" rtl="0">
              <a:lnSpc>
                <a:spcPct val="95000"/>
              </a:lnSpc>
              <a:spcBef>
                <a:spcPts val="0"/>
              </a:spcBef>
              <a:spcAft>
                <a:spcPts val="0"/>
              </a:spcAft>
              <a:buClr>
                <a:srgbClr val="1F1F1F"/>
              </a:buClr>
              <a:buSzPts val="1546"/>
              <a:buChar char="●"/>
            </a:pPr>
            <a:r>
              <a:rPr lang="en" sz="1546">
                <a:solidFill>
                  <a:srgbClr val="1F1F1F"/>
                </a:solidFill>
                <a:highlight>
                  <a:srgbClr val="FFFFFF"/>
                </a:highlight>
              </a:rPr>
              <a:t>Transportation disruptions: Blizzards can make roads and highways impassable, disrupting travel and commerce.</a:t>
            </a:r>
            <a:endParaRPr sz="1546">
              <a:solidFill>
                <a:srgbClr val="1F1F1F"/>
              </a:solidFill>
              <a:highlight>
                <a:srgbClr val="FFFFFF"/>
              </a:highlight>
            </a:endParaRPr>
          </a:p>
          <a:p>
            <a:pPr marL="457200" lvl="0" indent="-326793" algn="l" rtl="0">
              <a:lnSpc>
                <a:spcPct val="95000"/>
              </a:lnSpc>
              <a:spcBef>
                <a:spcPts val="0"/>
              </a:spcBef>
              <a:spcAft>
                <a:spcPts val="0"/>
              </a:spcAft>
              <a:buClr>
                <a:srgbClr val="1F1F1F"/>
              </a:buClr>
              <a:buSzPts val="1546"/>
              <a:buChar char="●"/>
            </a:pPr>
            <a:r>
              <a:rPr lang="en" sz="1546">
                <a:solidFill>
                  <a:srgbClr val="1F1F1F"/>
                </a:solidFill>
                <a:highlight>
                  <a:srgbClr val="FFFFFF"/>
                </a:highlight>
              </a:rPr>
              <a:t>Economic losses: Blizzards can cause billions of dollars in economic losses each year due to damage to property, lost productivity, and increased healthcare costs.</a:t>
            </a:r>
            <a:endParaRPr sz="587">
              <a:solidFill>
                <a:schemeClr val="dk1"/>
              </a:solidFill>
            </a:endParaRPr>
          </a:p>
        </p:txBody>
      </p:sp>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 of Blizzard Disasters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5" name="Google Shape;75;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Blizzards can interrupt the supply of essential resources, such as electricity, food, and water. This can be a serious problem, especially for people who are elderly, disabled, or have other health conditions.</a:t>
            </a:r>
            <a:endParaRPr sz="2400"/>
          </a:p>
        </p:txBody>
      </p:sp>
      <p:pic>
        <p:nvPicPr>
          <p:cNvPr id="76" name="Google Shape;76;p16"/>
          <p:cNvPicPr preferRelativeResize="0"/>
          <p:nvPr/>
        </p:nvPicPr>
        <p:blipFill>
          <a:blip r:embed="rId3">
            <a:alphaModFix/>
          </a:blip>
          <a:stretch>
            <a:fillRect/>
          </a:stretch>
        </p:blipFill>
        <p:spPr>
          <a:xfrm>
            <a:off x="286674" y="2571750"/>
            <a:ext cx="4289895" cy="2252200"/>
          </a:xfrm>
          <a:prstGeom prst="rect">
            <a:avLst/>
          </a:prstGeom>
          <a:noFill/>
          <a:ln>
            <a:noFill/>
          </a:ln>
        </p:spPr>
      </p:pic>
      <p:pic>
        <p:nvPicPr>
          <p:cNvPr id="77" name="Google Shape;77;p16"/>
          <p:cNvPicPr preferRelativeResize="0"/>
          <p:nvPr/>
        </p:nvPicPr>
        <p:blipFill>
          <a:blip r:embed="rId4">
            <a:alphaModFix/>
          </a:blip>
          <a:stretch>
            <a:fillRect/>
          </a:stretch>
        </p:blipFill>
        <p:spPr>
          <a:xfrm>
            <a:off x="5070448" y="2571750"/>
            <a:ext cx="3914253" cy="2252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3" name="Google Shape;83;p17"/>
          <p:cNvSpPr txBox="1">
            <a:spLocks noGrp="1"/>
          </p:cNvSpPr>
          <p:nvPr>
            <p:ph type="body" idx="1"/>
          </p:nvPr>
        </p:nvSpPr>
        <p:spPr>
          <a:xfrm>
            <a:off x="311700" y="1152475"/>
            <a:ext cx="3708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Blizzards can cause significant damage to structures and property. Heavy snowfall can collapse roofs, and strong winds can damage power lines, trees, and other structures. Blizzards can also cause flooding if heavy snow melts rapidly.</a:t>
            </a:r>
            <a:endParaRPr sz="2400"/>
          </a:p>
        </p:txBody>
      </p:sp>
      <p:pic>
        <p:nvPicPr>
          <p:cNvPr id="84" name="Google Shape;84;p17"/>
          <p:cNvPicPr preferRelativeResize="0"/>
          <p:nvPr/>
        </p:nvPicPr>
        <p:blipFill>
          <a:blip r:embed="rId3">
            <a:alphaModFix/>
          </a:blip>
          <a:stretch>
            <a:fillRect/>
          </a:stretch>
        </p:blipFill>
        <p:spPr>
          <a:xfrm>
            <a:off x="4572000" y="2332586"/>
            <a:ext cx="4572001" cy="2491364"/>
          </a:xfrm>
          <a:prstGeom prst="rect">
            <a:avLst/>
          </a:prstGeom>
          <a:noFill/>
          <a:ln>
            <a:noFill/>
          </a:ln>
        </p:spPr>
      </p:pic>
      <p:pic>
        <p:nvPicPr>
          <p:cNvPr id="85" name="Google Shape;85;p17"/>
          <p:cNvPicPr preferRelativeResize="0"/>
          <p:nvPr/>
        </p:nvPicPr>
        <p:blipFill>
          <a:blip r:embed="rId4">
            <a:alphaModFix/>
          </a:blip>
          <a:stretch>
            <a:fillRect/>
          </a:stretch>
        </p:blipFill>
        <p:spPr>
          <a:xfrm>
            <a:off x="5859422" y="228151"/>
            <a:ext cx="2972876" cy="1829650"/>
          </a:xfrm>
          <a:prstGeom prst="rect">
            <a:avLst/>
          </a:prstGeom>
          <a:noFill/>
          <a:ln>
            <a:noFill/>
          </a:ln>
        </p:spPr>
      </p:pic>
      <p:pic>
        <p:nvPicPr>
          <p:cNvPr id="86" name="Google Shape;86;p17"/>
          <p:cNvPicPr preferRelativeResize="0"/>
          <p:nvPr/>
        </p:nvPicPr>
        <p:blipFill>
          <a:blip r:embed="rId5">
            <a:alphaModFix/>
          </a:blip>
          <a:stretch>
            <a:fillRect/>
          </a:stretch>
        </p:blipFill>
        <p:spPr>
          <a:xfrm>
            <a:off x="1339764" y="3143300"/>
            <a:ext cx="2572425" cy="16806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Real-World Examples</a:t>
            </a:r>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Some of the most notable blizzards in recent history include:</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The North American Blizzard of 1977: This blizzard caused widespread damage and power outages across the eastern United States and Canada, killing over 100 people.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The Iran Blizzard of 1978: This blizzard killed over 4,000 people, making it one of the deadliest blizzards in recorded history.</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The Blizzard of 2013: This blizzard caused widespread damage and power outages across the northeastern United States, killing over 30 people.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The Bomb Cyclone of 2018: This blizzard caused extensive flooding and damage in the northeastern United States, killing over 20 people.</a:t>
            </a:r>
            <a:endParaRPr sz="1500">
              <a:solidFill>
                <a:srgbClr val="1F1F1F"/>
              </a:solidFill>
              <a:highlight>
                <a:srgbClr val="FFFFFF"/>
              </a:highlight>
            </a:endParaRPr>
          </a:p>
          <a:p>
            <a:pPr marL="0" lvl="0" indent="0" algn="l" rtl="0">
              <a:spcBef>
                <a:spcPts val="1100"/>
              </a:spcBef>
              <a:spcAft>
                <a:spcPts val="0"/>
              </a:spcAft>
              <a:buNone/>
            </a:pPr>
            <a:endParaRPr sz="1500">
              <a:solidFill>
                <a:srgbClr val="1F1F1F"/>
              </a:solidFill>
              <a:highlight>
                <a:srgbClr val="FFFFFF"/>
              </a:highlight>
            </a:endParaRPr>
          </a:p>
          <a:p>
            <a:pPr marL="0" lvl="0" indent="0" algn="l" rtl="0">
              <a:spcBef>
                <a:spcPts val="1100"/>
              </a:spcBef>
              <a:spcAft>
                <a:spcPts val="1200"/>
              </a:spcAft>
              <a:buNone/>
            </a:pPr>
            <a:endParaRPr sz="1500">
              <a:solidFill>
                <a:srgbClr val="1F1F1F"/>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sp>
        <p:nvSpPr>
          <p:cNvPr id="98" name="Google Shape;98;p19"/>
          <p:cNvSpPr txBox="1">
            <a:spLocks noGrp="1"/>
          </p:cNvSpPr>
          <p:nvPr>
            <p:ph type="body" idx="1"/>
          </p:nvPr>
        </p:nvSpPr>
        <p:spPr>
          <a:xfrm>
            <a:off x="311700" y="1152475"/>
            <a:ext cx="3501600" cy="15531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1200"/>
              </a:spcAft>
              <a:buNone/>
            </a:pPr>
            <a:r>
              <a:rPr lang="en" u="sng">
                <a:solidFill>
                  <a:schemeClr val="hlink"/>
                </a:solidFill>
                <a:hlinkClick r:id="rId3"/>
              </a:rPr>
              <a:t>https://apnews.com/article/california-snowstorm-stranded-blizzard-rescue-shovel-64156f6065c78d5b356c933b82ab7084</a:t>
            </a:r>
            <a:r>
              <a:rPr lang="en"/>
              <a:t> </a:t>
            </a:r>
            <a:endParaRPr/>
          </a:p>
        </p:txBody>
      </p:sp>
      <p:pic>
        <p:nvPicPr>
          <p:cNvPr id="99" name="Google Shape;99;p19" descr="Video posted to Twitter shows blizzard-like conditions in Buffalo, New York, as a major winter storm moves across the country.&#10;&#10;» Subscribe to NBC News: http://nbcnews.to/SubscribeToNBC&#10;» Watch more NBC video: http://bit.ly/MoreNBCNews&#10;&#10;NBC News Digital is a collection of innovative and powerful news brands that deliver compelling, diverse and engaging news stories. NBC News Digital features NBCNews.com, MSNBC.com, TODAY.com, Nightly News, Meet the Press, Dateline, and the existing apps and digital extensions of these respective properties.  We deliver the best in breaking news, live video coverage, original journalism and segments from your favorite NBC News Shows.&#10;&#10;Connect with NBC News Online!&#10;NBC News App: https://smart.link/5d0cd9df61b80&#10;Breaking News Alerts: https://link.nbcnews.com/join/5cj/breaking-news-signup?cid=sm_npd_nn_yt_bn-clip_190621&#10;Visit NBCNews.Com: http://nbcnews.to/ReadNBC&#10;Find NBC News on Facebook: http://nbcnews.to/LikeNBC&#10;Follow NBC News on Twitter: http://nbcnews.to/FollowNBC&#10;&#10;#Buffalo #NewYork #Blizzard" title="Watch: Video Shows Blizzard-Like Conditions In Buffalo, New York">
            <a:hlinkClick r:id="rId4"/>
          </p:cNvPr>
          <p:cNvPicPr preferRelativeResize="0"/>
          <p:nvPr/>
        </p:nvPicPr>
        <p:blipFill>
          <a:blip r:embed="rId5">
            <a:alphaModFix/>
          </a:blip>
          <a:stretch>
            <a:fillRect/>
          </a:stretch>
        </p:blipFill>
        <p:spPr>
          <a:xfrm>
            <a:off x="5475650" y="1071775"/>
            <a:ext cx="3048000" cy="1714500"/>
          </a:xfrm>
          <a:prstGeom prst="rect">
            <a:avLst/>
          </a:prstGeom>
          <a:noFill/>
          <a:ln>
            <a:noFill/>
          </a:ln>
        </p:spPr>
      </p:pic>
      <p:pic>
        <p:nvPicPr>
          <p:cNvPr id="100" name="Google Shape;100;p19" descr="A powerful storm system is battering much of the country from New York to California, causing significant snowfall and powerful winds in some areas. NBC News’ Miguel Almaguer has the latest weather updates.&#10;&#10;» Subscribe to NBC News: http://nbcnews.to/SubscribeToNBC&#10;» Watch more NBC video: http://bit.ly/MoreNBCNews&#10;&#10;NBC News Digital is a collection of innovative and powerful news brands that deliver compelling, diverse and engaging news stories. NBC News Digital features NBCNews.com, MSNBC.com, TODAY.com, Nightly News, Meet the Press, Dateline, and the existing apps and digital extensions of these respective properties.  We deliver the best in breaking news, live video coverage, original journalism and segments from your favorite NBC News Shows.&#10;&#10;Connect with NBC News Online!&#10;NBC News App: https://smart.link/5d0cd9df61b80&#10;Breaking News Alerts: https://link.nbcnews.com/join/5cj/breaking-news-signup?cid=sm_npd_nn_yt_bn-clip_190621&#10;Visit NBCNews.Com: http://nbcnews.to/ReadNBC&#10;Find NBC News on Facebook: http://nbcnews.to/LikeNBC&#10;Follow NBC News on Twitter: http://nbcnews.to/FollowNBC&#10;Get more of NBC News delivered to your inbox: nbcnews.com/newsletters&#10;&#10;#NBCNews #WinterStorm #California" title="‘Crazy’ winter storm blankets Southern California in snow">
            <a:hlinkClick r:id="rId6"/>
          </p:cNvPr>
          <p:cNvPicPr preferRelativeResize="0"/>
          <p:nvPr/>
        </p:nvPicPr>
        <p:blipFill>
          <a:blip r:embed="rId7">
            <a:alphaModFix/>
          </a:blip>
          <a:stretch>
            <a:fillRect/>
          </a:stretch>
        </p:blipFill>
        <p:spPr>
          <a:xfrm>
            <a:off x="5475650" y="3067450"/>
            <a:ext cx="3048000" cy="1714500"/>
          </a:xfrm>
          <a:prstGeom prst="rect">
            <a:avLst/>
          </a:prstGeom>
          <a:noFill/>
          <a:ln>
            <a:noFill/>
          </a:ln>
        </p:spPr>
      </p:pic>
      <p:pic>
        <p:nvPicPr>
          <p:cNvPr id="101" name="Google Shape;101;p19" descr="Houses have been encased in thick ice in North America as people struggle to dig out after deadly blizzards.   &#10;&#10;The frozen houses in Ontario took the brunt of the storms as they directly face the Canadian side of Lake Erie.&#10;&#10;An icy white blanket covered the entire front of the Fort Erie properties.&#10;&#10;SUBSCRIBE to our YouTube channel for more videos: http://www.youtube.com/skynews &#10;&#10;Follow us on Twitter: https://twitter.com/skynews &#10;Like us on Facebook: https://www.facebook.com/skynews &#10;Follow us on Instagram: https://www.instagram.com/skynews &#10;Follow us on TikTok: https://www.tiktok.com/@skynews&#10;&#10;For more content go to http://news.sky.com and download our apps: &#10;Apple: https://itunes.apple.com/gb/app/sky-news/id316391924?mt=8 &#10;Android https://play.google.com/store/apps/details?id=com.bskyb.skynews.android&amp;hl=en_GB &#10;&#10;Sky News videos are now available in Spanish here/Los video de Sky News están disponibles en español aquí https://www.youtube.com/channel/skynewsespanol&#10;Sky News videos are also available in German here/Hier können Sie außerdem Sky News-Videos auf Deutsch finden: https://www.youtube.com/channel/UCHYg31l2xrF-Bj859nsOfnA&#10;&#10;To enquire about licensing Sky News content, you can find more information here:  https://news.sky.com/info/library-sales" title="US Weather: Snow storm covers houses in ice as people struggle to dig out after deadly blizzards">
            <a:hlinkClick r:id="rId8"/>
          </p:cNvPr>
          <p:cNvPicPr preferRelativeResize="0"/>
          <p:nvPr/>
        </p:nvPicPr>
        <p:blipFill>
          <a:blip r:embed="rId9">
            <a:alphaModFix/>
          </a:blip>
          <a:stretch>
            <a:fillRect/>
          </a:stretch>
        </p:blipFill>
        <p:spPr>
          <a:xfrm>
            <a:off x="538500" y="3067450"/>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1000"/>
                                        <p:tgtEl>
                                          <p:spTgt spid="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Statistics</a:t>
            </a:r>
            <a:endParaRPr dirty="0"/>
          </a:p>
        </p:txBody>
      </p:sp>
      <p:sp>
        <p:nvSpPr>
          <p:cNvPr id="107" name="Google Shape;107;p20"/>
          <p:cNvSpPr txBox="1">
            <a:spLocks noGrp="1"/>
          </p:cNvSpPr>
          <p:nvPr>
            <p:ph type="body" idx="1"/>
          </p:nvPr>
        </p:nvSpPr>
        <p:spPr>
          <a:xfrm>
            <a:off x="311700" y="583325"/>
            <a:ext cx="8520600" cy="41646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Life loss:</a:t>
            </a:r>
            <a:endParaRPr sz="1200" b="1"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The National Weather Service estimates that blizzards kill an average of 35 people each year in the United States.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deadliest blizzard on record occurred in 1978 in Iran, killing over 4,000 people.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Other notable blizzards that caused significant loss of life include the North American Blizzard of 1977 (over 100 deaths) and the Blizzard of 1996 (over 150 deaths).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Property loss:</a:t>
            </a:r>
            <a:endParaRPr sz="1200" b="1"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Blizzards can cause billions of dollars in property damage each year.</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 2022, blizzards caused nearly $6 billion in insured losses in the United States, the second-highest year on record for winter storm insured losses in the last ten years, according to Aon.</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third costliest winter event since 1950 occurred in December 2022, amounting to $3.5 billion insured losses.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Common types of property damage caused by blizzards include collapsed roofs, downed power lines, and flooding.</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In addition to the direct loss of life and property, blizzards can also have a significant indirect impact on communities. For example, blizzards can disrupt transportation and commerce, lead to power outages, and interrupt the supply of essential resources. This can have a negative impact on the economy and quality of life for residents.</a:t>
            </a:r>
            <a:endParaRPr sz="1200" dirty="0">
              <a:solidFill>
                <a:srgbClr val="1F1F1F"/>
              </a:solidFill>
              <a:highlight>
                <a:srgbClr val="FFFFFF"/>
              </a:highlight>
            </a:endParaRPr>
          </a:p>
          <a:p>
            <a:pPr marL="0" lvl="0" indent="0" algn="l" rtl="0">
              <a:spcBef>
                <a:spcPts val="1800"/>
              </a:spcBef>
              <a:spcAft>
                <a:spcPts val="1100"/>
              </a:spcAft>
              <a:buNone/>
            </a:pPr>
            <a:endParaRPr sz="6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3" name="Google Shape;113;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dirty="0">
                <a:solidFill>
                  <a:srgbClr val="1F1F1F"/>
                </a:solidFill>
                <a:highlight>
                  <a:srgbClr val="FFFFFF"/>
                </a:highlight>
              </a:rPr>
              <a:t>National Oceanic and Atmospheric Administration (NOAA): </a:t>
            </a:r>
            <a:r>
              <a:rPr lang="en" sz="1200" dirty="0">
                <a:solidFill>
                  <a:srgbClr val="1F1F1F"/>
                </a:solidFill>
                <a:highlight>
                  <a:srgbClr val="FFFFFF"/>
                </a:highlight>
                <a:hlinkClick r:id="rId3"/>
              </a:rPr>
              <a:t>https://www.noaa.gov/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National Weather Service (NWS): </a:t>
            </a:r>
            <a:r>
              <a:rPr lang="en" sz="1200" dirty="0">
                <a:solidFill>
                  <a:srgbClr val="1F1F1F"/>
                </a:solidFill>
                <a:highlight>
                  <a:srgbClr val="FFFFFF"/>
                </a:highlight>
                <a:hlinkClick r:id="rId4"/>
              </a:rPr>
              <a:t>https://www.weather.gov/</a:t>
            </a:r>
            <a:r>
              <a:rPr lang="en" sz="1200" dirty="0">
                <a:solidFill>
                  <a:srgbClr val="1F1F1F"/>
                </a:solidFill>
                <a:highlight>
                  <a:srgbClr val="FFFFFF"/>
                </a:highlight>
              </a:rPr>
              <a:t> </a:t>
            </a:r>
            <a:endParaRPr sz="1200" dirty="0">
              <a:solidFill>
                <a:srgbClr val="1F1F1F"/>
              </a:solidFill>
              <a:highlight>
                <a:srgbClr val="FFFFFF"/>
              </a:highlight>
            </a:endParaRPr>
          </a:p>
          <a:p>
            <a:pPr marL="0" lvl="0" indent="0" algn="l" rtl="0">
              <a:spcBef>
                <a:spcPts val="1100"/>
              </a:spcBef>
              <a:spcAft>
                <a:spcPts val="1100"/>
              </a:spcAft>
              <a:buNone/>
            </a:pP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763</Words>
  <Application>Microsoft Office PowerPoint</Application>
  <PresentationFormat>On-screen Show (16:9)</PresentationFormat>
  <Paragraphs>44</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Blizzards</vt:lpstr>
      <vt:lpstr>Causes of Blizzard Disasters</vt:lpstr>
      <vt:lpstr>Human Impact of Blizzard Disasters</vt:lpstr>
      <vt:lpstr>Resource Interruption</vt:lpstr>
      <vt:lpstr>Loss to Structure and Property</vt:lpstr>
      <vt:lpstr>Real-World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Blizzards</dc:title>
  <cp:lastModifiedBy>Michelle Hudson</cp:lastModifiedBy>
  <cp:revision>1</cp:revision>
  <dcterms:modified xsi:type="dcterms:W3CDTF">2024-03-13T22:59:19Z</dcterms:modified>
</cp:coreProperties>
</file>