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96e8e40ac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296e8e40ac3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969a9d85b0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969a9d85b0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969a9d85b0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969a9d85b0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969a9d85b0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2969a9d85b0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969a9d85b0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969a9d85b0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969a9d85b0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969a9d85b0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969a9d85b0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2969a9d85b0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969a9d85b0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969a9d85b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296e8e40ac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9.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hyperlink" Target="http://www.youtube.com/watch?v=M19FajPQ7k8" TargetMode="External"/><Relationship Id="rId7" Type="http://schemas.openxmlformats.org/officeDocument/2006/relationships/hyperlink" Target="http://www.youtube.com/watch?v=dsbUPPq7Cl4"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5.jpg"/><Relationship Id="rId5" Type="http://schemas.openxmlformats.org/officeDocument/2006/relationships/hyperlink" Target="http://www.youtube.com/watch?v=ZONFMpWPHck" TargetMode="External"/><Relationship Id="rId10" Type="http://schemas.openxmlformats.org/officeDocument/2006/relationships/image" Target="../media/image17.jpg"/><Relationship Id="rId4" Type="http://schemas.openxmlformats.org/officeDocument/2006/relationships/image" Target="../media/image14.jpg"/><Relationship Id="rId9" Type="http://schemas.openxmlformats.org/officeDocument/2006/relationships/hyperlink" Target="http://www.youtube.com/watch?v=hw0CqB78yx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imesofindia.indiatimes.com/city/dehradun/fungal-disease-poses-threat-to-apple-crop-in-uttarkashi-agri-experts/articleshow/102438835.cms?from=mdr"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855450"/>
            <a:ext cx="8520600" cy="11187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dirty="0">
                <a:latin typeface="MS Reference Sans Serif" panose="020B0604030504040204" pitchFamily="34" charset="0"/>
                <a:ea typeface="Pacifico"/>
                <a:cs typeface="Pacifico"/>
                <a:sym typeface="Pacifico"/>
              </a:rPr>
              <a:t>Agricultural Disease/Pests</a:t>
            </a:r>
            <a:endParaRPr dirty="0">
              <a:latin typeface="MS Reference Sans Serif" panose="020B0604030504040204" pitchFamily="34" charset="0"/>
              <a:ea typeface="Pacifico"/>
              <a:cs typeface="Pacifico"/>
              <a:sym typeface="Pacifico"/>
            </a:endParaRPr>
          </a:p>
        </p:txBody>
      </p:sp>
      <p:sp>
        <p:nvSpPr>
          <p:cNvPr id="55" name="Google Shape;55;p13"/>
          <p:cNvSpPr txBox="1">
            <a:spLocks noGrp="1"/>
          </p:cNvSpPr>
          <p:nvPr>
            <p:ph type="subTitle" idx="1"/>
          </p:nvPr>
        </p:nvSpPr>
        <p:spPr>
          <a:xfrm>
            <a:off x="311700" y="2175450"/>
            <a:ext cx="8520600" cy="1982700"/>
          </a:xfrm>
          <a:prstGeom prst="rect">
            <a:avLst/>
          </a:prstGeom>
        </p:spPr>
        <p:txBody>
          <a:bodyPr spcFirstLastPara="1" wrap="square" lIns="91425" tIns="91425" rIns="91425" bIns="91425" anchor="t" anchorCtr="0">
            <a:normAutofit fontScale="32500" lnSpcReduction="20000"/>
          </a:bodyPr>
          <a:lstStyle/>
          <a:p>
            <a:pPr marL="0" lvl="0" indent="0" algn="ctr" rtl="0">
              <a:lnSpc>
                <a:spcPct val="115000"/>
              </a:lnSpc>
              <a:spcBef>
                <a:spcPts val="1800"/>
              </a:spcBef>
              <a:spcAft>
                <a:spcPts val="0"/>
              </a:spcAft>
              <a:buClr>
                <a:schemeClr val="dk1"/>
              </a:buClr>
              <a:buSzPts val="275"/>
              <a:buFont typeface="Arial"/>
              <a:buNone/>
            </a:pPr>
            <a:r>
              <a:rPr lang="en" sz="8583" dirty="0">
                <a:solidFill>
                  <a:srgbClr val="1F1F1F"/>
                </a:solidFill>
                <a:highlight>
                  <a:srgbClr val="FFFFFF"/>
                </a:highlight>
              </a:rPr>
              <a:t>Agricultural diseases and pests are a major threat to global food security. They can cause significant crop losses, reduce livestock productivity, and disrupt agricultural production systems. In severe cases, they can lead to famine and other humanitarian crises.</a:t>
            </a:r>
            <a:endParaRPr sz="8583" dirty="0">
              <a:solidFill>
                <a:srgbClr val="1F1F1F"/>
              </a:solidFill>
              <a:highlight>
                <a:srgbClr val="FFFFFF"/>
              </a:highlight>
            </a:endParaRPr>
          </a:p>
          <a:p>
            <a:pPr marL="0" lvl="0" indent="0" algn="l" rtl="0">
              <a:lnSpc>
                <a:spcPct val="115000"/>
              </a:lnSpc>
              <a:spcBef>
                <a:spcPts val="1800"/>
              </a:spcBef>
              <a:spcAft>
                <a:spcPts val="0"/>
              </a:spcAft>
              <a:buClr>
                <a:schemeClr val="dk1"/>
              </a:buClr>
              <a:buSzPct val="100000"/>
              <a:buFont typeface="Arial"/>
              <a:buNone/>
            </a:pPr>
            <a:endParaRPr sz="1100" dirty="0">
              <a:solidFill>
                <a:schemeClr val="dk1"/>
              </a:solidFill>
            </a:endParaRPr>
          </a:p>
          <a:p>
            <a:pPr marL="0" lvl="0" indent="0" algn="ctr" rtl="0">
              <a:spcBef>
                <a:spcPts val="0"/>
              </a:spcBef>
              <a:spcAft>
                <a:spcPts val="0"/>
              </a:spcAft>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23" name="Google Shape;123;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 (if not covered in AI article)</a:t>
            </a:r>
            <a:endParaRPr/>
          </a:p>
        </p:txBody>
      </p:sp>
      <p:sp>
        <p:nvSpPr>
          <p:cNvPr id="129" name="Google Shape;129;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body" idx="1"/>
          </p:nvPr>
        </p:nvSpPr>
        <p:spPr>
          <a:xfrm>
            <a:off x="311700" y="184075"/>
            <a:ext cx="8520600" cy="47754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Clr>
                <a:schemeClr val="dk1"/>
              </a:buClr>
              <a:buSzPts val="275"/>
              <a:buFont typeface="Arial"/>
              <a:buNone/>
            </a:pPr>
            <a:r>
              <a:rPr lang="en" sz="1300" u="sng">
                <a:solidFill>
                  <a:srgbClr val="1F1F1F"/>
                </a:solidFill>
                <a:highlight>
                  <a:srgbClr val="FFFFFF"/>
                </a:highlight>
              </a:rPr>
              <a:t>Agricultural disease</a:t>
            </a:r>
            <a:r>
              <a:rPr lang="en" sz="1300">
                <a:solidFill>
                  <a:srgbClr val="1F1F1F"/>
                </a:solidFill>
                <a:highlight>
                  <a:srgbClr val="FFFFFF"/>
                </a:highlight>
              </a:rPr>
              <a:t> is any condition that harms a plant or animal and reduces its productivity or yield. Agricultural diseases can be caused by a variety of pathogens, including fungi, bacteria, viruses, nematodes, and mycoplasmas.</a:t>
            </a:r>
            <a:endParaRPr sz="130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r>
              <a:rPr lang="en" sz="1300" u="sng">
                <a:solidFill>
                  <a:srgbClr val="1F1F1F"/>
                </a:solidFill>
                <a:highlight>
                  <a:srgbClr val="FFFFFF"/>
                </a:highlight>
              </a:rPr>
              <a:t>Agricultural pests</a:t>
            </a:r>
            <a:r>
              <a:rPr lang="en" sz="1300">
                <a:solidFill>
                  <a:srgbClr val="1F1F1F"/>
                </a:solidFill>
                <a:highlight>
                  <a:srgbClr val="FFFFFF"/>
                </a:highlight>
              </a:rPr>
              <a:t> are any organisms that feed on or damage plants or animals, reducing their productivity or yield. Agricultural pests can include insects, mites, weeds, and diseases.</a:t>
            </a:r>
            <a:endParaRPr sz="130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r>
              <a:rPr lang="en" sz="1200">
                <a:solidFill>
                  <a:srgbClr val="1F1F1F"/>
                </a:solidFill>
                <a:highlight>
                  <a:srgbClr val="FFFFFF"/>
                </a:highlight>
              </a:rPr>
              <a:t>Examples of agricultural diseases:</a:t>
            </a:r>
            <a:endParaRPr sz="1200">
              <a:solidFill>
                <a:srgbClr val="1F1F1F"/>
              </a:solidFill>
              <a:highlight>
                <a:srgbClr val="FFFFFF"/>
              </a:highlight>
            </a:endParaRPr>
          </a:p>
          <a:p>
            <a:pPr marL="457200" lvl="0" indent="-304800" algn="l" rtl="0">
              <a:lnSpc>
                <a:spcPct val="95000"/>
              </a:lnSpc>
              <a:spcBef>
                <a:spcPts val="300"/>
              </a:spcBef>
              <a:spcAft>
                <a:spcPts val="0"/>
              </a:spcAft>
              <a:buClr>
                <a:srgbClr val="1F1F1F"/>
              </a:buClr>
              <a:buSzPts val="1200"/>
              <a:buChar char="●"/>
            </a:pPr>
            <a:r>
              <a:rPr lang="en" sz="1200">
                <a:solidFill>
                  <a:srgbClr val="1F1F1F"/>
                </a:solidFill>
                <a:highlight>
                  <a:srgbClr val="FFFFFF"/>
                </a:highlight>
              </a:rPr>
              <a:t>Late blight of potato</a:t>
            </a:r>
            <a:endParaRPr sz="1200">
              <a:solidFill>
                <a:srgbClr val="1F1F1F"/>
              </a:solidFill>
              <a:highlight>
                <a:srgbClr val="FFFFFF"/>
              </a:highlight>
            </a:endParaRPr>
          </a:p>
          <a:p>
            <a:pPr marL="457200" lvl="0" indent="-304800" algn="l" rtl="0">
              <a:lnSpc>
                <a:spcPct val="95000"/>
              </a:lnSpc>
              <a:spcBef>
                <a:spcPts val="0"/>
              </a:spcBef>
              <a:spcAft>
                <a:spcPts val="0"/>
              </a:spcAft>
              <a:buClr>
                <a:srgbClr val="1F1F1F"/>
              </a:buClr>
              <a:buSzPts val="1200"/>
              <a:buChar char="●"/>
            </a:pPr>
            <a:r>
              <a:rPr lang="en" sz="1200">
                <a:solidFill>
                  <a:srgbClr val="1F1F1F"/>
                </a:solidFill>
                <a:highlight>
                  <a:srgbClr val="FFFFFF"/>
                </a:highlight>
              </a:rPr>
              <a:t>Wheat rust</a:t>
            </a:r>
            <a:endParaRPr sz="1200">
              <a:solidFill>
                <a:srgbClr val="1F1F1F"/>
              </a:solidFill>
              <a:highlight>
                <a:srgbClr val="FFFFFF"/>
              </a:highlight>
            </a:endParaRPr>
          </a:p>
          <a:p>
            <a:pPr marL="457200" lvl="0" indent="-304800" algn="l" rtl="0">
              <a:lnSpc>
                <a:spcPct val="95000"/>
              </a:lnSpc>
              <a:spcBef>
                <a:spcPts val="0"/>
              </a:spcBef>
              <a:spcAft>
                <a:spcPts val="0"/>
              </a:spcAft>
              <a:buClr>
                <a:srgbClr val="1F1F1F"/>
              </a:buClr>
              <a:buSzPts val="1200"/>
              <a:buChar char="●"/>
            </a:pPr>
            <a:r>
              <a:rPr lang="en" sz="1200">
                <a:solidFill>
                  <a:srgbClr val="1F1F1F"/>
                </a:solidFill>
                <a:highlight>
                  <a:srgbClr val="FFFFFF"/>
                </a:highlight>
              </a:rPr>
              <a:t>Citrus greening</a:t>
            </a:r>
            <a:endParaRPr sz="1200">
              <a:solidFill>
                <a:srgbClr val="1F1F1F"/>
              </a:solidFill>
              <a:highlight>
                <a:srgbClr val="FFFFFF"/>
              </a:highlight>
            </a:endParaRPr>
          </a:p>
          <a:p>
            <a:pPr marL="457200" lvl="0" indent="-304800" algn="l" rtl="0">
              <a:lnSpc>
                <a:spcPct val="95000"/>
              </a:lnSpc>
              <a:spcBef>
                <a:spcPts val="0"/>
              </a:spcBef>
              <a:spcAft>
                <a:spcPts val="0"/>
              </a:spcAft>
              <a:buClr>
                <a:srgbClr val="1F1F1F"/>
              </a:buClr>
              <a:buSzPts val="1200"/>
              <a:buChar char="●"/>
            </a:pPr>
            <a:r>
              <a:rPr lang="en" sz="1200">
                <a:solidFill>
                  <a:srgbClr val="1F1F1F"/>
                </a:solidFill>
                <a:highlight>
                  <a:srgbClr val="FFFFFF"/>
                </a:highlight>
              </a:rPr>
              <a:t>Foot and mouth disease</a:t>
            </a:r>
            <a:endParaRPr sz="1200">
              <a:solidFill>
                <a:srgbClr val="1F1F1F"/>
              </a:solidFill>
              <a:highlight>
                <a:srgbClr val="FFFFFF"/>
              </a:highlight>
            </a:endParaRPr>
          </a:p>
          <a:p>
            <a:pPr marL="457200" lvl="0" indent="-304800" algn="l" rtl="0">
              <a:lnSpc>
                <a:spcPct val="95000"/>
              </a:lnSpc>
              <a:spcBef>
                <a:spcPts val="0"/>
              </a:spcBef>
              <a:spcAft>
                <a:spcPts val="0"/>
              </a:spcAft>
              <a:buClr>
                <a:srgbClr val="1F1F1F"/>
              </a:buClr>
              <a:buSzPts val="1200"/>
              <a:buChar char="●"/>
            </a:pPr>
            <a:r>
              <a:rPr lang="en" sz="1200">
                <a:solidFill>
                  <a:srgbClr val="1F1F1F"/>
                </a:solidFill>
                <a:highlight>
                  <a:srgbClr val="FFFFFF"/>
                </a:highlight>
              </a:rPr>
              <a:t>Avian influenza</a:t>
            </a:r>
            <a:endParaRPr sz="120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r>
              <a:rPr lang="en" sz="1200">
                <a:solidFill>
                  <a:srgbClr val="1F1F1F"/>
                </a:solidFill>
                <a:highlight>
                  <a:srgbClr val="FFFFFF"/>
                </a:highlight>
              </a:rPr>
              <a:t>Examples of agricultural pests:</a:t>
            </a:r>
            <a:endParaRPr sz="1200">
              <a:solidFill>
                <a:srgbClr val="1F1F1F"/>
              </a:solidFill>
              <a:highlight>
                <a:srgbClr val="FFFFFF"/>
              </a:highlight>
            </a:endParaRPr>
          </a:p>
          <a:p>
            <a:pPr marL="457200" lvl="0" indent="-304800" algn="l" rtl="0">
              <a:lnSpc>
                <a:spcPct val="95000"/>
              </a:lnSpc>
              <a:spcBef>
                <a:spcPts val="300"/>
              </a:spcBef>
              <a:spcAft>
                <a:spcPts val="0"/>
              </a:spcAft>
              <a:buClr>
                <a:srgbClr val="1F1F1F"/>
              </a:buClr>
              <a:buSzPts val="1200"/>
              <a:buChar char="●"/>
            </a:pPr>
            <a:r>
              <a:rPr lang="en" sz="1200">
                <a:solidFill>
                  <a:srgbClr val="1F1F1F"/>
                </a:solidFill>
                <a:highlight>
                  <a:srgbClr val="FFFFFF"/>
                </a:highlight>
              </a:rPr>
              <a:t>Boll weevil</a:t>
            </a:r>
            <a:endParaRPr sz="1200">
              <a:solidFill>
                <a:srgbClr val="1F1F1F"/>
              </a:solidFill>
              <a:highlight>
                <a:srgbClr val="FFFFFF"/>
              </a:highlight>
            </a:endParaRPr>
          </a:p>
          <a:p>
            <a:pPr marL="457200" lvl="0" indent="-304800" algn="l" rtl="0">
              <a:lnSpc>
                <a:spcPct val="95000"/>
              </a:lnSpc>
              <a:spcBef>
                <a:spcPts val="0"/>
              </a:spcBef>
              <a:spcAft>
                <a:spcPts val="0"/>
              </a:spcAft>
              <a:buClr>
                <a:srgbClr val="1F1F1F"/>
              </a:buClr>
              <a:buSzPts val="1200"/>
              <a:buChar char="●"/>
            </a:pPr>
            <a:r>
              <a:rPr lang="en" sz="1200">
                <a:solidFill>
                  <a:srgbClr val="1F1F1F"/>
                </a:solidFill>
                <a:highlight>
                  <a:srgbClr val="FFFFFF"/>
                </a:highlight>
              </a:rPr>
              <a:t>Corn earworm</a:t>
            </a:r>
            <a:endParaRPr sz="1200">
              <a:solidFill>
                <a:srgbClr val="1F1F1F"/>
              </a:solidFill>
              <a:highlight>
                <a:srgbClr val="FFFFFF"/>
              </a:highlight>
            </a:endParaRPr>
          </a:p>
          <a:p>
            <a:pPr marL="457200" lvl="0" indent="-304800" algn="l" rtl="0">
              <a:lnSpc>
                <a:spcPct val="95000"/>
              </a:lnSpc>
              <a:spcBef>
                <a:spcPts val="0"/>
              </a:spcBef>
              <a:spcAft>
                <a:spcPts val="0"/>
              </a:spcAft>
              <a:buClr>
                <a:srgbClr val="1F1F1F"/>
              </a:buClr>
              <a:buSzPts val="1200"/>
              <a:buChar char="●"/>
            </a:pPr>
            <a:r>
              <a:rPr lang="en" sz="1200">
                <a:solidFill>
                  <a:srgbClr val="1F1F1F"/>
                </a:solidFill>
                <a:highlight>
                  <a:srgbClr val="FFFFFF"/>
                </a:highlight>
              </a:rPr>
              <a:t>Soybean aphid</a:t>
            </a:r>
            <a:endParaRPr sz="1200">
              <a:solidFill>
                <a:srgbClr val="1F1F1F"/>
              </a:solidFill>
              <a:highlight>
                <a:srgbClr val="FFFFFF"/>
              </a:highlight>
            </a:endParaRPr>
          </a:p>
          <a:p>
            <a:pPr marL="457200" lvl="0" indent="-304800" algn="l" rtl="0">
              <a:lnSpc>
                <a:spcPct val="95000"/>
              </a:lnSpc>
              <a:spcBef>
                <a:spcPts val="0"/>
              </a:spcBef>
              <a:spcAft>
                <a:spcPts val="0"/>
              </a:spcAft>
              <a:buClr>
                <a:srgbClr val="1F1F1F"/>
              </a:buClr>
              <a:buSzPts val="1200"/>
              <a:buChar char="●"/>
            </a:pPr>
            <a:r>
              <a:rPr lang="en" sz="1200">
                <a:solidFill>
                  <a:srgbClr val="1F1F1F"/>
                </a:solidFill>
                <a:highlight>
                  <a:srgbClr val="FFFFFF"/>
                </a:highlight>
              </a:rPr>
              <a:t>Japanese beetle</a:t>
            </a:r>
            <a:endParaRPr sz="1200">
              <a:solidFill>
                <a:srgbClr val="1F1F1F"/>
              </a:solidFill>
              <a:highlight>
                <a:srgbClr val="FFFFFF"/>
              </a:highlight>
            </a:endParaRPr>
          </a:p>
          <a:p>
            <a:pPr marL="457200" lvl="0" indent="-304800" algn="l" rtl="0">
              <a:lnSpc>
                <a:spcPct val="95000"/>
              </a:lnSpc>
              <a:spcBef>
                <a:spcPts val="0"/>
              </a:spcBef>
              <a:spcAft>
                <a:spcPts val="0"/>
              </a:spcAft>
              <a:buClr>
                <a:srgbClr val="1F1F1F"/>
              </a:buClr>
              <a:buSzPts val="1200"/>
              <a:buChar char="●"/>
            </a:pPr>
            <a:r>
              <a:rPr lang="en" sz="1200">
                <a:solidFill>
                  <a:srgbClr val="1F1F1F"/>
                </a:solidFill>
                <a:highlight>
                  <a:srgbClr val="FFFFFF"/>
                </a:highlight>
              </a:rPr>
              <a:t>Locusts</a:t>
            </a:r>
            <a:endParaRPr sz="120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r>
              <a:rPr lang="en" sz="1200">
                <a:solidFill>
                  <a:srgbClr val="1F1F1F"/>
                </a:solidFill>
                <a:highlight>
                  <a:srgbClr val="FFFFFF"/>
                </a:highlight>
              </a:rPr>
              <a:t>Agricultural diseases and pests can have a devastating impact on farmers, ranchers, and consumers. They can cause crop losses, livestock mortality, and economic hardship. Agricultural diseases and pests can also pose a threat to human health and well-being.</a:t>
            </a:r>
            <a:endParaRPr sz="1200">
              <a:solidFill>
                <a:srgbClr val="1F1F1F"/>
              </a:solidFill>
              <a:highlight>
                <a:srgbClr val="FFFFFF"/>
              </a:highlight>
            </a:endParaRPr>
          </a:p>
          <a:p>
            <a:pPr marL="0" lvl="0" indent="0" algn="l" rtl="0">
              <a:lnSpc>
                <a:spcPct val="95000"/>
              </a:lnSpc>
              <a:spcBef>
                <a:spcPts val="1800"/>
              </a:spcBef>
              <a:spcAft>
                <a:spcPts val="1200"/>
              </a:spcAft>
              <a:buSzPts val="275"/>
              <a:buNone/>
            </a:pPr>
            <a:endParaRPr sz="450"/>
          </a:p>
        </p:txBody>
      </p:sp>
      <p:pic>
        <p:nvPicPr>
          <p:cNvPr id="61" name="Google Shape;61;p14"/>
          <p:cNvPicPr preferRelativeResize="0"/>
          <p:nvPr/>
        </p:nvPicPr>
        <p:blipFill>
          <a:blip r:embed="rId3">
            <a:alphaModFix/>
          </a:blip>
          <a:stretch>
            <a:fillRect/>
          </a:stretch>
        </p:blipFill>
        <p:spPr>
          <a:xfrm>
            <a:off x="3270171" y="1740475"/>
            <a:ext cx="5611900" cy="2269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119125" y="259875"/>
            <a:ext cx="1743300" cy="757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Causes:</a:t>
            </a:r>
            <a:endParaRPr/>
          </a:p>
        </p:txBody>
      </p:sp>
      <p:sp>
        <p:nvSpPr>
          <p:cNvPr id="67" name="Google Shape;67;p15"/>
          <p:cNvSpPr txBox="1">
            <a:spLocks noGrp="1"/>
          </p:cNvSpPr>
          <p:nvPr>
            <p:ph type="body" idx="1"/>
          </p:nvPr>
        </p:nvSpPr>
        <p:spPr>
          <a:xfrm>
            <a:off x="119125" y="747150"/>
            <a:ext cx="4201500" cy="4472100"/>
          </a:xfrm>
          <a:prstGeom prst="rect">
            <a:avLst/>
          </a:prstGeom>
        </p:spPr>
        <p:txBody>
          <a:bodyPr spcFirstLastPara="1" wrap="square" lIns="91425" tIns="91425" rIns="91425" bIns="91425" anchor="t" anchorCtr="0">
            <a:normAutofit lnSpcReduction="10000"/>
          </a:bodyPr>
          <a:lstStyle/>
          <a:p>
            <a:pPr marL="0" lvl="0" indent="0" algn="l" rtl="0">
              <a:spcBef>
                <a:spcPts val="1800"/>
              </a:spcBef>
              <a:spcAft>
                <a:spcPts val="0"/>
              </a:spcAft>
              <a:buClr>
                <a:schemeClr val="dk1"/>
              </a:buClr>
              <a:buSzPts val="1100"/>
              <a:buFont typeface="Arial"/>
              <a:buNone/>
            </a:pPr>
            <a:r>
              <a:rPr lang="en" sz="1400">
                <a:solidFill>
                  <a:srgbClr val="1F1F1F"/>
                </a:solidFill>
                <a:highlight>
                  <a:srgbClr val="FFFFFF"/>
                </a:highlight>
              </a:rPr>
              <a:t>Agricultural diseases and pests can be caused by a variety of factors, including:</a:t>
            </a:r>
            <a:endParaRPr sz="1400">
              <a:solidFill>
                <a:srgbClr val="1F1F1F"/>
              </a:solidFill>
              <a:highlight>
                <a:srgbClr val="FFFFFF"/>
              </a:highlight>
            </a:endParaRPr>
          </a:p>
          <a:p>
            <a:pPr marL="457200" lvl="0" indent="-317500" algn="l" rtl="0">
              <a:spcBef>
                <a:spcPts val="1800"/>
              </a:spcBef>
              <a:spcAft>
                <a:spcPts val="0"/>
              </a:spcAft>
              <a:buClr>
                <a:srgbClr val="1F1F1F"/>
              </a:buClr>
              <a:buSzPts val="1400"/>
              <a:buChar char="●"/>
            </a:pPr>
            <a:r>
              <a:rPr lang="en" sz="1400" u="sng">
                <a:solidFill>
                  <a:srgbClr val="1F1F1F"/>
                </a:solidFill>
                <a:highlight>
                  <a:srgbClr val="FFFFFF"/>
                </a:highlight>
              </a:rPr>
              <a:t>Climate change</a:t>
            </a:r>
            <a:r>
              <a:rPr lang="en" sz="1400">
                <a:solidFill>
                  <a:srgbClr val="1F1F1F"/>
                </a:solidFill>
                <a:highlight>
                  <a:srgbClr val="FFFFFF"/>
                </a:highlight>
              </a:rPr>
              <a:t>: Climate change is creating conditions that are more favorable to the spread of agricultural diseases and pests. For example, warmer temperatures and more extreme weather events can increase the incidence of pests and diseases.</a:t>
            </a:r>
            <a:endParaRPr sz="1400">
              <a:solidFill>
                <a:srgbClr val="1F1F1F"/>
              </a:solidFill>
              <a:highlight>
                <a:srgbClr val="FFFFFF"/>
              </a:highlight>
            </a:endParaRPr>
          </a:p>
          <a:p>
            <a:pPr marL="457200" lvl="0" indent="-317500" algn="l" rtl="0">
              <a:spcBef>
                <a:spcPts val="0"/>
              </a:spcBef>
              <a:spcAft>
                <a:spcPts val="0"/>
              </a:spcAft>
              <a:buClr>
                <a:srgbClr val="1F1F1F"/>
              </a:buClr>
              <a:buSzPts val="1400"/>
              <a:buChar char="●"/>
            </a:pPr>
            <a:r>
              <a:rPr lang="en" sz="1400" u="sng">
                <a:solidFill>
                  <a:srgbClr val="1F1F1F"/>
                </a:solidFill>
                <a:highlight>
                  <a:srgbClr val="FFFFFF"/>
                </a:highlight>
              </a:rPr>
              <a:t>Global trade</a:t>
            </a:r>
            <a:r>
              <a:rPr lang="en" sz="1400">
                <a:solidFill>
                  <a:srgbClr val="1F1F1F"/>
                </a:solidFill>
                <a:highlight>
                  <a:srgbClr val="FFFFFF"/>
                </a:highlight>
              </a:rPr>
              <a:t>: Global trade can facilitate the spread of agricultural diseases and pests from one country to another.</a:t>
            </a:r>
            <a:endParaRPr sz="1400">
              <a:solidFill>
                <a:srgbClr val="1F1F1F"/>
              </a:solidFill>
              <a:highlight>
                <a:srgbClr val="FFFFFF"/>
              </a:highlight>
            </a:endParaRPr>
          </a:p>
          <a:p>
            <a:pPr marL="457200" lvl="0" indent="-317500" algn="l" rtl="0">
              <a:spcBef>
                <a:spcPts val="0"/>
              </a:spcBef>
              <a:spcAft>
                <a:spcPts val="0"/>
              </a:spcAft>
              <a:buClr>
                <a:srgbClr val="1F1F1F"/>
              </a:buClr>
              <a:buSzPts val="1400"/>
              <a:buChar char="●"/>
            </a:pPr>
            <a:r>
              <a:rPr lang="en" sz="1400" u="sng">
                <a:solidFill>
                  <a:srgbClr val="1F1F1F"/>
                </a:solidFill>
                <a:highlight>
                  <a:srgbClr val="FFFFFF"/>
                </a:highlight>
              </a:rPr>
              <a:t>Intensive agriculture</a:t>
            </a:r>
            <a:r>
              <a:rPr lang="en" sz="1400">
                <a:solidFill>
                  <a:srgbClr val="1F1F1F"/>
                </a:solidFill>
                <a:highlight>
                  <a:srgbClr val="FFFFFF"/>
                </a:highlight>
              </a:rPr>
              <a:t>: Intensive agricultural practices, such as monocropping and the overuse of pesticides, can create conditions that are more favorable to the development of pests and diseases.</a:t>
            </a:r>
            <a:endParaRPr/>
          </a:p>
        </p:txBody>
      </p:sp>
      <p:pic>
        <p:nvPicPr>
          <p:cNvPr id="68" name="Google Shape;68;p15"/>
          <p:cNvPicPr preferRelativeResize="0"/>
          <p:nvPr/>
        </p:nvPicPr>
        <p:blipFill>
          <a:blip r:embed="rId3">
            <a:alphaModFix/>
          </a:blip>
          <a:stretch>
            <a:fillRect/>
          </a:stretch>
        </p:blipFill>
        <p:spPr>
          <a:xfrm>
            <a:off x="5057550" y="-166925"/>
            <a:ext cx="3912399" cy="2738679"/>
          </a:xfrm>
          <a:prstGeom prst="rect">
            <a:avLst/>
          </a:prstGeom>
          <a:noFill/>
          <a:ln>
            <a:noFill/>
          </a:ln>
        </p:spPr>
      </p:pic>
      <p:pic>
        <p:nvPicPr>
          <p:cNvPr id="69" name="Google Shape;69;p15"/>
          <p:cNvPicPr preferRelativeResize="0"/>
          <p:nvPr/>
        </p:nvPicPr>
        <p:blipFill>
          <a:blip r:embed="rId4">
            <a:alphaModFix/>
          </a:blip>
          <a:stretch>
            <a:fillRect/>
          </a:stretch>
        </p:blipFill>
        <p:spPr>
          <a:xfrm>
            <a:off x="4320625" y="2665850"/>
            <a:ext cx="4649324" cy="23360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0" y="195975"/>
            <a:ext cx="8832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Impacts:</a:t>
            </a:r>
            <a:endParaRPr/>
          </a:p>
        </p:txBody>
      </p:sp>
      <p:sp>
        <p:nvSpPr>
          <p:cNvPr id="75" name="Google Shape;75;p16"/>
          <p:cNvSpPr txBox="1">
            <a:spLocks noGrp="1"/>
          </p:cNvSpPr>
          <p:nvPr>
            <p:ph type="body" idx="1"/>
          </p:nvPr>
        </p:nvSpPr>
        <p:spPr>
          <a:xfrm>
            <a:off x="0" y="693025"/>
            <a:ext cx="3594900" cy="4450500"/>
          </a:xfrm>
          <a:prstGeom prst="rect">
            <a:avLst/>
          </a:prstGeom>
        </p:spPr>
        <p:txBody>
          <a:bodyPr spcFirstLastPara="1" wrap="square" lIns="91425" tIns="91425" rIns="91425" bIns="91425" anchor="t" anchorCtr="0">
            <a:normAutofit fontScale="92500" lnSpcReduction="10000"/>
          </a:bodyPr>
          <a:lstStyle/>
          <a:p>
            <a:pPr marL="0" lvl="0" indent="0" algn="l" rtl="0">
              <a:spcBef>
                <a:spcPts val="1800"/>
              </a:spcBef>
              <a:spcAft>
                <a:spcPts val="0"/>
              </a:spcAft>
              <a:buClr>
                <a:schemeClr val="dk1"/>
              </a:buClr>
              <a:buSzPts val="1100"/>
              <a:buFont typeface="Arial"/>
              <a:buNone/>
            </a:pPr>
            <a:r>
              <a:rPr lang="en" sz="1300" dirty="0">
                <a:solidFill>
                  <a:srgbClr val="1F1F1F"/>
                </a:solidFill>
                <a:highlight>
                  <a:srgbClr val="FFFFFF"/>
                </a:highlight>
              </a:rPr>
              <a:t>Agricultural diseases and pests can have a significant impact on human health and well-being. They can cause:</a:t>
            </a:r>
            <a:endParaRPr sz="1300" dirty="0">
              <a:solidFill>
                <a:srgbClr val="1F1F1F"/>
              </a:solidFill>
              <a:highlight>
                <a:srgbClr val="FFFFFF"/>
              </a:highlight>
            </a:endParaRPr>
          </a:p>
          <a:p>
            <a:pPr marL="457200" lvl="0" indent="-311150" algn="l" rtl="0">
              <a:spcBef>
                <a:spcPts val="1800"/>
              </a:spcBef>
              <a:spcAft>
                <a:spcPts val="0"/>
              </a:spcAft>
              <a:buClr>
                <a:srgbClr val="1F1F1F"/>
              </a:buClr>
              <a:buSzPts val="1300"/>
              <a:buChar char="●"/>
            </a:pPr>
            <a:r>
              <a:rPr lang="en" sz="1300" dirty="0">
                <a:solidFill>
                  <a:srgbClr val="1F1F1F"/>
                </a:solidFill>
                <a:highlight>
                  <a:srgbClr val="FFFFFF"/>
                </a:highlight>
              </a:rPr>
              <a:t>Food insecurity: Crop losses and livestock mortality can lead to food shortages and price increases, making it difficult for people to access affordable and nutritious food.</a:t>
            </a:r>
            <a:endParaRPr sz="13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300" dirty="0">
                <a:solidFill>
                  <a:srgbClr val="1F1F1F"/>
                </a:solidFill>
                <a:highlight>
                  <a:srgbClr val="FFFFFF"/>
                </a:highlight>
              </a:rPr>
              <a:t>Economic hardship: Agricultural diseases and pests can cause significant economic losses for farmers and ranchers. They can also disrupt food supply chains and lead to higher food prices for consumers.</a:t>
            </a:r>
            <a:endParaRPr sz="13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300" dirty="0">
                <a:solidFill>
                  <a:srgbClr val="1F1F1F"/>
                </a:solidFill>
                <a:highlight>
                  <a:srgbClr val="FFFFFF"/>
                </a:highlight>
              </a:rPr>
              <a:t>Health problems: Some agricultural diseases and pests can transmit diseases to humans. For example, mosquito-borne diseases such as malaria and dengue fever can be a major problem in areas with poor sanitation and drainage systems.</a:t>
            </a:r>
            <a:endParaRPr sz="1900" dirty="0"/>
          </a:p>
        </p:txBody>
      </p:sp>
      <p:pic>
        <p:nvPicPr>
          <p:cNvPr id="76" name="Google Shape;76;p16"/>
          <p:cNvPicPr preferRelativeResize="0"/>
          <p:nvPr/>
        </p:nvPicPr>
        <p:blipFill>
          <a:blip r:embed="rId3">
            <a:alphaModFix/>
          </a:blip>
          <a:stretch>
            <a:fillRect/>
          </a:stretch>
        </p:blipFill>
        <p:spPr>
          <a:xfrm>
            <a:off x="5494825" y="-129950"/>
            <a:ext cx="3768300" cy="2512200"/>
          </a:xfrm>
          <a:prstGeom prst="rect">
            <a:avLst/>
          </a:prstGeom>
          <a:noFill/>
          <a:ln>
            <a:noFill/>
          </a:ln>
        </p:spPr>
      </p:pic>
      <p:pic>
        <p:nvPicPr>
          <p:cNvPr id="77" name="Google Shape;77;p16"/>
          <p:cNvPicPr preferRelativeResize="0"/>
          <p:nvPr/>
        </p:nvPicPr>
        <p:blipFill>
          <a:blip r:embed="rId4">
            <a:alphaModFix/>
          </a:blip>
          <a:stretch>
            <a:fillRect/>
          </a:stretch>
        </p:blipFill>
        <p:spPr>
          <a:xfrm>
            <a:off x="5262975" y="2382250"/>
            <a:ext cx="3881013" cy="2783526"/>
          </a:xfrm>
          <a:prstGeom prst="rect">
            <a:avLst/>
          </a:prstGeom>
          <a:noFill/>
          <a:ln>
            <a:noFill/>
          </a:ln>
        </p:spPr>
      </p:pic>
      <p:pic>
        <p:nvPicPr>
          <p:cNvPr id="78" name="Google Shape;78;p16"/>
          <p:cNvPicPr preferRelativeResize="0"/>
          <p:nvPr/>
        </p:nvPicPr>
        <p:blipFill>
          <a:blip r:embed="rId5">
            <a:alphaModFix/>
          </a:blip>
          <a:stretch>
            <a:fillRect/>
          </a:stretch>
        </p:blipFill>
        <p:spPr>
          <a:xfrm>
            <a:off x="3594900" y="1281975"/>
            <a:ext cx="2815275" cy="271552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162425" y="445025"/>
            <a:ext cx="86700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84" name="Google Shape;84;p17"/>
          <p:cNvSpPr txBox="1">
            <a:spLocks noGrp="1"/>
          </p:cNvSpPr>
          <p:nvPr>
            <p:ph type="body" idx="1"/>
          </p:nvPr>
        </p:nvSpPr>
        <p:spPr>
          <a:xfrm>
            <a:off x="162425" y="1152475"/>
            <a:ext cx="4515600" cy="36771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400">
                <a:solidFill>
                  <a:srgbClr val="1F1F1F"/>
                </a:solidFill>
                <a:highlight>
                  <a:srgbClr val="FFFFFF"/>
                </a:highlight>
              </a:rPr>
              <a:t>Agricultural diseases and pests can also disrupt the supply of essential resources, such as:</a:t>
            </a:r>
            <a:endParaRPr sz="1400">
              <a:solidFill>
                <a:srgbClr val="1F1F1F"/>
              </a:solidFill>
              <a:highlight>
                <a:srgbClr val="FFFFFF"/>
              </a:highlight>
            </a:endParaRPr>
          </a:p>
          <a:p>
            <a:pPr marL="457200" lvl="0" indent="-317500" algn="l" rtl="0">
              <a:spcBef>
                <a:spcPts val="1800"/>
              </a:spcBef>
              <a:spcAft>
                <a:spcPts val="0"/>
              </a:spcAft>
              <a:buClr>
                <a:srgbClr val="1F1F1F"/>
              </a:buClr>
              <a:buSzPts val="1400"/>
              <a:buChar char="●"/>
            </a:pPr>
            <a:r>
              <a:rPr lang="en" sz="1400">
                <a:solidFill>
                  <a:srgbClr val="1F1F1F"/>
                </a:solidFill>
                <a:highlight>
                  <a:srgbClr val="FFFFFF"/>
                </a:highlight>
              </a:rPr>
              <a:t>Food: Crop losses and livestock mortality can reduce the availability of food, making it difficult to feed the world's growing population.</a:t>
            </a:r>
            <a:endParaRPr sz="1400">
              <a:solidFill>
                <a:srgbClr val="1F1F1F"/>
              </a:solidFill>
              <a:highlight>
                <a:srgbClr val="FFFFFF"/>
              </a:highlight>
            </a:endParaRPr>
          </a:p>
          <a:p>
            <a:pPr marL="457200" lvl="0" indent="-317500" algn="l" rtl="0">
              <a:spcBef>
                <a:spcPts val="0"/>
              </a:spcBef>
              <a:spcAft>
                <a:spcPts val="0"/>
              </a:spcAft>
              <a:buClr>
                <a:srgbClr val="1F1F1F"/>
              </a:buClr>
              <a:buSzPts val="1400"/>
              <a:buChar char="●"/>
            </a:pPr>
            <a:r>
              <a:rPr lang="en" sz="1400">
                <a:solidFill>
                  <a:srgbClr val="1F1F1F"/>
                </a:solidFill>
                <a:highlight>
                  <a:srgbClr val="FFFFFF"/>
                </a:highlight>
              </a:rPr>
              <a:t>Water: Agricultural diseases and pests can contaminate water supplies, making it unsafe to drink and use for irrigation.</a:t>
            </a:r>
            <a:endParaRPr sz="1400">
              <a:solidFill>
                <a:srgbClr val="1F1F1F"/>
              </a:solidFill>
              <a:highlight>
                <a:srgbClr val="FFFFFF"/>
              </a:highlight>
            </a:endParaRPr>
          </a:p>
          <a:p>
            <a:pPr marL="457200" lvl="0" indent="-317500" algn="l" rtl="0">
              <a:spcBef>
                <a:spcPts val="0"/>
              </a:spcBef>
              <a:spcAft>
                <a:spcPts val="0"/>
              </a:spcAft>
              <a:buClr>
                <a:srgbClr val="1F1F1F"/>
              </a:buClr>
              <a:buSzPts val="1400"/>
              <a:buChar char="●"/>
            </a:pPr>
            <a:r>
              <a:rPr lang="en" sz="1400">
                <a:solidFill>
                  <a:srgbClr val="1F1F1F"/>
                </a:solidFill>
                <a:highlight>
                  <a:srgbClr val="FFFFFF"/>
                </a:highlight>
              </a:rPr>
              <a:t>Timber: Tree diseases and pests can damage forests, reducing the availability of timber for construction and other uses.</a:t>
            </a:r>
            <a:endParaRPr sz="2000"/>
          </a:p>
        </p:txBody>
      </p:sp>
      <p:pic>
        <p:nvPicPr>
          <p:cNvPr id="85" name="Google Shape;85;p17"/>
          <p:cNvPicPr preferRelativeResize="0"/>
          <p:nvPr/>
        </p:nvPicPr>
        <p:blipFill>
          <a:blip r:embed="rId3">
            <a:alphaModFix/>
          </a:blip>
          <a:stretch>
            <a:fillRect/>
          </a:stretch>
        </p:blipFill>
        <p:spPr>
          <a:xfrm>
            <a:off x="4906225" y="65625"/>
            <a:ext cx="4161175" cy="2774116"/>
          </a:xfrm>
          <a:prstGeom prst="rect">
            <a:avLst/>
          </a:prstGeom>
          <a:noFill/>
          <a:ln>
            <a:noFill/>
          </a:ln>
        </p:spPr>
      </p:pic>
      <p:pic>
        <p:nvPicPr>
          <p:cNvPr id="86" name="Google Shape;86;p17"/>
          <p:cNvPicPr preferRelativeResize="0"/>
          <p:nvPr/>
        </p:nvPicPr>
        <p:blipFill>
          <a:blip r:embed="rId4">
            <a:alphaModFix/>
          </a:blip>
          <a:stretch>
            <a:fillRect/>
          </a:stretch>
        </p:blipFill>
        <p:spPr>
          <a:xfrm>
            <a:off x="6068950" y="3078766"/>
            <a:ext cx="2998439" cy="199895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184075" y="228475"/>
            <a:ext cx="86481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of Property:</a:t>
            </a:r>
            <a:endParaRPr/>
          </a:p>
        </p:txBody>
      </p:sp>
      <p:sp>
        <p:nvSpPr>
          <p:cNvPr id="92" name="Google Shape;92;p18"/>
          <p:cNvSpPr txBox="1">
            <a:spLocks noGrp="1"/>
          </p:cNvSpPr>
          <p:nvPr>
            <p:ph type="body" idx="1"/>
          </p:nvPr>
        </p:nvSpPr>
        <p:spPr>
          <a:xfrm>
            <a:off x="184075" y="801175"/>
            <a:ext cx="4179600" cy="41691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Agricultural diseases and pests can also cause significant damage to property, including:</a:t>
            </a:r>
            <a:endParaRPr sz="1500">
              <a:solidFill>
                <a:srgbClr val="1F1F1F"/>
              </a:solidFill>
              <a:highlight>
                <a:srgbClr val="FFFFFF"/>
              </a:highlight>
            </a:endParaRPr>
          </a:p>
          <a:p>
            <a:pPr marL="457200" lvl="0" indent="-323850" algn="l" rtl="0">
              <a:spcBef>
                <a:spcPts val="1800"/>
              </a:spcBef>
              <a:spcAft>
                <a:spcPts val="0"/>
              </a:spcAft>
              <a:buClr>
                <a:srgbClr val="1F1F1F"/>
              </a:buClr>
              <a:buSzPts val="1500"/>
              <a:buChar char="●"/>
            </a:pPr>
            <a:r>
              <a:rPr lang="en" sz="1500">
                <a:solidFill>
                  <a:srgbClr val="1F1F1F"/>
                </a:solidFill>
                <a:highlight>
                  <a:srgbClr val="FFFFFF"/>
                </a:highlight>
              </a:rPr>
              <a:t>Crops and livestock: Crop losses and livestock mortality can cause significant financial losses for farmers and ranchers.</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Agricultural infrastructure: Agricultural diseases and pests can damage irrigation systems, farm equipment, and other agricultural infrastructure.</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Homes and businesses: Some agricultural diseases and pests, such as termites and carpenter ants, can damage homes and businesses.</a:t>
            </a:r>
            <a:endParaRPr sz="1500">
              <a:solidFill>
                <a:srgbClr val="1F1F1F"/>
              </a:solidFill>
              <a:highlight>
                <a:srgbClr val="FFFFFF"/>
              </a:highlight>
            </a:endParaRPr>
          </a:p>
          <a:p>
            <a:pPr marL="0" lvl="0" indent="0" algn="l" rtl="0">
              <a:spcBef>
                <a:spcPts val="1100"/>
              </a:spcBef>
              <a:spcAft>
                <a:spcPts val="1200"/>
              </a:spcAft>
              <a:buNone/>
            </a:pPr>
            <a:endParaRPr/>
          </a:p>
        </p:txBody>
      </p:sp>
      <p:pic>
        <p:nvPicPr>
          <p:cNvPr id="93" name="Google Shape;93;p18"/>
          <p:cNvPicPr preferRelativeResize="0"/>
          <p:nvPr/>
        </p:nvPicPr>
        <p:blipFill rotWithShape="1">
          <a:blip r:embed="rId3">
            <a:alphaModFix/>
          </a:blip>
          <a:srcRect b="15583"/>
          <a:stretch/>
        </p:blipFill>
        <p:spPr>
          <a:xfrm>
            <a:off x="5100175" y="2829775"/>
            <a:ext cx="3999700" cy="2248775"/>
          </a:xfrm>
          <a:prstGeom prst="rect">
            <a:avLst/>
          </a:prstGeom>
          <a:noFill/>
          <a:ln>
            <a:noFill/>
          </a:ln>
        </p:spPr>
      </p:pic>
      <p:pic>
        <p:nvPicPr>
          <p:cNvPr id="94" name="Google Shape;94;p18"/>
          <p:cNvPicPr preferRelativeResize="0"/>
          <p:nvPr/>
        </p:nvPicPr>
        <p:blipFill>
          <a:blip r:embed="rId4">
            <a:alphaModFix/>
          </a:blip>
          <a:stretch>
            <a:fillRect/>
          </a:stretch>
        </p:blipFill>
        <p:spPr>
          <a:xfrm>
            <a:off x="6036050" y="47575"/>
            <a:ext cx="3063825" cy="2153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title"/>
          </p:nvPr>
        </p:nvSpPr>
        <p:spPr>
          <a:xfrm>
            <a:off x="173250" y="228450"/>
            <a:ext cx="86589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 Examples:</a:t>
            </a:r>
            <a:endParaRPr/>
          </a:p>
        </p:txBody>
      </p:sp>
      <p:sp>
        <p:nvSpPr>
          <p:cNvPr id="100" name="Google Shape;100;p19"/>
          <p:cNvSpPr txBox="1">
            <a:spLocks noGrp="1"/>
          </p:cNvSpPr>
          <p:nvPr>
            <p:ph type="body" idx="1"/>
          </p:nvPr>
        </p:nvSpPr>
        <p:spPr>
          <a:xfrm>
            <a:off x="173250" y="952900"/>
            <a:ext cx="3855000" cy="4071300"/>
          </a:xfrm>
          <a:prstGeom prst="rect">
            <a:avLst/>
          </a:prstGeom>
        </p:spPr>
        <p:txBody>
          <a:bodyPr spcFirstLastPara="1" wrap="square" lIns="91425" tIns="91425" rIns="91425" bIns="91425" anchor="t" anchorCtr="0">
            <a:noAutofit/>
          </a:bodyPr>
          <a:lstStyle/>
          <a:p>
            <a:pPr marL="0" lvl="0" indent="0" algn="l" rtl="0">
              <a:lnSpc>
                <a:spcPct val="105000"/>
              </a:lnSpc>
              <a:spcBef>
                <a:spcPts val="1800"/>
              </a:spcBef>
              <a:spcAft>
                <a:spcPts val="0"/>
              </a:spcAft>
              <a:buClr>
                <a:schemeClr val="dk1"/>
              </a:buClr>
              <a:buSzPts val="1100"/>
              <a:buFont typeface="Arial"/>
              <a:buNone/>
            </a:pPr>
            <a:r>
              <a:rPr lang="en" sz="1300">
                <a:solidFill>
                  <a:srgbClr val="1F1F1F"/>
                </a:solidFill>
                <a:highlight>
                  <a:srgbClr val="FFFFFF"/>
                </a:highlight>
              </a:rPr>
              <a:t>Here are a few real examples of the devastating impacts of agricultural diseases and pests:</a:t>
            </a:r>
            <a:endParaRPr sz="1300">
              <a:solidFill>
                <a:srgbClr val="1F1F1F"/>
              </a:solidFill>
              <a:highlight>
                <a:srgbClr val="FFFFFF"/>
              </a:highlight>
            </a:endParaRPr>
          </a:p>
          <a:p>
            <a:pPr marL="457200" lvl="0" indent="-311150" algn="l" rtl="0">
              <a:lnSpc>
                <a:spcPct val="105000"/>
              </a:lnSpc>
              <a:spcBef>
                <a:spcPts val="1800"/>
              </a:spcBef>
              <a:spcAft>
                <a:spcPts val="0"/>
              </a:spcAft>
              <a:buClr>
                <a:srgbClr val="1F1F1F"/>
              </a:buClr>
              <a:buSzPts val="1300"/>
              <a:buChar char="●"/>
            </a:pPr>
            <a:r>
              <a:rPr lang="en" sz="1300">
                <a:solidFill>
                  <a:srgbClr val="1F1F1F"/>
                </a:solidFill>
                <a:highlight>
                  <a:srgbClr val="FFFFFF"/>
                </a:highlight>
              </a:rPr>
              <a:t>In the 1840s, the Irish potato famine, caused by the fungal disease late blight, killed around one million people and caused another million to emigrate.</a:t>
            </a:r>
            <a:endParaRPr sz="1300">
              <a:solidFill>
                <a:srgbClr val="1F1F1F"/>
              </a:solidFill>
              <a:highlight>
                <a:srgbClr val="FFFFFF"/>
              </a:highlight>
            </a:endParaRPr>
          </a:p>
          <a:p>
            <a:pPr marL="457200" lvl="0" indent="-311150" algn="l" rtl="0">
              <a:lnSpc>
                <a:spcPct val="105000"/>
              </a:lnSpc>
              <a:spcBef>
                <a:spcPts val="0"/>
              </a:spcBef>
              <a:spcAft>
                <a:spcPts val="0"/>
              </a:spcAft>
              <a:buClr>
                <a:srgbClr val="1F1F1F"/>
              </a:buClr>
              <a:buSzPts val="1300"/>
              <a:buChar char="●"/>
            </a:pPr>
            <a:r>
              <a:rPr lang="en" sz="1300">
                <a:solidFill>
                  <a:srgbClr val="1F1F1F"/>
                </a:solidFill>
                <a:highlight>
                  <a:srgbClr val="FFFFFF"/>
                </a:highlight>
              </a:rPr>
              <a:t>In the 1930s, the American Dust Bowl was caused in part by the overproduction of wheat and the depletion of soil nutrients, which made crops more susceptible to pests and diseases.</a:t>
            </a:r>
            <a:endParaRPr sz="1300">
              <a:solidFill>
                <a:srgbClr val="1F1F1F"/>
              </a:solidFill>
              <a:highlight>
                <a:srgbClr val="FFFFFF"/>
              </a:highlight>
            </a:endParaRPr>
          </a:p>
          <a:p>
            <a:pPr marL="457200" lvl="0" indent="-311150" algn="l" rtl="0">
              <a:lnSpc>
                <a:spcPct val="105000"/>
              </a:lnSpc>
              <a:spcBef>
                <a:spcPts val="0"/>
              </a:spcBef>
              <a:spcAft>
                <a:spcPts val="0"/>
              </a:spcAft>
              <a:buClr>
                <a:srgbClr val="1F1F1F"/>
              </a:buClr>
              <a:buSzPts val="1300"/>
              <a:buChar char="●"/>
            </a:pPr>
            <a:r>
              <a:rPr lang="en" sz="1300">
                <a:solidFill>
                  <a:srgbClr val="1F1F1F"/>
                </a:solidFill>
                <a:highlight>
                  <a:srgbClr val="FFFFFF"/>
                </a:highlight>
              </a:rPr>
              <a:t>In the 2000s, the wheat rust Ug99 threatened to cause widespread crop losses in Africa and Asia. However, thanks to the efforts of scientists and farmers, the spread of Ug99 has been controlled.</a:t>
            </a:r>
            <a:endParaRPr sz="1300">
              <a:solidFill>
                <a:srgbClr val="1F1F1F"/>
              </a:solidFill>
              <a:highlight>
                <a:srgbClr val="FFFFFF"/>
              </a:highlight>
            </a:endParaRPr>
          </a:p>
          <a:p>
            <a:pPr marL="0" lvl="0" indent="0" algn="l" rtl="0">
              <a:lnSpc>
                <a:spcPct val="105000"/>
              </a:lnSpc>
              <a:spcBef>
                <a:spcPts val="1100"/>
              </a:spcBef>
              <a:spcAft>
                <a:spcPts val="1200"/>
              </a:spcAft>
              <a:buNone/>
            </a:pPr>
            <a:endParaRPr sz="1900"/>
          </a:p>
        </p:txBody>
      </p:sp>
      <p:pic>
        <p:nvPicPr>
          <p:cNvPr id="101" name="Google Shape;101;p19"/>
          <p:cNvPicPr preferRelativeResize="0"/>
          <p:nvPr/>
        </p:nvPicPr>
        <p:blipFill rotWithShape="1">
          <a:blip r:embed="rId3">
            <a:alphaModFix/>
          </a:blip>
          <a:srcRect l="12625" t="4143" r="13321" b="11638"/>
          <a:stretch/>
        </p:blipFill>
        <p:spPr>
          <a:xfrm>
            <a:off x="4093150" y="2483475"/>
            <a:ext cx="2885176" cy="2401376"/>
          </a:xfrm>
          <a:prstGeom prst="rect">
            <a:avLst/>
          </a:prstGeom>
          <a:noFill/>
          <a:ln>
            <a:noFill/>
          </a:ln>
        </p:spPr>
      </p:pic>
      <p:pic>
        <p:nvPicPr>
          <p:cNvPr id="102" name="Google Shape;102;p19"/>
          <p:cNvPicPr preferRelativeResize="0"/>
          <p:nvPr/>
        </p:nvPicPr>
        <p:blipFill>
          <a:blip r:embed="rId4">
            <a:alphaModFix/>
          </a:blip>
          <a:stretch>
            <a:fillRect/>
          </a:stretch>
        </p:blipFill>
        <p:spPr>
          <a:xfrm>
            <a:off x="4506525" y="1"/>
            <a:ext cx="4637466" cy="2608575"/>
          </a:xfrm>
          <a:prstGeom prst="rect">
            <a:avLst/>
          </a:prstGeom>
          <a:noFill/>
          <a:ln>
            <a:noFill/>
          </a:ln>
        </p:spPr>
      </p:pic>
      <p:pic>
        <p:nvPicPr>
          <p:cNvPr id="103" name="Google Shape;103;p19"/>
          <p:cNvPicPr preferRelativeResize="0"/>
          <p:nvPr/>
        </p:nvPicPr>
        <p:blipFill rotWithShape="1">
          <a:blip r:embed="rId5">
            <a:alphaModFix/>
          </a:blip>
          <a:srcRect l="25897" r="20416"/>
          <a:stretch/>
        </p:blipFill>
        <p:spPr>
          <a:xfrm>
            <a:off x="6749150" y="2111550"/>
            <a:ext cx="2574125" cy="31966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0" descr="Agricultural fields in North and North Western Afghanistan have been hit by locust attacks. Production of food crops is at an all-time low, and losses for farmers run into millions of dollars. And the UN Food and Agricultural Organization warns locust numbers could multiply 100-fold or more unless strong action is taken to control them. &#10;&#10;#Locust #Taliban #Afghanistan #FoodSecurity &#10;&#10;About Channel: &#10;&#10;WION The World is One News examines global issues with in-depth analysis. We provide much more than the news of the day. Our aim is to empower people to explore their world. With our Global headquarters in New Delhi, we bring you news on the hour, by the hour. We deliver information that is not biased. We are journalists who are neutral to the core and non-partisan when it comes to world politics. People are tired of biased reportage and we stand for a globalized united world. So for us, the World is truly One.&#10; &#10;Please keep discussions on this channel clean and respectful and refrain from using racist or sexist slurs and personal insults.&#10;&#10;Subscribe to our channel at https://goo.gl/JfY3NI&#10;Check out our website: http://www.wionews.com&#10;Connect with us on our social media handles:&#10;Facebook: https://www.facebook.com/WIONews&#10;Twitter: https://twitter.com/WIONews&#10;&#10;Follow us on Google News for the latest updates&#10;&#10;Zee News:- https://bit.ly/2Ac5G60&#10;Zee Business:- https://bit.ly/36vI2xa&#10;DNA India:- https://bit.ly/2ZDuLRY&#10;WION: https://bit.ly/3gnDb5J&#10;Zee News Apps: https://bit.ly/ZeeNewsApps" title="Afghanistan locust menace | Inside South Asia">
            <a:hlinkClick r:id="rId3"/>
          </p:cNvPr>
          <p:cNvPicPr preferRelativeResize="0"/>
          <p:nvPr/>
        </p:nvPicPr>
        <p:blipFill>
          <a:blip r:embed="rId4">
            <a:alphaModFix/>
          </a:blip>
          <a:stretch>
            <a:fillRect/>
          </a:stretch>
        </p:blipFill>
        <p:spPr>
          <a:xfrm>
            <a:off x="22400" y="12600"/>
            <a:ext cx="4549600" cy="2559150"/>
          </a:xfrm>
          <a:prstGeom prst="rect">
            <a:avLst/>
          </a:prstGeom>
          <a:noFill/>
          <a:ln>
            <a:noFill/>
          </a:ln>
        </p:spPr>
      </p:pic>
      <p:pic>
        <p:nvPicPr>
          <p:cNvPr id="109" name="Google Shape;109;p20" descr="Terry Reed, Dalby Pork Producer, discusses the impact of FMD on primary and ancillary services within the livestock industry.&#10;To learn more about FMD, complete our free online course:  www.biosecurity.qld.gov.au/FMD&#10;&#10;FMD is a serious and highly contagious viral disease affecting cloven-hoofed animals. This includes livestock such as cattle, pigs, sheep, goats, deer and camelids including camels, llamas and alpacas. &#10;If you see clinical signs in animals consistent with FMD, immediately contact your local veterinarian. If you have any questions, please visit our website www.biosecurity.qld.gov.au/FMD or call 13 25 23." title="How would a foot-and-mouth disease (FMD) outbreak impact the livestock industry?">
            <a:hlinkClick r:id="rId5"/>
          </p:cNvPr>
          <p:cNvPicPr preferRelativeResize="0"/>
          <p:nvPr/>
        </p:nvPicPr>
        <p:blipFill>
          <a:blip r:embed="rId6">
            <a:alphaModFix/>
          </a:blip>
          <a:stretch>
            <a:fillRect/>
          </a:stretch>
        </p:blipFill>
        <p:spPr>
          <a:xfrm>
            <a:off x="22400" y="2584355"/>
            <a:ext cx="4549600" cy="2559145"/>
          </a:xfrm>
          <a:prstGeom prst="rect">
            <a:avLst/>
          </a:prstGeom>
          <a:noFill/>
          <a:ln>
            <a:noFill/>
          </a:ln>
        </p:spPr>
      </p:pic>
      <p:pic>
        <p:nvPicPr>
          <p:cNvPr id="110" name="Google Shape;110;p20" descr="Southern Philippines one of the worst affected areas of 'Panama disease' eating through hectares of banana crops.  Al Jazeera's Jamela Alindongan reports from Compostela Valley, Philippines.  Subscribe to our channel http://bit.ly/AJSubscribe Follow us on Twitter https://twitter.com/AJEnglish Find us on Facebook https://www.facebook.com/aljazeera Check our website: http://www.aljazeera.com/" title="'Panama disease' destroys Philippine banana orchards">
            <a:hlinkClick r:id="rId7"/>
          </p:cNvPr>
          <p:cNvPicPr preferRelativeResize="0"/>
          <p:nvPr/>
        </p:nvPicPr>
        <p:blipFill>
          <a:blip r:embed="rId8">
            <a:alphaModFix/>
          </a:blip>
          <a:stretch>
            <a:fillRect/>
          </a:stretch>
        </p:blipFill>
        <p:spPr>
          <a:xfrm>
            <a:off x="4572000" y="0"/>
            <a:ext cx="4549600" cy="2559150"/>
          </a:xfrm>
          <a:prstGeom prst="rect">
            <a:avLst/>
          </a:prstGeom>
          <a:noFill/>
          <a:ln>
            <a:noFill/>
          </a:ln>
        </p:spPr>
      </p:pic>
      <p:pic>
        <p:nvPicPr>
          <p:cNvPr id="111" name="Google Shape;111;p20" descr="Regional egg shortages across the country are leading to higher egg prices while leaving many store shelves empty. Experts blame production issues, but also widespread bird flu nationwide, which they describe as endemic, meaning the problem will not be over soon. Carter Evans reports.&#10;&#10;#eggprices #eggs #news &#10;&#10;Each weekday morning, &quot;CBS Mornings” co-hosts Gayle King, Tony Dokoupil and Nate Burleson bring you the latest breaking news, smart conversation and in-depth feature reporting. &quot;CBS Mornings&quot; airs weekdays at 7 a.m. on CBS and stream it at 8 a.m. ET on the CBS News app.&#10;&#10;Subscribe to “CBS Mornings” on YouTube: https://www.youtube.com/CBSMornings &#10;Watch CBS News: http://cbsn.ws/1PlLpZ7c&#10;Download the CBS News app: http://cbsn.ws/1Xb1WC8&#10;Follow &quot;CBS Mornings&quot; on Instagram: https://bit.ly/3A13OqA&#10;Like &quot;CBS Mornings&quot; on Facebook: https://bit.ly/3tpOx00&#10;Follow &quot;CBS Mornings&quot; on Twitter: https://bit.ly/38QQp8B&#10;Subscribe to our newsletter: http://cbsn.ws/1RqHw7T​&#10;Try Paramount+ free: https://bit.ly/2OiW1kZ&#10;&#10;For video licensing inquiries, contact: licensing@veritone.com" title="Widespread bird flu, production issues cause egg prices to soar nationwide">
            <a:hlinkClick r:id="rId9"/>
          </p:cNvPr>
          <p:cNvPicPr preferRelativeResize="0"/>
          <p:nvPr/>
        </p:nvPicPr>
        <p:blipFill>
          <a:blip r:embed="rId10">
            <a:alphaModFix/>
          </a:blip>
          <a:stretch>
            <a:fillRect/>
          </a:stretch>
        </p:blipFill>
        <p:spPr>
          <a:xfrm>
            <a:off x="4572000" y="2559150"/>
            <a:ext cx="4549600" cy="2559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1000"/>
                                        <p:tgtEl>
                                          <p:spTgt spid="10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1000"/>
                                        <p:tgtEl>
                                          <p:spTgt spid="10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0"/>
                                        </p:tgtEl>
                                        <p:attrNameLst>
                                          <p:attrName>style.visibility</p:attrName>
                                        </p:attrNameLst>
                                      </p:cBhvr>
                                      <p:to>
                                        <p:strVal val="visible"/>
                                      </p:to>
                                    </p:set>
                                    <p:animEffect transition="in" filter="fade">
                                      <p:cBhvr>
                                        <p:cTn id="17" dur="1000"/>
                                        <p:tgtEl>
                                          <p:spTgt spid="1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1"/>
                                        </p:tgtEl>
                                        <p:attrNameLst>
                                          <p:attrName>style.visibility</p:attrName>
                                        </p:attrNameLst>
                                      </p:cBhvr>
                                      <p:to>
                                        <p:strVal val="visible"/>
                                      </p:to>
                                    </p:set>
                                    <p:animEffect transition="in" filter="fade">
                                      <p:cBhvr>
                                        <p:cTn id="22" dur="1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1"/>
          <p:cNvSpPr txBox="1">
            <a:spLocks noGrp="1"/>
          </p:cNvSpPr>
          <p:nvPr>
            <p:ph type="title"/>
          </p:nvPr>
        </p:nvSpPr>
        <p:spPr>
          <a:xfrm>
            <a:off x="128150" y="110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a:t>
            </a:r>
            <a:endParaRPr/>
          </a:p>
        </p:txBody>
      </p:sp>
      <p:sp>
        <p:nvSpPr>
          <p:cNvPr id="117" name="Google Shape;117;p21"/>
          <p:cNvSpPr txBox="1">
            <a:spLocks noGrp="1"/>
          </p:cNvSpPr>
          <p:nvPr>
            <p:ph type="body" idx="1"/>
          </p:nvPr>
        </p:nvSpPr>
        <p:spPr>
          <a:xfrm>
            <a:off x="311700" y="767100"/>
            <a:ext cx="8520600" cy="3801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latin typeface="Courier New"/>
                <a:ea typeface="Courier New"/>
                <a:cs typeface="Courier New"/>
                <a:sym typeface="Courier New"/>
              </a:rPr>
              <a:t>-</a:t>
            </a:r>
            <a:r>
              <a:rPr lang="en" sz="1900" b="1" u="sng" dirty="0">
                <a:solidFill>
                  <a:schemeClr val="hlink"/>
                </a:solidFill>
                <a:highlight>
                  <a:srgbClr val="FFFFFF"/>
                </a:highlight>
                <a:latin typeface="+mn-lt"/>
                <a:ea typeface="Courier New"/>
                <a:cs typeface="Courier New"/>
                <a:sym typeface="Courier New"/>
                <a:hlinkClick r:id="rId3"/>
              </a:rPr>
              <a:t>Fungal disease poses threat to apple crop in Uttarkashi</a:t>
            </a:r>
            <a:endParaRPr sz="1900" b="1" dirty="0">
              <a:solidFill>
                <a:srgbClr val="1A1A1A"/>
              </a:solidFill>
              <a:highlight>
                <a:srgbClr val="FFFFFF"/>
              </a:highlight>
              <a:latin typeface="+mn-lt"/>
              <a:ea typeface="Courier New"/>
              <a:cs typeface="Courier New"/>
              <a:sym typeface="Courier New"/>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750</Words>
  <Application>Microsoft Office PowerPoint</Application>
  <PresentationFormat>On-screen Show (16:9)</PresentationFormat>
  <Paragraphs>47</Paragraphs>
  <Slides>12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Courier New</vt:lpstr>
      <vt:lpstr>MS Reference Sans Serif</vt:lpstr>
      <vt:lpstr>Simple Light</vt:lpstr>
      <vt:lpstr>Agricultural Disease/Pests</vt:lpstr>
      <vt:lpstr>PowerPoint Presentation</vt:lpstr>
      <vt:lpstr>Causes:</vt:lpstr>
      <vt:lpstr>Human Impacts:</vt:lpstr>
      <vt:lpstr>Resource Interruption:</vt:lpstr>
      <vt:lpstr>Loss of Property:</vt:lpstr>
      <vt:lpstr>Real Examples:</vt:lpstr>
      <vt:lpstr>PowerPoint Presentation</vt:lpstr>
      <vt:lpstr>News</vt:lpstr>
      <vt:lpstr>Resources/Links</vt:lpstr>
      <vt:lpstr>Statistics (if not covered in AI article)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Agricultural Disease/Pests</dc:title>
  <cp:lastModifiedBy>Michelle Hudson</cp:lastModifiedBy>
  <cp:revision>1</cp:revision>
  <dcterms:modified xsi:type="dcterms:W3CDTF">2024-03-13T23:08:55Z</dcterms:modified>
</cp:coreProperties>
</file>