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 uri="GoogleSlidesCustomDataVersion2">
      <go:slidesCustomData xmlns:go="http://customooxmlschemas.google.com/" r:id="rId17" roundtripDataSignature="AMtx7micRqtm10xl+m9ZHm1Ror4pJEIFm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customschemas.google.com/relationships/presentationmetadata" Target="metadata"/><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5" name="Google Shape;115;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342900" lvl="0" marL="342900" marR="0" rtl="0" algn="l">
              <a:lnSpc>
                <a:spcPct val="115000"/>
              </a:lnSpc>
              <a:spcBef>
                <a:spcPts val="0"/>
              </a:spcBef>
              <a:spcAft>
                <a:spcPts val="1200"/>
              </a:spcAft>
              <a:buSzPts val="1100"/>
              <a:buFont typeface="Arial"/>
              <a:buAutoNum type="arabicPeriod"/>
            </a:pPr>
            <a:r>
              <a:rPr lang="en" sz="1800" u="none" strike="noStrike">
                <a:latin typeface="Arial"/>
                <a:ea typeface="Arial"/>
                <a:cs typeface="Arial"/>
                <a:sym typeface="Arial"/>
              </a:rPr>
              <a:t>Read this description of Katrina: “The city of New Orleans was once a bustling metropolis, but Hurricane Katrina changed everything. In 2005, the hurricane hit, breaking the levees that carried water from the Mississippi River to the ocean. The city of New Orleans has elevations lower than sea level, causing the water from the Mississippi River to flood the city. The storm caused widespread damage and loss of life, leaving the city in ruins. In the storm’s aftermath, thousands were displaced and forced to flee their homes. The official death toll was listed at 1,833 people; however, some theories suggest as many as 10,000 people actually died. The city’s infrastructure was also severely damaged, costing around $100 billion, which took years to rebuild. Despite the challenges, the people of New Orleans have shown remarkable resilience. They have come together to rebuild their city and restore their pride. Today, New Orleans is once again a thriving community, and its residents are determined never to forget the lessons of Hurricane Katrina.”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 name="Google Shape;64;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342900" lvl="0" marL="342900" marR="0" rtl="0" algn="l">
              <a:lnSpc>
                <a:spcPct val="115000"/>
              </a:lnSpc>
              <a:spcBef>
                <a:spcPts val="0"/>
              </a:spcBef>
              <a:spcAft>
                <a:spcPts val="0"/>
              </a:spcAft>
              <a:buSzPts val="1100"/>
              <a:buFont typeface="Arial"/>
              <a:buAutoNum type="arabicPeriod"/>
            </a:pPr>
            <a:r>
              <a:rPr lang="en" sz="1800" u="none" strike="noStrike">
                <a:latin typeface="Arial"/>
                <a:ea typeface="Arial"/>
                <a:cs typeface="Arial"/>
                <a:sym typeface="Arial"/>
              </a:rPr>
              <a:t>Read the Japan tsunami description: “On March 11, 2011, a magnitude 9.0 earthquake struck off the coast of Japan, triggering a massive tsunami that devastated the country’s northeastern coastline. The tsunami reached up to 40 meters (130 feet) in some areas and swept away entire towns and villages. The tsunami also caused a nuclear disaster at the Fukushima Daiichi Nuclear Power Plant when the plant’s cooling systems were overwhelmed after the flood stopped a pump, and three of its reactors melted down. The disaster released large amounts of radioactive material into the environment, forcing hundreds of thousands of people to evacuate. The official death toll was 15,899 people, with the unofficial number being much higher. The cost of fixing Japan was estimated to be $1 trillion.” </a:t>
            </a:r>
            <a:endParaRPr/>
          </a:p>
          <a:p>
            <a:pPr indent="0" lvl="0" marL="0" rtl="0" algn="l">
              <a:lnSpc>
                <a:spcPct val="100000"/>
              </a:lnSpc>
              <a:spcBef>
                <a:spcPts val="120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6" name="Google Shape;7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4" name="Google Shape;84;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1" name="Google Shape;91;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lang="en" sz="1800" u="none" strike="noStrike">
                <a:latin typeface="Arial"/>
                <a:ea typeface="Arial"/>
                <a:cs typeface="Arial"/>
                <a:sym typeface="Arial"/>
              </a:rPr>
              <a:t>Read the following, “An earthquake struck Haiti on January 12, 2010, with a magnitude of 7.0, and its epicenter was 78 miles from the capital city Port-au-Prince. The city’s buildings were not designed to withstand such a powerful earthquake, and many collapsed, trapping people inside. The earthquake also triggered a tsunami that caused further damage along the Haitian coast. The Haitian government estimated that the earthquake killed between 220,000 and 316,000 people, making it the deadliest earthquake in Haitian history. The earthquake also injured over 300,000 people and left over 1.5 million people homeless. It caused an estimated $8.7 billion in damage to Haiti’s infrastructure, including roads, bridges, hospitals, and schools.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0" name="Google Shape;100;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lang="en" sz="1800" u="none" strike="noStrike">
                <a:latin typeface="Arial"/>
                <a:ea typeface="Arial"/>
                <a:cs typeface="Arial"/>
                <a:sym typeface="Arial"/>
              </a:rPr>
              <a:t>Read the following, “The Anchorage earthquake was a major natural disaster that struck November 30, 2018. The earthquake occurred about 10 miles north of the city. The earthquake was felt throughout Southcentral Alaska and as far away as Fairbanks. The earthquake caused widespread damage to Anchorage, including collapsed buildings, broken roads, and power outages. The earthquake caused an estimated $3 billion in damage, making it the most costly earthquake in Alaska’s history.”</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9" name="Google Shape;109;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lang="en" sz="1800" u="none" strike="noStrike">
                <a:latin typeface="Arial"/>
                <a:ea typeface="Arial"/>
                <a:cs typeface="Arial"/>
                <a:sym typeface="Arial"/>
              </a:rPr>
              <a:t>Read the following, “The 1964 Alaska earthquake, also known as the Great Alaskan earthquake, was a magnitude 9.2 megathrust earthquake that struck Southcentral Alaska on March 27, 1964. The earthquake’s epicenter was near Valdez, about 75 miles east of Anchorage. It was the most powerful earthquake ever recorded in North America and the second-most powerful ever recorded worldwide. The earthquake lasted four minutes and thirty-eight seconds and caused widespread damage throughout Southcentral Alaska. The earthquake killed 131 people and injured thousands more. It also caused an estimated $311 million (1964 USD) in damage, equivalent to over $2.5 billion today. The earthquake profoundly impacted Alaska, and it took many years for the state to recover. </a:t>
            </a:r>
            <a:r>
              <a:rPr b="1" lang="en" sz="1800" u="none" strike="noStrike">
                <a:latin typeface="Arial"/>
                <a:ea typeface="Arial"/>
                <a:cs typeface="Arial"/>
                <a:sym typeface="Arial"/>
              </a:rPr>
              <a:t>The earthquake led to the development of new earthquake-resistant building codes, and it also helped to raise awareness of the dangers of living in an earthquake-prone region.”</a:t>
            </a:r>
            <a:endParaRPr sz="1800" u="none" strike="noStrike">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1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1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p22"/>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45" name="Google Shape;45;p2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6" name="Shape 46"/>
        <p:cNvGrpSpPr/>
        <p:nvPr/>
      </p:nvGrpSpPr>
      <p:grpSpPr>
        <a:xfrm>
          <a:off x="0" y="0"/>
          <a:ext cx="0" cy="0"/>
          <a:chOff x="0" y="0"/>
          <a:chExt cx="0" cy="0"/>
        </a:xfrm>
      </p:grpSpPr>
      <p:sp>
        <p:nvSpPr>
          <p:cNvPr id="47" name="Google Shape;47;p23"/>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8" name="Google Shape;48;p23"/>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49" name="Google Shape;49;p2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 name="Shape 13"/>
        <p:cNvGrpSpPr/>
        <p:nvPr/>
      </p:nvGrpSpPr>
      <p:grpSpPr>
        <a:xfrm>
          <a:off x="0" y="0"/>
          <a:ext cx="0" cy="0"/>
          <a:chOff x="0" y="0"/>
          <a:chExt cx="0" cy="0"/>
        </a:xfrm>
      </p:grpSpPr>
      <p:sp>
        <p:nvSpPr>
          <p:cNvPr id="14" name="Google Shape;14;p1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 name="Google Shape;15;p1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6" name="Google Shape;16;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7" name="Shape 17"/>
        <p:cNvGrpSpPr/>
        <p:nvPr/>
      </p:nvGrpSpPr>
      <p:grpSpPr>
        <a:xfrm>
          <a:off x="0" y="0"/>
          <a:ext cx="0" cy="0"/>
          <a:chOff x="0" y="0"/>
          <a:chExt cx="0" cy="0"/>
        </a:xfrm>
      </p:grpSpPr>
      <p:sp>
        <p:nvSpPr>
          <p:cNvPr id="18" name="Google Shape;18;p1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9" name="Shape 19"/>
        <p:cNvGrpSpPr/>
        <p:nvPr/>
      </p:nvGrpSpPr>
      <p:grpSpPr>
        <a:xfrm>
          <a:off x="0" y="0"/>
          <a:ext cx="0" cy="0"/>
          <a:chOff x="0" y="0"/>
          <a:chExt cx="0" cy="0"/>
        </a:xfrm>
      </p:grpSpPr>
      <p:sp>
        <p:nvSpPr>
          <p:cNvPr id="20" name="Google Shape;20;p16"/>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21" name="Google Shape;21;p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2" name="Shape 22"/>
        <p:cNvGrpSpPr/>
        <p:nvPr/>
      </p:nvGrpSpPr>
      <p:grpSpPr>
        <a:xfrm>
          <a:off x="0" y="0"/>
          <a:ext cx="0" cy="0"/>
          <a:chOff x="0" y="0"/>
          <a:chExt cx="0" cy="0"/>
        </a:xfrm>
      </p:grpSpPr>
      <p:sp>
        <p:nvSpPr>
          <p:cNvPr id="23" name="Google Shape;23;p1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4" name="Google Shape;24;p17"/>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5" name="Google Shape;25;p17"/>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6" name="Google Shape;26;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 name="Shape 27"/>
        <p:cNvGrpSpPr/>
        <p:nvPr/>
      </p:nvGrpSpPr>
      <p:grpSpPr>
        <a:xfrm>
          <a:off x="0" y="0"/>
          <a:ext cx="0" cy="0"/>
          <a:chOff x="0" y="0"/>
          <a:chExt cx="0" cy="0"/>
        </a:xfrm>
      </p:grpSpPr>
      <p:sp>
        <p:nvSpPr>
          <p:cNvPr id="28" name="Google Shape;28;p1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9" name="Google Shape;29;p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0" name="Shape 30"/>
        <p:cNvGrpSpPr/>
        <p:nvPr/>
      </p:nvGrpSpPr>
      <p:grpSpPr>
        <a:xfrm>
          <a:off x="0" y="0"/>
          <a:ext cx="0" cy="0"/>
          <a:chOff x="0" y="0"/>
          <a:chExt cx="0" cy="0"/>
        </a:xfrm>
      </p:grpSpPr>
      <p:sp>
        <p:nvSpPr>
          <p:cNvPr id="31" name="Google Shape;31;p19"/>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2" name="Google Shape;32;p19"/>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3" name="Google Shape;33;p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4" name="Shape 34"/>
        <p:cNvGrpSpPr/>
        <p:nvPr/>
      </p:nvGrpSpPr>
      <p:grpSpPr>
        <a:xfrm>
          <a:off x="0" y="0"/>
          <a:ext cx="0" cy="0"/>
          <a:chOff x="0" y="0"/>
          <a:chExt cx="0" cy="0"/>
        </a:xfrm>
      </p:grpSpPr>
      <p:sp>
        <p:nvSpPr>
          <p:cNvPr id="35" name="Google Shape;35;p20"/>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6" name="Google Shape;36;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7" name="Shape 37"/>
        <p:cNvGrpSpPr/>
        <p:nvPr/>
      </p:nvGrpSpPr>
      <p:grpSpPr>
        <a:xfrm>
          <a:off x="0" y="0"/>
          <a:ext cx="0" cy="0"/>
          <a:chOff x="0" y="0"/>
          <a:chExt cx="0" cy="0"/>
        </a:xfrm>
      </p:grpSpPr>
      <p:sp>
        <p:nvSpPr>
          <p:cNvPr id="38" name="Google Shape;38;p21"/>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 name="Google Shape;39;p21"/>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40" name="Google Shape;40;p21"/>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1" name="Google Shape;41;p21"/>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2" name="Google Shape;42;p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s://www.cnn.com/2022/03/30/us/lake-powell-drought-before-after-climate/index.html" TargetMode="External"/><Relationship Id="rId4" Type="http://schemas.openxmlformats.org/officeDocument/2006/relationships/hyperlink" Target="https://www.nytimes.com/2022/12/01/science/yellowstone-volcano-magma.html" TargetMode="External"/><Relationship Id="rId10" Type="http://schemas.openxmlformats.org/officeDocument/2006/relationships/hyperlink" Target="https://craterexplorer.ca/upheaval-dome-impact-crater/#:~:text=Upheaval%20Dome%20crater%20from%20GOZooM,Canyonlands%20National%20Park%20in%20Utah." TargetMode="External"/><Relationship Id="rId9" Type="http://schemas.openxmlformats.org/officeDocument/2006/relationships/hyperlink" Target="https://www.scientificamerican.com/article/geomagnetic-storm-march-13-1989-extreme-space-weather/" TargetMode="External"/><Relationship Id="rId5" Type="http://schemas.openxmlformats.org/officeDocument/2006/relationships/hyperlink" Target="https://geology.utah.gov/map-pub/survey-notes/geosights/sinkholes-in-washington-county/" TargetMode="External"/><Relationship Id="rId6" Type="http://schemas.openxmlformats.org/officeDocument/2006/relationships/hyperlink" Target="https://geology.utah.gov/map-pub/survey-notes/geosights/thistle-landslide/" TargetMode="External"/><Relationship Id="rId7" Type="http://schemas.openxmlformats.org/officeDocument/2006/relationships/hyperlink" Target="https://www.deseret.com/2023/7/21/23802984/record-breaking-heat-wave-leaves-millions-sweltering-including-in-utah-europe" TargetMode="External"/><Relationship Id="rId8" Type="http://schemas.openxmlformats.org/officeDocument/2006/relationships/hyperlink" Target="https://www.fox13now.com/news/local-news/photos-heavy-winds-cause-damage-across-northern-utah"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creativecommons.org/licenses/by-nc-sa/4.0/" TargetMode="External"/><Relationship Id="rId4" Type="http://schemas.openxmlformats.org/officeDocument/2006/relationships/image" Target="../media/image4.png"/><Relationship Id="rId5" Type="http://schemas.openxmlformats.org/officeDocument/2006/relationships/hyperlink" Target="https://3drst.byu.edu/" TargetMode="External"/><Relationship Id="rId6"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www.youtube.com/watch?v=NH7V9wPkXNQ" TargetMode="External"/><Relationship Id="rId4" Type="http://schemas.openxmlformats.org/officeDocument/2006/relationships/image" Target="../media/image1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www.youtube.com/watch?v=oWzdgBNfhQU" TargetMode="Externa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s://weather.com/news/weather/video/pacific-northwest-atmospheric-river-storm-triggers-flooding" TargetMode="External"/><Relationship Id="rId4" Type="http://schemas.openxmlformats.org/officeDocument/2006/relationships/image" Target="../media/image7.png"/><Relationship Id="rId5"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0.png"/><Relationship Id="rId4" Type="http://schemas.openxmlformats.org/officeDocument/2006/relationships/image" Target="../media/image5.png"/><Relationship Id="rId5"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image" Target="../media/image3.png"/><Relationship Id="rId5"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p>
            <a:pPr indent="0" lvl="0" marL="0" rtl="0" algn="ctr">
              <a:lnSpc>
                <a:spcPct val="100000"/>
              </a:lnSpc>
              <a:spcBef>
                <a:spcPts val="0"/>
              </a:spcBef>
              <a:spcAft>
                <a:spcPts val="0"/>
              </a:spcAft>
              <a:buSzPts val="5200"/>
              <a:buNone/>
            </a:pPr>
            <a:r>
              <a:rPr lang="en"/>
              <a:t>What’s your plan?</a:t>
            </a:r>
            <a:endParaRPr/>
          </a:p>
        </p:txBody>
      </p:sp>
      <p:sp>
        <p:nvSpPr>
          <p:cNvPr id="55" name="Google Shape;55;p1"/>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p>
            <a:pPr indent="0" lvl="0" marL="0" rtl="0" algn="ctr">
              <a:lnSpc>
                <a:spcPct val="100000"/>
              </a:lnSpc>
              <a:spcBef>
                <a:spcPts val="0"/>
              </a:spcBef>
              <a:spcAft>
                <a:spcPts val="0"/>
              </a:spcAft>
              <a:buSzPts val="2800"/>
              <a:buNone/>
            </a:pPr>
            <a:r>
              <a:rPr lang="en"/>
              <a:t>Saving humanity one natural disaster at a time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10"/>
          <p:cNvSpPr txBox="1"/>
          <p:nvPr>
            <p:ph type="title"/>
          </p:nvPr>
        </p:nvSpPr>
        <p:spPr>
          <a:xfrm>
            <a:off x="165775" y="6807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Extension:  Local Natural Disasters examples</a:t>
            </a:r>
            <a:endParaRPr/>
          </a:p>
        </p:txBody>
      </p:sp>
      <p:sp>
        <p:nvSpPr>
          <p:cNvPr id="118" name="Google Shape;118;p10"/>
          <p:cNvSpPr txBox="1"/>
          <p:nvPr>
            <p:ph idx="1" type="body"/>
          </p:nvPr>
        </p:nvSpPr>
        <p:spPr>
          <a:xfrm>
            <a:off x="226500" y="657640"/>
            <a:ext cx="4345500" cy="45597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a:t>Drought	- </a:t>
            </a:r>
            <a:r>
              <a:rPr lang="en" u="sng">
                <a:solidFill>
                  <a:schemeClr val="hlink"/>
                </a:solidFill>
                <a:hlinkClick r:id="rId3"/>
              </a:rPr>
              <a:t>Lake Powell</a:t>
            </a:r>
            <a:endParaRPr sz="1600"/>
          </a:p>
          <a:p>
            <a:pPr indent="0" lvl="0" marL="0" rtl="0" algn="l">
              <a:lnSpc>
                <a:spcPct val="115000"/>
              </a:lnSpc>
              <a:spcBef>
                <a:spcPts val="1200"/>
              </a:spcBef>
              <a:spcAft>
                <a:spcPts val="0"/>
              </a:spcAft>
              <a:buSzPts val="1800"/>
              <a:buNone/>
            </a:pPr>
            <a:r>
              <a:rPr lang="en"/>
              <a:t>Wildfire - Look up closest recent fire</a:t>
            </a:r>
            <a:endParaRPr/>
          </a:p>
          <a:p>
            <a:pPr indent="0" lvl="0" marL="0" rtl="0" algn="l">
              <a:lnSpc>
                <a:spcPct val="115000"/>
              </a:lnSpc>
              <a:spcBef>
                <a:spcPts val="1200"/>
              </a:spcBef>
              <a:spcAft>
                <a:spcPts val="0"/>
              </a:spcAft>
              <a:buSzPts val="1800"/>
              <a:buNone/>
            </a:pPr>
            <a:r>
              <a:rPr lang="en"/>
              <a:t>Earthquake- Magna 2020	</a:t>
            </a:r>
            <a:endParaRPr/>
          </a:p>
          <a:p>
            <a:pPr indent="0" lvl="0" marL="0" rtl="0" algn="l">
              <a:lnSpc>
                <a:spcPct val="115000"/>
              </a:lnSpc>
              <a:spcBef>
                <a:spcPts val="1200"/>
              </a:spcBef>
              <a:spcAft>
                <a:spcPts val="0"/>
              </a:spcAft>
              <a:buSzPts val="1800"/>
              <a:buNone/>
            </a:pPr>
            <a:r>
              <a:rPr lang="en"/>
              <a:t>Volcano - </a:t>
            </a:r>
            <a:r>
              <a:rPr lang="en" u="sng">
                <a:solidFill>
                  <a:schemeClr val="hlink"/>
                </a:solidFill>
                <a:hlinkClick r:id="rId4"/>
              </a:rPr>
              <a:t>Yellowstone</a:t>
            </a:r>
            <a:endParaRPr/>
          </a:p>
          <a:p>
            <a:pPr indent="0" lvl="0" marL="0" rtl="0" algn="l">
              <a:lnSpc>
                <a:spcPct val="115000"/>
              </a:lnSpc>
              <a:spcBef>
                <a:spcPts val="1200"/>
              </a:spcBef>
              <a:spcAft>
                <a:spcPts val="0"/>
              </a:spcAft>
              <a:buSzPts val="1800"/>
              <a:buNone/>
            </a:pPr>
            <a:r>
              <a:rPr lang="en"/>
              <a:t>Floods	- Capitol Reef 2022	</a:t>
            </a:r>
            <a:endParaRPr/>
          </a:p>
          <a:p>
            <a:pPr indent="0" lvl="0" marL="0" rtl="0" algn="l">
              <a:lnSpc>
                <a:spcPct val="115000"/>
              </a:lnSpc>
              <a:spcBef>
                <a:spcPts val="1200"/>
              </a:spcBef>
              <a:spcAft>
                <a:spcPts val="0"/>
              </a:spcAft>
              <a:buSzPts val="1800"/>
              <a:buNone/>
            </a:pPr>
            <a:r>
              <a:rPr lang="en"/>
              <a:t>Sinkholes - </a:t>
            </a:r>
            <a:r>
              <a:rPr lang="en" u="sng">
                <a:solidFill>
                  <a:schemeClr val="hlink"/>
                </a:solidFill>
                <a:hlinkClick r:id="rId5"/>
              </a:rPr>
              <a:t>La Verkin 1985</a:t>
            </a:r>
            <a:endParaRPr/>
          </a:p>
          <a:p>
            <a:pPr indent="0" lvl="0" marL="0" rtl="0" algn="l">
              <a:lnSpc>
                <a:spcPct val="115000"/>
              </a:lnSpc>
              <a:spcBef>
                <a:spcPts val="1200"/>
              </a:spcBef>
              <a:spcAft>
                <a:spcPts val="1200"/>
              </a:spcAft>
              <a:buSzPts val="1800"/>
              <a:buNone/>
            </a:pPr>
            <a:r>
              <a:rPr lang="en"/>
              <a:t>Landslide - </a:t>
            </a:r>
            <a:r>
              <a:rPr lang="en" u="sng">
                <a:solidFill>
                  <a:schemeClr val="hlink"/>
                </a:solidFill>
                <a:hlinkClick r:id="rId6"/>
              </a:rPr>
              <a:t>Thistle 1983</a:t>
            </a:r>
            <a:r>
              <a:rPr lang="en"/>
              <a:t>				</a:t>
            </a:r>
            <a:endParaRPr/>
          </a:p>
        </p:txBody>
      </p:sp>
      <p:sp>
        <p:nvSpPr>
          <p:cNvPr id="119" name="Google Shape;119;p10"/>
          <p:cNvSpPr txBox="1"/>
          <p:nvPr/>
        </p:nvSpPr>
        <p:spPr>
          <a:xfrm>
            <a:off x="4499100" y="657640"/>
            <a:ext cx="4418400" cy="4280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100"/>
              <a:buFont typeface="Arial"/>
              <a:buNone/>
            </a:pPr>
            <a:r>
              <a:rPr b="0" i="0" lang="en" sz="1800" u="none" cap="none" strike="noStrike">
                <a:solidFill>
                  <a:schemeClr val="dk2"/>
                </a:solidFill>
                <a:latin typeface="Arial"/>
                <a:ea typeface="Arial"/>
                <a:cs typeface="Arial"/>
                <a:sym typeface="Arial"/>
              </a:rPr>
              <a:t>Agriculture Disease</a:t>
            </a:r>
            <a:endParaRPr b="0" i="0" sz="1800" u="none" cap="none" strike="noStrike">
              <a:solidFill>
                <a:schemeClr val="dk2"/>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800"/>
              <a:buFont typeface="Arial"/>
              <a:buNone/>
            </a:pPr>
            <a:r>
              <a:rPr b="0" i="0" lang="en" sz="1800" u="none" cap="none" strike="noStrike">
                <a:solidFill>
                  <a:schemeClr val="dk2"/>
                </a:solidFill>
                <a:latin typeface="Arial"/>
                <a:ea typeface="Arial"/>
                <a:cs typeface="Arial"/>
                <a:sym typeface="Arial"/>
              </a:rPr>
              <a:t>Extreme Heat - </a:t>
            </a:r>
            <a:r>
              <a:rPr b="0" i="0" lang="en" sz="1800" u="sng" cap="none" strike="noStrike">
                <a:solidFill>
                  <a:schemeClr val="hlink"/>
                </a:solidFill>
                <a:latin typeface="Arial"/>
                <a:ea typeface="Arial"/>
                <a:cs typeface="Arial"/>
                <a:sym typeface="Arial"/>
                <a:hlinkClick r:id="rId7"/>
              </a:rPr>
              <a:t>Utah/Arizona 2023</a:t>
            </a:r>
            <a:r>
              <a:rPr b="0" i="0" lang="en" sz="1800" u="none" cap="none" strike="noStrike">
                <a:solidFill>
                  <a:schemeClr val="dk2"/>
                </a:solidFill>
                <a:latin typeface="Arial"/>
                <a:ea typeface="Arial"/>
                <a:cs typeface="Arial"/>
                <a:sym typeface="Arial"/>
              </a:rPr>
              <a:t>	</a:t>
            </a:r>
            <a:endParaRPr b="0" i="0" sz="1800" u="none" cap="none" strike="noStrike">
              <a:solidFill>
                <a:schemeClr val="dk2"/>
              </a:solidFill>
              <a:latin typeface="Arial"/>
              <a:ea typeface="Arial"/>
              <a:cs typeface="Arial"/>
              <a:sym typeface="Arial"/>
            </a:endParaRPr>
          </a:p>
          <a:p>
            <a:pPr indent="0" lvl="0" marL="0" marR="0" rtl="0" algn="l">
              <a:lnSpc>
                <a:spcPct val="115000"/>
              </a:lnSpc>
              <a:spcBef>
                <a:spcPts val="1200"/>
              </a:spcBef>
              <a:spcAft>
                <a:spcPts val="0"/>
              </a:spcAft>
              <a:buClr>
                <a:schemeClr val="dk1"/>
              </a:buClr>
              <a:buSzPts val="1100"/>
              <a:buFont typeface="Arial"/>
              <a:buNone/>
            </a:pPr>
            <a:r>
              <a:rPr b="0" i="0" lang="en" sz="1800" u="none" cap="none" strike="noStrike">
                <a:solidFill>
                  <a:schemeClr val="dk2"/>
                </a:solidFill>
                <a:latin typeface="Arial"/>
                <a:ea typeface="Arial"/>
                <a:cs typeface="Arial"/>
                <a:sym typeface="Arial"/>
              </a:rPr>
              <a:t>Severe Storms - </a:t>
            </a:r>
            <a:endParaRPr b="0" i="0" sz="1800" u="none" cap="none" strike="noStrike">
              <a:solidFill>
                <a:schemeClr val="dk2"/>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800"/>
              <a:buFont typeface="Arial"/>
              <a:buNone/>
            </a:pPr>
            <a:r>
              <a:rPr b="0" i="0" lang="en" sz="1800" u="none" cap="none" strike="noStrike">
                <a:solidFill>
                  <a:schemeClr val="dk2"/>
                </a:solidFill>
                <a:latin typeface="Arial"/>
                <a:ea typeface="Arial"/>
                <a:cs typeface="Arial"/>
                <a:sym typeface="Arial"/>
              </a:rPr>
              <a:t>Wind - </a:t>
            </a:r>
            <a:r>
              <a:rPr b="0" i="0" lang="en" sz="1800" u="sng" cap="none" strike="noStrike">
                <a:solidFill>
                  <a:schemeClr val="hlink"/>
                </a:solidFill>
                <a:latin typeface="Arial"/>
                <a:ea typeface="Arial"/>
                <a:cs typeface="Arial"/>
                <a:sym typeface="Arial"/>
                <a:hlinkClick r:id="rId8"/>
              </a:rPr>
              <a:t>East winds wasatch front</a:t>
            </a:r>
            <a:r>
              <a:rPr b="0" i="0" lang="en" sz="1800" u="none" cap="none" strike="noStrike">
                <a:solidFill>
                  <a:schemeClr val="dk2"/>
                </a:solidFill>
                <a:latin typeface="Arial"/>
                <a:ea typeface="Arial"/>
                <a:cs typeface="Arial"/>
                <a:sym typeface="Arial"/>
              </a:rPr>
              <a:t>	</a:t>
            </a:r>
            <a:endParaRPr b="0" i="0" sz="1800" u="none" cap="none" strike="noStrike">
              <a:solidFill>
                <a:schemeClr val="dk2"/>
              </a:solidFill>
              <a:latin typeface="Arial"/>
              <a:ea typeface="Arial"/>
              <a:cs typeface="Arial"/>
              <a:sym typeface="Arial"/>
            </a:endParaRPr>
          </a:p>
          <a:p>
            <a:pPr indent="0" lvl="0" marL="0" marR="0" rtl="0" algn="l">
              <a:lnSpc>
                <a:spcPct val="115000"/>
              </a:lnSpc>
              <a:spcBef>
                <a:spcPts val="1200"/>
              </a:spcBef>
              <a:spcAft>
                <a:spcPts val="0"/>
              </a:spcAft>
              <a:buClr>
                <a:schemeClr val="dk1"/>
              </a:buClr>
              <a:buSzPts val="1100"/>
              <a:buFont typeface="Arial"/>
              <a:buNone/>
            </a:pPr>
            <a:r>
              <a:rPr b="0" i="0" lang="en" sz="1800" u="none" cap="none" strike="noStrike">
                <a:solidFill>
                  <a:schemeClr val="dk2"/>
                </a:solidFill>
                <a:latin typeface="Arial"/>
                <a:ea typeface="Arial"/>
                <a:cs typeface="Arial"/>
                <a:sym typeface="Arial"/>
              </a:rPr>
              <a:t>Solar Flares - </a:t>
            </a:r>
            <a:r>
              <a:rPr b="0" i="0" lang="en" sz="1800" u="sng" cap="none" strike="noStrike">
                <a:solidFill>
                  <a:schemeClr val="hlink"/>
                </a:solidFill>
                <a:latin typeface="Arial"/>
                <a:ea typeface="Arial"/>
                <a:cs typeface="Arial"/>
                <a:sym typeface="Arial"/>
                <a:hlinkClick r:id="rId9"/>
              </a:rPr>
              <a:t>Canada 1989</a:t>
            </a:r>
            <a:endParaRPr b="0" i="0" sz="1800" u="none" cap="none" strike="noStrike">
              <a:solidFill>
                <a:schemeClr val="dk2"/>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800"/>
              <a:buFont typeface="Arial"/>
              <a:buNone/>
            </a:pPr>
            <a:r>
              <a:rPr b="0" i="0" lang="en" sz="1800" u="none" cap="none" strike="noStrike">
                <a:solidFill>
                  <a:schemeClr val="dk2"/>
                </a:solidFill>
                <a:latin typeface="Arial"/>
                <a:ea typeface="Arial"/>
                <a:cs typeface="Arial"/>
                <a:sym typeface="Arial"/>
              </a:rPr>
              <a:t>Blizzards -			</a:t>
            </a:r>
            <a:endParaRPr b="0" i="0" sz="1800" u="none" cap="none" strike="noStrike">
              <a:solidFill>
                <a:schemeClr val="dk2"/>
              </a:solidFill>
              <a:latin typeface="Arial"/>
              <a:ea typeface="Arial"/>
              <a:cs typeface="Arial"/>
              <a:sym typeface="Arial"/>
            </a:endParaRPr>
          </a:p>
          <a:p>
            <a:pPr indent="0" lvl="0" marL="0" marR="0" rtl="0" algn="l">
              <a:lnSpc>
                <a:spcPct val="115000"/>
              </a:lnSpc>
              <a:spcBef>
                <a:spcPts val="1200"/>
              </a:spcBef>
              <a:spcAft>
                <a:spcPts val="0"/>
              </a:spcAft>
              <a:buClr>
                <a:srgbClr val="000000"/>
              </a:buClr>
              <a:buSzPts val="1800"/>
              <a:buFont typeface="Arial"/>
              <a:buNone/>
            </a:pPr>
            <a:r>
              <a:rPr b="0" i="0" lang="en" sz="1800" u="none" cap="none" strike="noStrike">
                <a:solidFill>
                  <a:schemeClr val="dk2"/>
                </a:solidFill>
                <a:latin typeface="Arial"/>
                <a:ea typeface="Arial"/>
                <a:cs typeface="Arial"/>
                <a:sym typeface="Arial"/>
              </a:rPr>
              <a:t>Meteor Impact - </a:t>
            </a:r>
            <a:r>
              <a:rPr b="0" i="0" lang="en" sz="1800" u="sng" cap="none" strike="noStrike">
                <a:solidFill>
                  <a:schemeClr val="hlink"/>
                </a:solidFill>
                <a:latin typeface="Arial"/>
                <a:ea typeface="Arial"/>
                <a:cs typeface="Arial"/>
                <a:sym typeface="Arial"/>
                <a:hlinkClick r:id="rId10"/>
              </a:rPr>
              <a:t>Upheaval Dome Canyonlands</a:t>
            </a:r>
            <a:endParaRPr b="0" i="0" sz="1800" u="none" cap="none" strike="noStrike">
              <a:solidFill>
                <a:schemeClr val="dk2"/>
              </a:solidFill>
              <a:latin typeface="Arial"/>
              <a:ea typeface="Arial"/>
              <a:cs typeface="Arial"/>
              <a:sym typeface="Arial"/>
            </a:endParaRPr>
          </a:p>
          <a:p>
            <a:pPr indent="0" lvl="0" marL="0" marR="0" rtl="0" algn="l">
              <a:lnSpc>
                <a:spcPct val="115000"/>
              </a:lnSpc>
              <a:spcBef>
                <a:spcPts val="1200"/>
              </a:spcBef>
              <a:spcAft>
                <a:spcPts val="1200"/>
              </a:spcAft>
              <a:buClr>
                <a:schemeClr val="dk1"/>
              </a:buClr>
              <a:buSzPts val="1100"/>
              <a:buFont typeface="Arial"/>
              <a:buNone/>
            </a:pPr>
            <a:r>
              <a:t/>
            </a:r>
            <a:endParaRPr b="0" i="0" sz="800" u="none" cap="none" strike="noStrike">
              <a:solidFill>
                <a:schemeClr val="dk2"/>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grpSp>
        <p:nvGrpSpPr>
          <p:cNvPr id="124" name="Google Shape;124;p11"/>
          <p:cNvGrpSpPr/>
          <p:nvPr/>
        </p:nvGrpSpPr>
        <p:grpSpPr>
          <a:xfrm>
            <a:off x="2758783" y="3808308"/>
            <a:ext cx="3626435" cy="333195"/>
            <a:chOff x="671219" y="4716141"/>
            <a:chExt cx="4750382" cy="444884"/>
          </a:xfrm>
        </p:grpSpPr>
        <p:sp>
          <p:nvSpPr>
            <p:cNvPr id="125" name="Google Shape;125;p11"/>
            <p:cNvSpPr txBox="1"/>
            <p:nvPr/>
          </p:nvSpPr>
          <p:spPr>
            <a:xfrm>
              <a:off x="671219" y="4716141"/>
              <a:ext cx="4750382" cy="199780"/>
            </a:xfrm>
            <a:prstGeom prst="rect">
              <a:avLst/>
            </a:prstGeom>
            <a:solidFill>
              <a:srgbClr val="FFFFFF"/>
            </a:solidFill>
            <a:ln>
              <a:noFill/>
            </a:ln>
          </p:spPr>
          <p:txBody>
            <a:bodyPr anchorCtr="0" anchor="t" bIns="21850" lIns="43700" spcFirstLastPara="1" rIns="43700" wrap="square" tIns="21850">
              <a:spAutoFit/>
            </a:bodyPr>
            <a:lstStyle/>
            <a:p>
              <a:pPr indent="0" lvl="0" marL="0" marR="0" rtl="0" algn="ctr">
                <a:lnSpc>
                  <a:spcPct val="107000"/>
                </a:lnSpc>
                <a:spcBef>
                  <a:spcPts val="0"/>
                </a:spcBef>
                <a:spcAft>
                  <a:spcPts val="0"/>
                </a:spcAft>
                <a:buNone/>
              </a:pPr>
              <a:r>
                <a:rPr b="0" i="0" lang="en" sz="670" u="none" cap="none" strike="noStrike">
                  <a:solidFill>
                    <a:srgbClr val="000000"/>
                  </a:solidFill>
                  <a:latin typeface="Calibri"/>
                  <a:ea typeface="Calibri"/>
                  <a:cs typeface="Calibri"/>
                  <a:sym typeface="Calibri"/>
                </a:rPr>
                <a:t>3D-RST is supported by the NSF under grant number #DRL-2101383</a:t>
              </a:r>
              <a:endParaRPr/>
            </a:p>
          </p:txBody>
        </p:sp>
        <p:pic>
          <p:nvPicPr>
            <p:cNvPr descr="A picture containing text, clipart&#10;&#10;Description automatically generated" id="126" name="Google Shape;126;p11">
              <a:hlinkClick r:id="rId3"/>
            </p:cNvPr>
            <p:cNvPicPr preferRelativeResize="0"/>
            <p:nvPr/>
          </p:nvPicPr>
          <p:blipFill rotWithShape="1">
            <a:blip r:embed="rId4">
              <a:alphaModFix/>
            </a:blip>
            <a:srcRect b="0" l="0" r="0" t="0"/>
            <a:stretch/>
          </p:blipFill>
          <p:spPr>
            <a:xfrm>
              <a:off x="2714395" y="4928615"/>
              <a:ext cx="664029" cy="232410"/>
            </a:xfrm>
            <a:prstGeom prst="rect">
              <a:avLst/>
            </a:prstGeom>
            <a:noFill/>
            <a:ln>
              <a:noFill/>
            </a:ln>
          </p:spPr>
        </p:pic>
      </p:grpSp>
      <p:pic>
        <p:nvPicPr>
          <p:cNvPr descr="Logo&#10;&#10;Description automatically generated" id="127" name="Google Shape;127;p11">
            <a:hlinkClick r:id="rId5"/>
          </p:cNvPr>
          <p:cNvPicPr preferRelativeResize="0"/>
          <p:nvPr/>
        </p:nvPicPr>
        <p:blipFill rotWithShape="1">
          <a:blip r:embed="rId6">
            <a:alphaModFix/>
          </a:blip>
          <a:srcRect b="0" l="0" r="0" t="0"/>
          <a:stretch/>
        </p:blipFill>
        <p:spPr>
          <a:xfrm>
            <a:off x="2932511" y="932261"/>
            <a:ext cx="3278981" cy="327898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2"/>
          <p:cNvSpPr txBox="1"/>
          <p:nvPr>
            <p:ph type="title"/>
          </p:nvPr>
        </p:nvSpPr>
        <p:spPr>
          <a:xfrm>
            <a:off x="117150" y="116700"/>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Hurricane Katrina 2005</a:t>
            </a:r>
            <a:endParaRPr/>
          </a:p>
        </p:txBody>
      </p:sp>
      <p:pic>
        <p:nvPicPr>
          <p:cNvPr descr="It’s been 15 years since Hurricane Katrina struck the U.S Gulf Coast and left Louisiana and Mississippi devastated.  In its aftermath, over 80 per cent of New Orleans was underwater, nearly 2,000 people were killed, almost two million were left without power and thousands became homeless.  Here’s a look back at the devastation caused by Hurricane Katrina 15 years ago.&#10;&#10;For more info, please go to http://www.globalnews.ca &#10;Subscribe to Global News Channel HERE: http://bit.ly/20fcXDc &#10;Like Global News on Facebook HERE: http://bit.ly/255GMJQ &#10;Follow Global News on Twitter HERE: http://bit.ly/1Toz8mt &#10;Follow Global News on Instagram HERE: https://bit.ly/2QZaZIB &#10;#GlobalNews #HurricaneKatrina #Katrina" id="61" name="Google Shape;61;p2" title="Hurricane Katrina: Remembering the devastation 15 years later">
            <a:hlinkClick r:id="rId3"/>
          </p:cNvPr>
          <p:cNvPicPr preferRelativeResize="0"/>
          <p:nvPr/>
        </p:nvPicPr>
        <p:blipFill rotWithShape="1">
          <a:blip r:embed="rId4">
            <a:alphaModFix/>
          </a:blip>
          <a:srcRect b="0" l="0" r="0" t="0"/>
          <a:stretch/>
        </p:blipFill>
        <p:spPr>
          <a:xfrm>
            <a:off x="749825" y="689400"/>
            <a:ext cx="7637375" cy="42960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1"/>
                                        </p:tgtEl>
                                        <p:attrNameLst>
                                          <p:attrName>style.visibility</p:attrName>
                                        </p:attrNameLst>
                                      </p:cBhvr>
                                      <p:to>
                                        <p:strVal val="visible"/>
                                      </p:to>
                                    </p:set>
                                    <p:animEffect filter="fade" transition="in">
                                      <p:cBhvr>
                                        <p:cTn dur="1000"/>
                                        <p:tgtEl>
                                          <p:spTgt spid="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Fukushima Earthquake and Tsunamis - Nuclear Reactor</a:t>
            </a:r>
            <a:endParaRPr/>
          </a:p>
        </p:txBody>
      </p:sp>
      <p:pic>
        <p:nvPicPr>
          <p:cNvPr descr="June 9, 2011 — The March 11 earthquake and tsunami left more than 28,000 dead or missing. See incredible footage of the tsunami swamping cities and turning buildings into rubble.&#10;➡ Subscribe: http://bit.ly/NatGeoSubscribe&#10;➡ Access our digital archive by becoming a member of National Geographic: https://on.natgeo.com/37tNUGE&#10;&#10;#NationalGeographic #Japan #Tsunami&#10;&#10;About National Geographic:&#10;National Geographic is the world's premium destination for science, exploration, and adventure. Through their world-class scientists, photographers, journalists, and filmmakers, Nat Geo gets you closer to the stories that matter and past the edge of what's possible.&#10;&#10;Get More National Geographic:&#10;Official Site: http://bit.ly/NatGeoOfficialSite&#10;Facebook: http://bit.ly/FBNatGeo&#10;Twitter: http://bit.ly/NatGeoTwitter&#10;Instagram: http://bit.ly/NatGeoInsta&#10;TikTok: http://www.tiktok.com/@natgeo&#10;Tenor: http://on.natgeo.com/31b3Koc&#10;&#10;Rare Video: Japan Tsunami | National Geographic &#10;https://youtu.be/oWzdgBNfhQU&#10;&#10;National Geographic&#10;https://www.youtube.com/natgeo" id="67" name="Google Shape;67;p3" title="Rare Video: Japan Tsunami | National Geographic">
            <a:hlinkClick r:id="rId3"/>
          </p:cNvPr>
          <p:cNvPicPr preferRelativeResize="0"/>
          <p:nvPr/>
        </p:nvPicPr>
        <p:blipFill rotWithShape="1">
          <a:blip r:embed="rId4">
            <a:alphaModFix/>
          </a:blip>
          <a:srcRect b="0" l="0" r="0" t="0"/>
          <a:stretch/>
        </p:blipFill>
        <p:spPr>
          <a:xfrm>
            <a:off x="826850" y="1017725"/>
            <a:ext cx="7327100" cy="4121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7"/>
                                        </p:tgtEl>
                                        <p:attrNameLst>
                                          <p:attrName>style.visibility</p:attrName>
                                        </p:attrNameLst>
                                      </p:cBhvr>
                                      <p:to>
                                        <p:strVal val="visible"/>
                                      </p:to>
                                    </p:set>
                                    <p:animEffect filter="fade" transition="in">
                                      <p:cBhvr>
                                        <p:cTn dur="1000"/>
                                        <p:tgtEl>
                                          <p:spTgt spid="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Local Natural Disasters</a:t>
            </a:r>
            <a:endParaRPr/>
          </a:p>
        </p:txBody>
      </p:sp>
      <p:sp>
        <p:nvSpPr>
          <p:cNvPr id="73" name="Google Shape;73;p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fontScale="85000" lnSpcReduction="20000"/>
          </a:bodyPr>
          <a:lstStyle/>
          <a:p>
            <a:pPr indent="-342900" lvl="0" marL="342900" rtl="0" algn="l">
              <a:lnSpc>
                <a:spcPct val="115000"/>
              </a:lnSpc>
              <a:spcBef>
                <a:spcPts val="0"/>
              </a:spcBef>
              <a:spcAft>
                <a:spcPts val="0"/>
              </a:spcAft>
              <a:buSzPct val="117647"/>
              <a:buFont typeface="Arial"/>
              <a:buAutoNum type="arabicPeriod"/>
            </a:pPr>
            <a:r>
              <a:rPr lang="en"/>
              <a:t>Drought</a:t>
            </a:r>
            <a:endParaRPr/>
          </a:p>
          <a:p>
            <a:pPr indent="-342900" lvl="0" marL="342900" rtl="0" algn="l">
              <a:lnSpc>
                <a:spcPct val="115000"/>
              </a:lnSpc>
              <a:spcBef>
                <a:spcPts val="1200"/>
              </a:spcBef>
              <a:spcAft>
                <a:spcPts val="0"/>
              </a:spcAft>
              <a:buSzPct val="117647"/>
              <a:buFont typeface="Arial"/>
              <a:buAutoNum type="arabicPeriod"/>
            </a:pPr>
            <a:r>
              <a:rPr lang="en"/>
              <a:t>Earthquake</a:t>
            </a:r>
            <a:endParaRPr/>
          </a:p>
          <a:p>
            <a:pPr indent="-342900" lvl="0" marL="342900" rtl="0" algn="l">
              <a:lnSpc>
                <a:spcPct val="115000"/>
              </a:lnSpc>
              <a:spcBef>
                <a:spcPts val="1200"/>
              </a:spcBef>
              <a:spcAft>
                <a:spcPts val="0"/>
              </a:spcAft>
              <a:buSzPct val="117647"/>
              <a:buFont typeface="Arial"/>
              <a:buAutoNum type="arabicPeriod"/>
            </a:pPr>
            <a:r>
              <a:rPr lang="en"/>
              <a:t>Floods</a:t>
            </a:r>
            <a:endParaRPr/>
          </a:p>
          <a:p>
            <a:pPr indent="-342900" lvl="0" marL="342900" rtl="0" algn="l">
              <a:lnSpc>
                <a:spcPct val="115000"/>
              </a:lnSpc>
              <a:spcBef>
                <a:spcPts val="1200"/>
              </a:spcBef>
              <a:spcAft>
                <a:spcPts val="0"/>
              </a:spcAft>
              <a:buSzPct val="117647"/>
              <a:buFont typeface="Arial"/>
              <a:buAutoNum type="arabicPeriod"/>
            </a:pPr>
            <a:r>
              <a:rPr lang="en"/>
              <a:t>Landslide</a:t>
            </a:r>
            <a:endParaRPr/>
          </a:p>
          <a:p>
            <a:pPr indent="-342900" lvl="0" marL="342900" rtl="0" algn="l">
              <a:lnSpc>
                <a:spcPct val="115000"/>
              </a:lnSpc>
              <a:spcBef>
                <a:spcPts val="1200"/>
              </a:spcBef>
              <a:spcAft>
                <a:spcPts val="0"/>
              </a:spcAft>
              <a:buSzPct val="117647"/>
              <a:buFont typeface="Arial"/>
              <a:buAutoNum type="arabicPeriod"/>
            </a:pPr>
            <a:r>
              <a:rPr lang="en"/>
              <a:t>Extreme Heat</a:t>
            </a:r>
            <a:endParaRPr/>
          </a:p>
          <a:p>
            <a:pPr indent="-342900" lvl="0" marL="342900" rtl="0" algn="l">
              <a:lnSpc>
                <a:spcPct val="115000"/>
              </a:lnSpc>
              <a:spcBef>
                <a:spcPts val="1200"/>
              </a:spcBef>
              <a:spcAft>
                <a:spcPts val="0"/>
              </a:spcAft>
              <a:buSzPct val="117647"/>
              <a:buFont typeface="Arial"/>
              <a:buAutoNum type="arabicPeriod"/>
            </a:pPr>
            <a:r>
              <a:rPr lang="en"/>
              <a:t>Wind</a:t>
            </a:r>
            <a:endParaRPr/>
          </a:p>
          <a:p>
            <a:pPr indent="-342900" lvl="0" marL="342900" rtl="0" algn="l">
              <a:lnSpc>
                <a:spcPct val="115000"/>
              </a:lnSpc>
              <a:spcBef>
                <a:spcPts val="1200"/>
              </a:spcBef>
              <a:spcAft>
                <a:spcPts val="0"/>
              </a:spcAft>
              <a:buSzPct val="117647"/>
              <a:buFont typeface="Arial"/>
              <a:buAutoNum type="arabicPeriod"/>
            </a:pPr>
            <a:r>
              <a:rPr lang="en"/>
              <a:t>Blizzards</a:t>
            </a:r>
            <a:endParaRPr/>
          </a:p>
          <a:p>
            <a:pPr indent="-342900" lvl="0" marL="342900" rtl="0" algn="l">
              <a:lnSpc>
                <a:spcPct val="115000"/>
              </a:lnSpc>
              <a:spcBef>
                <a:spcPts val="2400"/>
              </a:spcBef>
              <a:spcAft>
                <a:spcPts val="0"/>
              </a:spcAft>
              <a:buSzPct val="117647"/>
              <a:buFont typeface="Arial"/>
              <a:buAutoNum type="arabicPeriod"/>
            </a:pPr>
            <a:r>
              <a:rPr lang="en"/>
              <a:t>Wildfire</a:t>
            </a:r>
            <a:endParaRPr/>
          </a:p>
          <a:p>
            <a:pPr indent="-342900" lvl="0" marL="342900" rtl="0" algn="l">
              <a:lnSpc>
                <a:spcPct val="115000"/>
              </a:lnSpc>
              <a:spcBef>
                <a:spcPts val="2400"/>
              </a:spcBef>
              <a:spcAft>
                <a:spcPts val="0"/>
              </a:spcAft>
              <a:buSzPct val="117647"/>
              <a:buFont typeface="Arial"/>
              <a:buAutoNum type="arabicPeriod"/>
            </a:pPr>
            <a:r>
              <a:rPr lang="en"/>
              <a:t>Volcano</a:t>
            </a:r>
            <a:endParaRPr/>
          </a:p>
          <a:p>
            <a:pPr indent="-342900" lvl="0" marL="342900" rtl="0" algn="l">
              <a:lnSpc>
                <a:spcPct val="115000"/>
              </a:lnSpc>
              <a:spcBef>
                <a:spcPts val="2400"/>
              </a:spcBef>
              <a:spcAft>
                <a:spcPts val="0"/>
              </a:spcAft>
              <a:buSzPct val="117647"/>
              <a:buFont typeface="Arial"/>
              <a:buAutoNum type="arabicPeriod"/>
            </a:pPr>
            <a:r>
              <a:rPr lang="en"/>
              <a:t>Sinkhole</a:t>
            </a:r>
            <a:endParaRPr/>
          </a:p>
          <a:p>
            <a:pPr indent="-342900" lvl="0" marL="342900" rtl="0" algn="l">
              <a:lnSpc>
                <a:spcPct val="115000"/>
              </a:lnSpc>
              <a:spcBef>
                <a:spcPts val="2400"/>
              </a:spcBef>
              <a:spcAft>
                <a:spcPts val="0"/>
              </a:spcAft>
              <a:buSzPct val="117647"/>
              <a:buFont typeface="Arial"/>
              <a:buAutoNum type="arabicPeriod"/>
            </a:pPr>
            <a:r>
              <a:rPr lang="en"/>
              <a:t>Agricultureal Disease</a:t>
            </a:r>
            <a:endParaRPr/>
          </a:p>
          <a:p>
            <a:pPr indent="-342900" lvl="0" marL="342900" rtl="0" algn="l">
              <a:lnSpc>
                <a:spcPct val="115000"/>
              </a:lnSpc>
              <a:spcBef>
                <a:spcPts val="2400"/>
              </a:spcBef>
              <a:spcAft>
                <a:spcPts val="1200"/>
              </a:spcAft>
              <a:buSzPct val="117647"/>
              <a:buFont typeface="Arial"/>
              <a:buAutoNum type="arabicPeriod"/>
            </a:pPr>
            <a:r>
              <a:rPr lang="en"/>
              <a:t>Solar Flares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Recent Natural Disaster - Atmospheric River</a:t>
            </a:r>
            <a:endParaRPr/>
          </a:p>
        </p:txBody>
      </p:sp>
      <p:sp>
        <p:nvSpPr>
          <p:cNvPr id="79" name="Google Shape;79;p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rPr lang="en" u="sng">
                <a:solidFill>
                  <a:schemeClr val="hlink"/>
                </a:solidFill>
                <a:hlinkClick r:id="rId3"/>
              </a:rPr>
              <a:t>https://weather.com/news/weather/video/pacific-northwest-atmospheric-river-storm-triggers-flooding</a:t>
            </a:r>
            <a:r>
              <a:rPr lang="en"/>
              <a:t> </a:t>
            </a:r>
            <a:endParaRPr/>
          </a:p>
        </p:txBody>
      </p:sp>
      <p:pic>
        <p:nvPicPr>
          <p:cNvPr id="80" name="Google Shape;80;p5"/>
          <p:cNvPicPr preferRelativeResize="0"/>
          <p:nvPr/>
        </p:nvPicPr>
        <p:blipFill rotWithShape="1">
          <a:blip r:embed="rId4">
            <a:alphaModFix/>
          </a:blip>
          <a:srcRect b="0" l="0" r="0" t="0"/>
          <a:stretch/>
        </p:blipFill>
        <p:spPr>
          <a:xfrm>
            <a:off x="2609253" y="1262575"/>
            <a:ext cx="5818375" cy="3880924"/>
          </a:xfrm>
          <a:prstGeom prst="rect">
            <a:avLst/>
          </a:prstGeom>
          <a:noFill/>
          <a:ln>
            <a:noFill/>
          </a:ln>
        </p:spPr>
      </p:pic>
      <p:pic>
        <p:nvPicPr>
          <p:cNvPr id="81" name="Google Shape;81;p5"/>
          <p:cNvPicPr preferRelativeResize="0"/>
          <p:nvPr/>
        </p:nvPicPr>
        <p:blipFill rotWithShape="1">
          <a:blip r:embed="rId5">
            <a:alphaModFix/>
          </a:blip>
          <a:srcRect b="0" l="0" r="41403" t="0"/>
          <a:stretch/>
        </p:blipFill>
        <p:spPr>
          <a:xfrm>
            <a:off x="-2" y="1879975"/>
            <a:ext cx="2905301" cy="27885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6"/>
          <p:cNvSpPr txBox="1"/>
          <p:nvPr>
            <p:ph type="title"/>
          </p:nvPr>
        </p:nvSpPr>
        <p:spPr>
          <a:xfrm>
            <a:off x="229225" y="1001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Movie </a:t>
            </a:r>
            <a:endParaRPr/>
          </a:p>
        </p:txBody>
      </p:sp>
      <p:sp>
        <p:nvSpPr>
          <p:cNvPr id="87" name="Google Shape;87;p6"/>
          <p:cNvSpPr txBox="1"/>
          <p:nvPr>
            <p:ph idx="1" type="body"/>
          </p:nvPr>
        </p:nvSpPr>
        <p:spPr>
          <a:xfrm>
            <a:off x="311700" y="672825"/>
            <a:ext cx="8520600" cy="1799442"/>
          </a:xfrm>
          <a:prstGeom prst="rect">
            <a:avLst/>
          </a:prstGeom>
          <a:noFill/>
          <a:ln>
            <a:noFill/>
          </a:ln>
        </p:spPr>
        <p:txBody>
          <a:bodyPr anchorCtr="0" anchor="t" bIns="91425" lIns="91425" spcFirstLastPara="1" rIns="91425" wrap="square" tIns="91425">
            <a:normAutofit lnSpcReduction="10000"/>
          </a:bodyPr>
          <a:lstStyle/>
          <a:p>
            <a:pPr indent="0" lvl="0" marL="0" rtl="0" algn="l">
              <a:lnSpc>
                <a:spcPct val="115000"/>
              </a:lnSpc>
              <a:spcBef>
                <a:spcPts val="0"/>
              </a:spcBef>
              <a:spcAft>
                <a:spcPts val="0"/>
              </a:spcAft>
              <a:buSzPts val="1800"/>
              <a:buNone/>
            </a:pPr>
            <a:r>
              <a:rPr lang="en" sz="2262">
                <a:solidFill>
                  <a:schemeClr val="dk1"/>
                </a:solidFill>
              </a:rPr>
              <a:t>45 seconds - 2 minutes</a:t>
            </a:r>
            <a:endParaRPr sz="2262">
              <a:solidFill>
                <a:schemeClr val="dk1"/>
              </a:solidFill>
            </a:endParaRPr>
          </a:p>
          <a:p>
            <a:pPr indent="-350737" lvl="0" marL="457200" rtl="0" algn="l">
              <a:lnSpc>
                <a:spcPct val="115000"/>
              </a:lnSpc>
              <a:spcBef>
                <a:spcPts val="1200"/>
              </a:spcBef>
              <a:spcAft>
                <a:spcPts val="0"/>
              </a:spcAft>
              <a:buSzPts val="2262"/>
              <a:buAutoNum type="arabicPeriod"/>
            </a:pPr>
            <a:r>
              <a:rPr lang="en" sz="2262">
                <a:solidFill>
                  <a:schemeClr val="dk1"/>
                </a:solidFill>
              </a:rPr>
              <a:t>Name your Natural Disaster</a:t>
            </a:r>
            <a:endParaRPr sz="2262">
              <a:solidFill>
                <a:schemeClr val="dk1"/>
              </a:solidFill>
            </a:endParaRPr>
          </a:p>
          <a:p>
            <a:pPr indent="-350737" lvl="0" marL="457200" rtl="0" algn="l">
              <a:lnSpc>
                <a:spcPct val="115000"/>
              </a:lnSpc>
              <a:spcBef>
                <a:spcPts val="0"/>
              </a:spcBef>
              <a:spcAft>
                <a:spcPts val="0"/>
              </a:spcAft>
              <a:buSzPts val="2262"/>
              <a:buAutoNum type="arabicPeriod"/>
            </a:pPr>
            <a:r>
              <a:rPr lang="en" sz="2262">
                <a:solidFill>
                  <a:schemeClr val="dk1"/>
                </a:solidFill>
              </a:rPr>
              <a:t>Present your solution</a:t>
            </a:r>
            <a:endParaRPr sz="2262">
              <a:solidFill>
                <a:schemeClr val="dk1"/>
              </a:solidFill>
            </a:endParaRPr>
          </a:p>
          <a:p>
            <a:pPr indent="-350737" lvl="0" marL="457200" rtl="0" algn="l">
              <a:lnSpc>
                <a:spcPct val="115000"/>
              </a:lnSpc>
              <a:spcBef>
                <a:spcPts val="0"/>
              </a:spcBef>
              <a:spcAft>
                <a:spcPts val="0"/>
              </a:spcAft>
              <a:buSzPts val="2262"/>
              <a:buAutoNum type="arabicPeriod"/>
            </a:pPr>
            <a:r>
              <a:rPr lang="en" sz="2262">
                <a:solidFill>
                  <a:schemeClr val="dk1"/>
                </a:solidFill>
              </a:rPr>
              <a:t>List Constraints</a:t>
            </a:r>
            <a:endParaRPr sz="2262">
              <a:solidFill>
                <a:schemeClr val="dk1"/>
              </a:solidFill>
            </a:endParaRPr>
          </a:p>
          <a:p>
            <a:pPr indent="0" lvl="0" marL="0" rtl="0" algn="l">
              <a:lnSpc>
                <a:spcPct val="115000"/>
              </a:lnSpc>
              <a:spcBef>
                <a:spcPts val="1200"/>
              </a:spcBef>
              <a:spcAft>
                <a:spcPts val="1200"/>
              </a:spcAft>
              <a:buSzPts val="1800"/>
              <a:buNone/>
            </a:pPr>
            <a:r>
              <a:t/>
            </a:r>
            <a:endParaRPr/>
          </a:p>
        </p:txBody>
      </p:sp>
      <p:sp>
        <p:nvSpPr>
          <p:cNvPr id="88" name="Google Shape;88;p6"/>
          <p:cNvSpPr txBox="1"/>
          <p:nvPr/>
        </p:nvSpPr>
        <p:spPr>
          <a:xfrm>
            <a:off x="551053" y="2472267"/>
            <a:ext cx="6550787" cy="270843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 sz="2000" u="none" cap="none" strike="noStrike">
                <a:solidFill>
                  <a:srgbClr val="000000"/>
                </a:solidFill>
                <a:latin typeface="Arial"/>
                <a:ea typeface="Arial"/>
                <a:cs typeface="Arial"/>
                <a:sym typeface="Arial"/>
              </a:rPr>
              <a:t>Possible Constraints:  </a:t>
            </a:r>
            <a:endParaRPr/>
          </a:p>
          <a:p>
            <a:pPr indent="-285750" lvl="0" marL="285750" marR="0" rtl="0" algn="l">
              <a:lnSpc>
                <a:spcPct val="100000"/>
              </a:lnSpc>
              <a:spcBef>
                <a:spcPts val="1200"/>
              </a:spcBef>
              <a:spcAft>
                <a:spcPts val="0"/>
              </a:spcAft>
              <a:buClr>
                <a:srgbClr val="000000"/>
              </a:buClr>
              <a:buSzPts val="2000"/>
              <a:buFont typeface="Arial"/>
              <a:buChar char="•"/>
            </a:pPr>
            <a:r>
              <a:rPr b="0" i="0" lang="en" sz="2000" u="none" cap="none" strike="noStrike">
                <a:solidFill>
                  <a:srgbClr val="000000"/>
                </a:solidFill>
                <a:latin typeface="Arial"/>
                <a:ea typeface="Arial"/>
                <a:cs typeface="Arial"/>
                <a:sym typeface="Arial"/>
              </a:rPr>
              <a:t>Logistics</a:t>
            </a:r>
            <a:endParaRPr/>
          </a:p>
          <a:p>
            <a:pPr indent="-285750" lvl="0" marL="285750" marR="0" rtl="0" algn="l">
              <a:lnSpc>
                <a:spcPct val="100000"/>
              </a:lnSpc>
              <a:spcBef>
                <a:spcPts val="1200"/>
              </a:spcBef>
              <a:spcAft>
                <a:spcPts val="0"/>
              </a:spcAft>
              <a:buClr>
                <a:srgbClr val="000000"/>
              </a:buClr>
              <a:buSzPts val="2000"/>
              <a:buFont typeface="Arial"/>
              <a:buChar char="•"/>
            </a:pPr>
            <a:r>
              <a:rPr b="0" i="0" lang="en" sz="2000" u="none" cap="none" strike="noStrike">
                <a:solidFill>
                  <a:srgbClr val="000000"/>
                </a:solidFill>
                <a:latin typeface="Arial"/>
                <a:ea typeface="Arial"/>
                <a:cs typeface="Arial"/>
                <a:sym typeface="Arial"/>
              </a:rPr>
              <a:t>Cost</a:t>
            </a:r>
            <a:endParaRPr/>
          </a:p>
          <a:p>
            <a:pPr indent="-285750" lvl="0" marL="285750" marR="0" rtl="0" algn="l">
              <a:lnSpc>
                <a:spcPct val="100000"/>
              </a:lnSpc>
              <a:spcBef>
                <a:spcPts val="1200"/>
              </a:spcBef>
              <a:spcAft>
                <a:spcPts val="0"/>
              </a:spcAft>
              <a:buClr>
                <a:srgbClr val="000000"/>
              </a:buClr>
              <a:buSzPts val="2000"/>
              <a:buFont typeface="Arial"/>
              <a:buChar char="•"/>
            </a:pPr>
            <a:r>
              <a:rPr b="0" i="0" lang="en" sz="2000" u="none" cap="none" strike="noStrike">
                <a:solidFill>
                  <a:srgbClr val="000000"/>
                </a:solidFill>
                <a:latin typeface="Arial"/>
                <a:ea typeface="Arial"/>
                <a:cs typeface="Arial"/>
                <a:sym typeface="Arial"/>
              </a:rPr>
              <a:t>Stakeholders</a:t>
            </a:r>
            <a:endParaRPr/>
          </a:p>
          <a:p>
            <a:pPr indent="-285750" lvl="0" marL="285750" marR="0" rtl="0" algn="l">
              <a:lnSpc>
                <a:spcPct val="100000"/>
              </a:lnSpc>
              <a:spcBef>
                <a:spcPts val="1200"/>
              </a:spcBef>
              <a:spcAft>
                <a:spcPts val="0"/>
              </a:spcAft>
              <a:buClr>
                <a:srgbClr val="000000"/>
              </a:buClr>
              <a:buSzPts val="2000"/>
              <a:buFont typeface="Arial"/>
              <a:buChar char="•"/>
            </a:pPr>
            <a:r>
              <a:rPr b="0" i="0" lang="en" sz="2000" u="none" cap="none" strike="noStrike">
                <a:solidFill>
                  <a:srgbClr val="000000"/>
                </a:solidFill>
                <a:latin typeface="Arial"/>
                <a:ea typeface="Arial"/>
                <a:cs typeface="Arial"/>
                <a:sym typeface="Arial"/>
              </a:rPr>
              <a:t>Zoning, permits</a:t>
            </a:r>
            <a:endParaRPr/>
          </a:p>
          <a:p>
            <a:pPr indent="-158750" lvl="0" marL="285750" marR="0" rtl="0" algn="l">
              <a:lnSpc>
                <a:spcPct val="100000"/>
              </a:lnSpc>
              <a:spcBef>
                <a:spcPts val="120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158750" lvl="0" marL="285750" marR="0" rtl="0" algn="l">
              <a:lnSpc>
                <a:spcPct val="100000"/>
              </a:lnSpc>
              <a:spcBef>
                <a:spcPts val="120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285750" lvl="0" marL="285750" marR="0" rtl="0" algn="l">
              <a:lnSpc>
                <a:spcPct val="100000"/>
              </a:lnSpc>
              <a:spcBef>
                <a:spcPts val="1200"/>
              </a:spcBef>
              <a:spcAft>
                <a:spcPts val="0"/>
              </a:spcAft>
              <a:buClr>
                <a:srgbClr val="000000"/>
              </a:buClr>
              <a:buSzPts val="2000"/>
              <a:buFont typeface="Arial"/>
              <a:buChar char="•"/>
            </a:pPr>
            <a:r>
              <a:rPr b="0" i="0" lang="en" sz="2000" u="none" cap="none" strike="noStrike">
                <a:solidFill>
                  <a:srgbClr val="000000"/>
                </a:solidFill>
                <a:latin typeface="Arial"/>
                <a:ea typeface="Arial"/>
                <a:cs typeface="Arial"/>
                <a:sym typeface="Arial"/>
              </a:rPr>
              <a:t>Location and geology</a:t>
            </a:r>
            <a:endParaRPr/>
          </a:p>
          <a:p>
            <a:pPr indent="-285750" lvl="0" marL="285750" marR="0" rtl="0" algn="l">
              <a:lnSpc>
                <a:spcPct val="100000"/>
              </a:lnSpc>
              <a:spcBef>
                <a:spcPts val="1200"/>
              </a:spcBef>
              <a:spcAft>
                <a:spcPts val="0"/>
              </a:spcAft>
              <a:buClr>
                <a:srgbClr val="000000"/>
              </a:buClr>
              <a:buSzPts val="2000"/>
              <a:buFont typeface="Arial"/>
              <a:buChar char="•"/>
            </a:pPr>
            <a:r>
              <a:rPr b="0" i="0" lang="en" sz="2000" u="none" cap="none" strike="noStrike">
                <a:solidFill>
                  <a:srgbClr val="000000"/>
                </a:solidFill>
                <a:latin typeface="Arial"/>
                <a:ea typeface="Arial"/>
                <a:cs typeface="Arial"/>
                <a:sym typeface="Arial"/>
              </a:rPr>
              <a:t>Resource availability</a:t>
            </a:r>
            <a:endParaRPr/>
          </a:p>
          <a:p>
            <a:pPr indent="-285750" lvl="0" marL="285750" marR="0" rtl="0" algn="l">
              <a:lnSpc>
                <a:spcPct val="100000"/>
              </a:lnSpc>
              <a:spcBef>
                <a:spcPts val="1200"/>
              </a:spcBef>
              <a:spcAft>
                <a:spcPts val="0"/>
              </a:spcAft>
              <a:buClr>
                <a:srgbClr val="000000"/>
              </a:buClr>
              <a:buSzPts val="2000"/>
              <a:buFont typeface="Arial"/>
              <a:buChar char="•"/>
            </a:pPr>
            <a:r>
              <a:rPr b="0" i="0" lang="en" sz="2000" u="none" cap="none" strike="noStrike">
                <a:solidFill>
                  <a:srgbClr val="000000"/>
                </a:solidFill>
                <a:latin typeface="Arial"/>
                <a:ea typeface="Arial"/>
                <a:cs typeface="Arial"/>
                <a:sym typeface="Arial"/>
              </a:rPr>
              <a:t>Trade Offs</a:t>
            </a:r>
            <a:endParaRPr/>
          </a:p>
          <a:p>
            <a:pPr indent="-285750" lvl="0" marL="285750" marR="0" rtl="0" algn="l">
              <a:lnSpc>
                <a:spcPct val="100000"/>
              </a:lnSpc>
              <a:spcBef>
                <a:spcPts val="1200"/>
              </a:spcBef>
              <a:spcAft>
                <a:spcPts val="0"/>
              </a:spcAft>
              <a:buClr>
                <a:srgbClr val="000000"/>
              </a:buClr>
              <a:buSzPts val="2000"/>
              <a:buFont typeface="Arial"/>
              <a:buChar char="•"/>
            </a:pPr>
            <a:r>
              <a:rPr b="0" i="0" lang="en" sz="2000" u="none" cap="none" strike="noStrike">
                <a:solidFill>
                  <a:srgbClr val="000000"/>
                </a:solidFill>
                <a:latin typeface="Arial"/>
                <a:ea typeface="Arial"/>
                <a:cs typeface="Arial"/>
                <a:sym typeface="Arial"/>
              </a:rPr>
              <a:t>Unpredictability of Nature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Haiti Earthquake 2010 </a:t>
            </a:r>
            <a:endParaRPr/>
          </a:p>
        </p:txBody>
      </p:sp>
      <p:sp>
        <p:nvSpPr>
          <p:cNvPr id="94" name="Google Shape;94;p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a:solidFill>
                  <a:schemeClr val="dk1"/>
                </a:solidFill>
              </a:rPr>
              <a:t>7.0 Magnitude</a:t>
            </a:r>
            <a:endParaRPr>
              <a:solidFill>
                <a:schemeClr val="dk1"/>
              </a:solidFill>
            </a:endParaRPr>
          </a:p>
          <a:p>
            <a:pPr indent="0" lvl="0" marL="0" rtl="0" algn="l">
              <a:lnSpc>
                <a:spcPct val="115000"/>
              </a:lnSpc>
              <a:spcBef>
                <a:spcPts val="1200"/>
              </a:spcBef>
              <a:spcAft>
                <a:spcPts val="0"/>
              </a:spcAft>
              <a:buSzPts val="1800"/>
              <a:buNone/>
            </a:pPr>
            <a:r>
              <a:rPr lang="en">
                <a:solidFill>
                  <a:schemeClr val="dk1"/>
                </a:solidFill>
              </a:rPr>
              <a:t>Port-au-Prince 78 miles from epicenter</a:t>
            </a:r>
            <a:endParaRPr>
              <a:solidFill>
                <a:schemeClr val="dk1"/>
              </a:solidFill>
            </a:endParaRPr>
          </a:p>
          <a:p>
            <a:pPr indent="0" lvl="0" marL="0" rtl="0" algn="l">
              <a:lnSpc>
                <a:spcPct val="115000"/>
              </a:lnSpc>
              <a:spcBef>
                <a:spcPts val="1200"/>
              </a:spcBef>
              <a:spcAft>
                <a:spcPts val="1200"/>
              </a:spcAft>
              <a:buSzPts val="1800"/>
              <a:buNone/>
            </a:pPr>
            <a:r>
              <a:rPr lang="en">
                <a:solidFill>
                  <a:schemeClr val="dk1"/>
                </a:solidFill>
              </a:rPr>
              <a:t>Death toll: 300,000</a:t>
            </a:r>
            <a:endParaRPr>
              <a:solidFill>
                <a:schemeClr val="dk1"/>
              </a:solidFill>
            </a:endParaRPr>
          </a:p>
        </p:txBody>
      </p:sp>
      <p:pic>
        <p:nvPicPr>
          <p:cNvPr id="95" name="Google Shape;95;p7"/>
          <p:cNvPicPr preferRelativeResize="0"/>
          <p:nvPr/>
        </p:nvPicPr>
        <p:blipFill rotWithShape="1">
          <a:blip r:embed="rId3">
            <a:alphaModFix/>
          </a:blip>
          <a:srcRect b="0" l="0" r="0" t="0"/>
          <a:stretch/>
        </p:blipFill>
        <p:spPr>
          <a:xfrm>
            <a:off x="2966925" y="2176575"/>
            <a:ext cx="4258324" cy="3010100"/>
          </a:xfrm>
          <a:prstGeom prst="rect">
            <a:avLst/>
          </a:prstGeom>
          <a:noFill/>
          <a:ln>
            <a:noFill/>
          </a:ln>
        </p:spPr>
      </p:pic>
      <p:pic>
        <p:nvPicPr>
          <p:cNvPr id="96" name="Google Shape;96;p7"/>
          <p:cNvPicPr preferRelativeResize="0"/>
          <p:nvPr/>
        </p:nvPicPr>
        <p:blipFill rotWithShape="1">
          <a:blip r:embed="rId4">
            <a:alphaModFix/>
          </a:blip>
          <a:srcRect b="0" l="0" r="0" t="0"/>
          <a:stretch/>
        </p:blipFill>
        <p:spPr>
          <a:xfrm>
            <a:off x="6043300" y="96175"/>
            <a:ext cx="3538450" cy="2367525"/>
          </a:xfrm>
          <a:prstGeom prst="rect">
            <a:avLst/>
          </a:prstGeom>
          <a:noFill/>
          <a:ln>
            <a:noFill/>
          </a:ln>
        </p:spPr>
      </p:pic>
      <p:pic>
        <p:nvPicPr>
          <p:cNvPr id="97" name="Google Shape;97;p7"/>
          <p:cNvPicPr preferRelativeResize="0"/>
          <p:nvPr/>
        </p:nvPicPr>
        <p:blipFill rotWithShape="1">
          <a:blip r:embed="rId5">
            <a:alphaModFix/>
          </a:blip>
          <a:srcRect b="0" l="0" r="0" t="0"/>
          <a:stretch/>
        </p:blipFill>
        <p:spPr>
          <a:xfrm>
            <a:off x="-60800" y="2865000"/>
            <a:ext cx="3441151" cy="229410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Alaska Earthquake 2018</a:t>
            </a:r>
            <a:endParaRPr/>
          </a:p>
        </p:txBody>
      </p:sp>
      <p:sp>
        <p:nvSpPr>
          <p:cNvPr id="103" name="Google Shape;103;p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a:solidFill>
                  <a:schemeClr val="dk1"/>
                </a:solidFill>
              </a:rPr>
              <a:t>7.1 Magnitude</a:t>
            </a:r>
            <a:endParaRPr>
              <a:solidFill>
                <a:schemeClr val="dk1"/>
              </a:solidFill>
            </a:endParaRPr>
          </a:p>
          <a:p>
            <a:pPr indent="0" lvl="0" marL="0" rtl="0" algn="l">
              <a:lnSpc>
                <a:spcPct val="115000"/>
              </a:lnSpc>
              <a:spcBef>
                <a:spcPts val="1200"/>
              </a:spcBef>
              <a:spcAft>
                <a:spcPts val="0"/>
              </a:spcAft>
              <a:buSzPts val="1800"/>
              <a:buNone/>
            </a:pPr>
            <a:r>
              <a:rPr lang="en">
                <a:solidFill>
                  <a:schemeClr val="dk1"/>
                </a:solidFill>
              </a:rPr>
              <a:t>10 miles from epicenter</a:t>
            </a:r>
            <a:endParaRPr>
              <a:solidFill>
                <a:schemeClr val="dk1"/>
              </a:solidFill>
            </a:endParaRPr>
          </a:p>
          <a:p>
            <a:pPr indent="0" lvl="0" marL="0" rtl="0" algn="l">
              <a:lnSpc>
                <a:spcPct val="115000"/>
              </a:lnSpc>
              <a:spcBef>
                <a:spcPts val="1200"/>
              </a:spcBef>
              <a:spcAft>
                <a:spcPts val="1200"/>
              </a:spcAft>
              <a:buSzPts val="1800"/>
              <a:buNone/>
            </a:pPr>
            <a:r>
              <a:rPr lang="en">
                <a:solidFill>
                  <a:schemeClr val="dk1"/>
                </a:solidFill>
              </a:rPr>
              <a:t>Death toll: 0 </a:t>
            </a:r>
            <a:endParaRPr>
              <a:solidFill>
                <a:schemeClr val="dk1"/>
              </a:solidFill>
            </a:endParaRPr>
          </a:p>
        </p:txBody>
      </p:sp>
      <p:pic>
        <p:nvPicPr>
          <p:cNvPr id="104" name="Google Shape;104;p8"/>
          <p:cNvPicPr preferRelativeResize="0"/>
          <p:nvPr/>
        </p:nvPicPr>
        <p:blipFill rotWithShape="1">
          <a:blip r:embed="rId3">
            <a:alphaModFix/>
          </a:blip>
          <a:srcRect b="0" l="0" r="0" t="0"/>
          <a:stretch/>
        </p:blipFill>
        <p:spPr>
          <a:xfrm>
            <a:off x="-393046" y="2620525"/>
            <a:ext cx="3858575" cy="2571749"/>
          </a:xfrm>
          <a:prstGeom prst="rect">
            <a:avLst/>
          </a:prstGeom>
          <a:noFill/>
          <a:ln>
            <a:noFill/>
          </a:ln>
        </p:spPr>
      </p:pic>
      <p:pic>
        <p:nvPicPr>
          <p:cNvPr id="105" name="Google Shape;105;p8"/>
          <p:cNvPicPr preferRelativeResize="0"/>
          <p:nvPr/>
        </p:nvPicPr>
        <p:blipFill rotWithShape="1">
          <a:blip r:embed="rId4">
            <a:alphaModFix/>
          </a:blip>
          <a:srcRect b="0" l="0" r="0" t="0"/>
          <a:stretch/>
        </p:blipFill>
        <p:spPr>
          <a:xfrm>
            <a:off x="3606833" y="2490150"/>
            <a:ext cx="4090150" cy="3063675"/>
          </a:xfrm>
          <a:prstGeom prst="rect">
            <a:avLst/>
          </a:prstGeom>
          <a:noFill/>
          <a:ln>
            <a:noFill/>
          </a:ln>
        </p:spPr>
      </p:pic>
      <p:pic>
        <p:nvPicPr>
          <p:cNvPr id="106" name="Google Shape;106;p8"/>
          <p:cNvPicPr preferRelativeResize="0"/>
          <p:nvPr/>
        </p:nvPicPr>
        <p:blipFill rotWithShape="1">
          <a:blip r:embed="rId5">
            <a:alphaModFix/>
          </a:blip>
          <a:srcRect b="0" l="0" r="0" t="0"/>
          <a:stretch/>
        </p:blipFill>
        <p:spPr>
          <a:xfrm>
            <a:off x="5014447" y="8"/>
            <a:ext cx="4129546" cy="27480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Alaska 1964 vs Alaska 2018</a:t>
            </a:r>
            <a:endParaRPr/>
          </a:p>
        </p:txBody>
      </p:sp>
      <p:sp>
        <p:nvSpPr>
          <p:cNvPr id="112" name="Google Shape;112;p9"/>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rPr lang="en">
                <a:solidFill>
                  <a:schemeClr val="dk1"/>
                </a:solidFill>
              </a:rPr>
              <a:t>What did we learn?</a:t>
            </a:r>
            <a:endParaRPr>
              <a:solidFill>
                <a:schemeClr val="dk1"/>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