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60" r:id="rId1"/>
  </p:sldMasterIdLst>
  <p:notesMasterIdLst>
    <p:notesMasterId r:id="rId21"/>
  </p:notesMasterIdLst>
  <p:sldIdLst>
    <p:sldId id="259" r:id="rId2"/>
    <p:sldId id="256" r:id="rId3"/>
    <p:sldId id="268" r:id="rId4"/>
    <p:sldId id="257" r:id="rId5"/>
    <p:sldId id="276" r:id="rId6"/>
    <p:sldId id="258" r:id="rId7"/>
    <p:sldId id="273" r:id="rId8"/>
    <p:sldId id="274" r:id="rId9"/>
    <p:sldId id="280" r:id="rId10"/>
    <p:sldId id="278" r:id="rId11"/>
    <p:sldId id="279" r:id="rId12"/>
    <p:sldId id="260" r:id="rId13"/>
    <p:sldId id="277" r:id="rId14"/>
    <p:sldId id="264" r:id="rId15"/>
    <p:sldId id="272" r:id="rId16"/>
    <p:sldId id="270" r:id="rId17"/>
    <p:sldId id="271" r:id="rId18"/>
    <p:sldId id="262" r:id="rId19"/>
    <p:sldId id="266"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28F7334-B2DF-4D73-85E7-B8D0224F3239}" v="12" dt="2024-01-18T23:23:57.159"/>
    <p1510:client id="{A487A795-0956-462D-8706-6E01DEE7B745}" v="139" dt="2024-01-19T17:13:57.17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56" autoAdjust="0"/>
    <p:restoredTop sz="80993" autoAdjust="0"/>
  </p:normalViewPr>
  <p:slideViewPr>
    <p:cSldViewPr>
      <p:cViewPr varScale="1">
        <p:scale>
          <a:sx n="86" d="100"/>
          <a:sy n="86" d="100"/>
        </p:scale>
        <p:origin x="2274"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0FE861C-486B-4E18-A0E9-A790238A915C}" type="datetimeFigureOut">
              <a:rPr lang="en-US" smtClean="0"/>
              <a:t>1/19/2024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F811066-0135-4CAA-8AD4-89A97190AC00}" type="slidenum">
              <a:rPr lang="en-US" smtClean="0"/>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app.box.com/s/42nlhxtwaldcdauknb0w5zt84j4wq7i8" TargetMode="External"/><Relationship Id="rId2" Type="http://schemas.openxmlformats.org/officeDocument/2006/relationships/slide" Target="../slides/slide6.xml"/><Relationship Id="rId1" Type="http://schemas.openxmlformats.org/officeDocument/2006/relationships/notesMaster" Target="../notesMasters/notesMaster1.xml"/><Relationship Id="rId4" Type="http://schemas.openxmlformats.org/officeDocument/2006/relationships/hyperlink" Target="https://docs.google.com/document/d/1Wr7Jv9-eiRM3QqOkIJ5tE2Hp-GAWWnMk4O5PoOOKjk8/edit?usp=sharing"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Teachers: This is an instructional page to let students know what they will do on the next slide. </a:t>
            </a:r>
          </a:p>
        </p:txBody>
      </p:sp>
      <p:sp>
        <p:nvSpPr>
          <p:cNvPr id="4" name="Slide Number Placeholder 3"/>
          <p:cNvSpPr>
            <a:spLocks noGrp="1"/>
          </p:cNvSpPr>
          <p:nvPr>
            <p:ph type="sldNum" sz="quarter" idx="5"/>
          </p:nvPr>
        </p:nvSpPr>
        <p:spPr/>
        <p:txBody>
          <a:bodyPr/>
          <a:lstStyle/>
          <a:p>
            <a:fld id="{DF811066-0135-4CAA-8AD4-89A97190AC00}" type="slidenum">
              <a:rPr lang="en-US" smtClean="0"/>
              <a:t>1</a:t>
            </a:fld>
            <a:endParaRPr lang="en-US" dirty="0"/>
          </a:p>
        </p:txBody>
      </p:sp>
    </p:spTree>
    <p:extLst>
      <p:ext uri="{BB962C8B-B14F-4D97-AF65-F5344CB8AC3E}">
        <p14:creationId xmlns:p14="http://schemas.microsoft.com/office/powerpoint/2010/main" val="10580502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Teacher notes: For this slide, the goal is to get students to think about why the coral reef is bleaching and what the EVIDENCE is that supports it.</a:t>
            </a:r>
          </a:p>
        </p:txBody>
      </p:sp>
      <p:sp>
        <p:nvSpPr>
          <p:cNvPr id="4" name="Slide Number Placeholder 3"/>
          <p:cNvSpPr>
            <a:spLocks noGrp="1"/>
          </p:cNvSpPr>
          <p:nvPr>
            <p:ph type="sldNum" sz="quarter" idx="5"/>
          </p:nvPr>
        </p:nvSpPr>
        <p:spPr/>
        <p:txBody>
          <a:bodyPr/>
          <a:lstStyle/>
          <a:p>
            <a:fld id="{DF811066-0135-4CAA-8AD4-89A97190AC00}" type="slidenum">
              <a:rPr lang="en-US" smtClean="0"/>
              <a:t>15</a:t>
            </a:fld>
            <a:endParaRPr lang="en-US" dirty="0"/>
          </a:p>
        </p:txBody>
      </p:sp>
    </p:spTree>
    <p:extLst>
      <p:ext uri="{BB962C8B-B14F-4D97-AF65-F5344CB8AC3E}">
        <p14:creationId xmlns:p14="http://schemas.microsoft.com/office/powerpoint/2010/main" val="15839336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Teacher notes: Ask the students to look for final evidence that they can add. Discuss what they saw to help them make some final connections.</a:t>
            </a:r>
          </a:p>
        </p:txBody>
      </p:sp>
      <p:sp>
        <p:nvSpPr>
          <p:cNvPr id="4" name="Slide Number Placeholder 3"/>
          <p:cNvSpPr>
            <a:spLocks noGrp="1"/>
          </p:cNvSpPr>
          <p:nvPr>
            <p:ph type="sldNum" sz="quarter" idx="5"/>
          </p:nvPr>
        </p:nvSpPr>
        <p:spPr/>
        <p:txBody>
          <a:bodyPr/>
          <a:lstStyle/>
          <a:p>
            <a:fld id="{DF811066-0135-4CAA-8AD4-89A97190AC00}" type="slidenum">
              <a:rPr lang="en-US" smtClean="0"/>
              <a:t>16</a:t>
            </a:fld>
            <a:endParaRPr lang="en-US" dirty="0"/>
          </a:p>
        </p:txBody>
      </p:sp>
    </p:spTree>
    <p:extLst>
      <p:ext uri="{BB962C8B-B14F-4D97-AF65-F5344CB8AC3E}">
        <p14:creationId xmlns:p14="http://schemas.microsoft.com/office/powerpoint/2010/main" val="32199224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Teacher notes: Students should revisit their initial CLAIM (which actually was more of a hypothesis and will be changed on the student sheet) that is supported by their EVIDENCE</a:t>
            </a:r>
          </a:p>
        </p:txBody>
      </p:sp>
      <p:sp>
        <p:nvSpPr>
          <p:cNvPr id="4" name="Slide Number Placeholder 3"/>
          <p:cNvSpPr>
            <a:spLocks noGrp="1"/>
          </p:cNvSpPr>
          <p:nvPr>
            <p:ph type="sldNum" sz="quarter" idx="5"/>
          </p:nvPr>
        </p:nvSpPr>
        <p:spPr/>
        <p:txBody>
          <a:bodyPr/>
          <a:lstStyle/>
          <a:p>
            <a:fld id="{DF811066-0135-4CAA-8AD4-89A97190AC00}" type="slidenum">
              <a:rPr lang="en-US" smtClean="0"/>
              <a:t>17</a:t>
            </a:fld>
            <a:endParaRPr lang="en-US" dirty="0"/>
          </a:p>
        </p:txBody>
      </p:sp>
    </p:spTree>
    <p:extLst>
      <p:ext uri="{BB962C8B-B14F-4D97-AF65-F5344CB8AC3E}">
        <p14:creationId xmlns:p14="http://schemas.microsoft.com/office/powerpoint/2010/main" val="25934110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Teacher notes: I don't think this slide is needed.</a:t>
            </a:r>
          </a:p>
        </p:txBody>
      </p:sp>
      <p:sp>
        <p:nvSpPr>
          <p:cNvPr id="4" name="Slide Number Placeholder 3"/>
          <p:cNvSpPr>
            <a:spLocks noGrp="1"/>
          </p:cNvSpPr>
          <p:nvPr>
            <p:ph type="sldNum" sz="quarter" idx="5"/>
          </p:nvPr>
        </p:nvSpPr>
        <p:spPr/>
        <p:txBody>
          <a:bodyPr/>
          <a:lstStyle/>
          <a:p>
            <a:fld id="{DF811066-0135-4CAA-8AD4-89A97190AC00}" type="slidenum">
              <a:rPr lang="en-US" smtClean="0"/>
              <a:t>18</a:t>
            </a:fld>
            <a:endParaRPr lang="en-US" dirty="0"/>
          </a:p>
        </p:txBody>
      </p:sp>
    </p:spTree>
    <p:extLst>
      <p:ext uri="{BB962C8B-B14F-4D97-AF65-F5344CB8AC3E}">
        <p14:creationId xmlns:p14="http://schemas.microsoft.com/office/powerpoint/2010/main" val="41598645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indent="-171450">
              <a:spcBef>
                <a:spcPct val="20000"/>
              </a:spcBef>
              <a:spcAft>
                <a:spcPts val="600"/>
              </a:spcAft>
              <a:buFont typeface="Arial"/>
              <a:buChar char="•"/>
            </a:pPr>
            <a:r>
              <a:rPr lang="en-US" dirty="0"/>
              <a:t>Write down three observations and questions in the "Before vs After" picture that follows.</a:t>
            </a:r>
          </a:p>
          <a:p>
            <a:pPr marL="628650" lvl="1" indent="-171450">
              <a:spcBef>
                <a:spcPct val="20000"/>
              </a:spcBef>
              <a:spcAft>
                <a:spcPts val="600"/>
              </a:spcAft>
              <a:buFont typeface="Arial"/>
              <a:buChar char="•"/>
            </a:pPr>
            <a:r>
              <a:rPr lang="en-US" dirty="0"/>
              <a:t>On your own write down your observations</a:t>
            </a:r>
            <a:endParaRPr lang="en-US" dirty="0">
              <a:cs typeface="Calibri"/>
            </a:endParaRPr>
          </a:p>
          <a:p>
            <a:pPr marL="628650" lvl="1" indent="-171450">
              <a:spcBef>
                <a:spcPct val="20000"/>
              </a:spcBef>
              <a:spcAft>
                <a:spcPts val="600"/>
              </a:spcAft>
              <a:buFont typeface="Arial"/>
              <a:buChar char="•"/>
            </a:pPr>
            <a:r>
              <a:rPr lang="en-US" dirty="0"/>
              <a:t>Write down at least 1-2 questions you have about this picture.</a:t>
            </a:r>
            <a:endParaRPr lang="en-US" dirty="0">
              <a:cs typeface="Calibri"/>
            </a:endParaRPr>
          </a:p>
          <a:p>
            <a:pPr marL="171450" indent="-171450">
              <a:spcBef>
                <a:spcPct val="20000"/>
              </a:spcBef>
              <a:spcAft>
                <a:spcPts val="600"/>
              </a:spcAft>
              <a:buFont typeface="Arial"/>
              <a:buChar char="•"/>
            </a:pPr>
            <a:r>
              <a:rPr lang="en-US" dirty="0"/>
              <a:t>Be prepared to share and discuss with your group/class</a:t>
            </a:r>
            <a:endParaRPr lang="en-US" dirty="0">
              <a:cs typeface="Calibri"/>
            </a:endParaRPr>
          </a:p>
          <a:p>
            <a:pPr marL="628650" lvl="1" indent="-171450">
              <a:spcBef>
                <a:spcPct val="20000"/>
              </a:spcBef>
              <a:spcAft>
                <a:spcPts val="600"/>
              </a:spcAft>
              <a:buFont typeface="Arial"/>
              <a:buChar char="•"/>
            </a:pPr>
            <a:r>
              <a:rPr lang="en-US" dirty="0"/>
              <a:t>Observations</a:t>
            </a:r>
            <a:endParaRPr lang="en-US" dirty="0">
              <a:cs typeface="Calibri"/>
            </a:endParaRPr>
          </a:p>
          <a:p>
            <a:pPr marL="628650" lvl="1" indent="-171450">
              <a:spcBef>
                <a:spcPct val="20000"/>
              </a:spcBef>
              <a:spcAft>
                <a:spcPts val="600"/>
              </a:spcAft>
              <a:buFont typeface="Arial"/>
              <a:buChar char="•"/>
            </a:pPr>
            <a:r>
              <a:rPr lang="en-US" dirty="0"/>
              <a:t>Questions- what do you want to know about these pictures?</a:t>
            </a:r>
            <a:endParaRPr lang="en-US" dirty="0">
              <a:cs typeface="Calibri"/>
            </a:endParaRPr>
          </a:p>
          <a:p>
            <a:pPr marL="628650" lvl="1" indent="-171450">
              <a:spcBef>
                <a:spcPct val="20000"/>
              </a:spcBef>
              <a:spcAft>
                <a:spcPts val="600"/>
              </a:spcAft>
              <a:buFont typeface="Arial"/>
              <a:buChar char="•"/>
            </a:pPr>
            <a:endParaRPr lang="en-US" dirty="0">
              <a:ea typeface="Calibri"/>
              <a:cs typeface="Calibri"/>
            </a:endParaRPr>
          </a:p>
          <a:p>
            <a:pPr marL="628650" lvl="1" indent="-171450">
              <a:spcBef>
                <a:spcPct val="20000"/>
              </a:spcBef>
              <a:spcAft>
                <a:spcPts val="600"/>
              </a:spcAft>
              <a:buFont typeface="Arial"/>
              <a:buChar char="•"/>
            </a:pPr>
            <a:r>
              <a:rPr lang="en-US" dirty="0">
                <a:ea typeface="Calibri"/>
                <a:cs typeface="Calibri"/>
              </a:rPr>
              <a:t>Teacher NOTE: 2 minutes should be ample time for them to complete this portion (adjust accordingly, as needed); I found the music distracting but students like it</a:t>
            </a:r>
          </a:p>
          <a:p>
            <a:endParaRPr lang="en-US" dirty="0">
              <a:ea typeface="Calibri"/>
              <a:cs typeface="Calibri"/>
            </a:endParaRPr>
          </a:p>
        </p:txBody>
      </p:sp>
      <p:sp>
        <p:nvSpPr>
          <p:cNvPr id="4" name="Slide Number Placeholder 3"/>
          <p:cNvSpPr>
            <a:spLocks noGrp="1"/>
          </p:cNvSpPr>
          <p:nvPr>
            <p:ph type="sldNum" sz="quarter" idx="10"/>
          </p:nvPr>
        </p:nvSpPr>
        <p:spPr/>
        <p:txBody>
          <a:bodyPr/>
          <a:lstStyle/>
          <a:p>
            <a:fld id="{DF811066-0135-4CAA-8AD4-89A97190AC00}" type="slidenum">
              <a:rPr lang="en-US" smtClean="0"/>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Teacher note: Have a discussion about the questions. AIM for 100% student participation by asking them "thumbs up" or "thumbs down" questions.</a:t>
            </a:r>
          </a:p>
          <a:p>
            <a:r>
              <a:rPr lang="en-US" dirty="0">
                <a:ea typeface="Calibri"/>
                <a:cs typeface="Calibri"/>
              </a:rPr>
              <a:t>They may need an extra minute on this one AND...I had them watch the last minute TWICE so they could come up with a good question (as a group and then a class) and a reasonable claim (based on initial observations)</a:t>
            </a:r>
          </a:p>
        </p:txBody>
      </p:sp>
      <p:sp>
        <p:nvSpPr>
          <p:cNvPr id="4" name="Slide Number Placeholder 3"/>
          <p:cNvSpPr>
            <a:spLocks noGrp="1"/>
          </p:cNvSpPr>
          <p:nvPr>
            <p:ph type="sldNum" sz="quarter" idx="5"/>
          </p:nvPr>
        </p:nvSpPr>
        <p:spPr/>
        <p:txBody>
          <a:bodyPr/>
          <a:lstStyle/>
          <a:p>
            <a:fld id="{DF811066-0135-4CAA-8AD4-89A97190AC00}" type="slidenum">
              <a:rPr lang="en-US" smtClean="0"/>
              <a:t>3</a:t>
            </a:fld>
            <a:endParaRPr lang="en-US" dirty="0"/>
          </a:p>
        </p:txBody>
      </p:sp>
    </p:spTree>
    <p:extLst>
      <p:ext uri="{BB962C8B-B14F-4D97-AF65-F5344CB8AC3E}">
        <p14:creationId xmlns:p14="http://schemas.microsoft.com/office/powerpoint/2010/main" val="6624276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Teacher note: the goal of this slide is for students to know that the bleaching process that is occurring in the GBR is similar to (BUT NOT THE SAME AS) bleaching at their own homes-= THE REMOVAL OF COLOR</a:t>
            </a:r>
          </a:p>
        </p:txBody>
      </p:sp>
      <p:sp>
        <p:nvSpPr>
          <p:cNvPr id="4" name="Slide Number Placeholder 3"/>
          <p:cNvSpPr>
            <a:spLocks noGrp="1"/>
          </p:cNvSpPr>
          <p:nvPr>
            <p:ph type="sldNum" sz="quarter" idx="5"/>
          </p:nvPr>
        </p:nvSpPr>
        <p:spPr/>
        <p:txBody>
          <a:bodyPr/>
          <a:lstStyle/>
          <a:p>
            <a:fld id="{DF811066-0135-4CAA-8AD4-89A97190AC00}" type="slidenum">
              <a:rPr lang="en-US" smtClean="0"/>
              <a:t>4</a:t>
            </a:fld>
            <a:endParaRPr lang="en-US" dirty="0"/>
          </a:p>
        </p:txBody>
      </p:sp>
    </p:spTree>
    <p:extLst>
      <p:ext uri="{BB962C8B-B14F-4D97-AF65-F5344CB8AC3E}">
        <p14:creationId xmlns:p14="http://schemas.microsoft.com/office/powerpoint/2010/main" val="37699135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Teacher notes: Students should write a claim that answers the question: Why is the coral reef bleaching?</a:t>
            </a:r>
          </a:p>
          <a:p>
            <a:r>
              <a:rPr lang="en-US" dirty="0">
                <a:ea typeface="Calibri"/>
                <a:cs typeface="Calibri"/>
              </a:rPr>
              <a:t>If they feel they have evidence, they can write some down but they really do not have evidence at this point in time.</a:t>
            </a:r>
          </a:p>
        </p:txBody>
      </p:sp>
      <p:sp>
        <p:nvSpPr>
          <p:cNvPr id="4" name="Slide Number Placeholder 3"/>
          <p:cNvSpPr>
            <a:spLocks noGrp="1"/>
          </p:cNvSpPr>
          <p:nvPr>
            <p:ph type="sldNum" sz="quarter" idx="5"/>
          </p:nvPr>
        </p:nvSpPr>
        <p:spPr/>
        <p:txBody>
          <a:bodyPr/>
          <a:lstStyle/>
          <a:p>
            <a:fld id="{DF811066-0135-4CAA-8AD4-89A97190AC00}" type="slidenum">
              <a:rPr lang="en-US" smtClean="0"/>
              <a:t>5</a:t>
            </a:fld>
            <a:endParaRPr lang="en-US" dirty="0"/>
          </a:p>
        </p:txBody>
      </p:sp>
    </p:spTree>
    <p:extLst>
      <p:ext uri="{BB962C8B-B14F-4D97-AF65-F5344CB8AC3E}">
        <p14:creationId xmlns:p14="http://schemas.microsoft.com/office/powerpoint/2010/main" val="11966251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Teacher Notes: Be sure to use this spreadsheet to distribute students among the stations according to your class size: </a:t>
            </a:r>
            <a:r>
              <a:rPr lang="en-US" dirty="0">
                <a:hlinkClick r:id="rId3"/>
              </a:rPr>
              <a:t>https://app.box.com/s/42nlhxtwaldcdauknb0w5zt84j4wq7i8</a:t>
            </a:r>
            <a:r>
              <a:rPr lang="en-US" dirty="0"/>
              <a:t> </a:t>
            </a:r>
            <a:endParaRPr lang="en-US" dirty="0">
              <a:ea typeface="Calibri"/>
              <a:cs typeface="Calibri"/>
            </a:endParaRPr>
          </a:p>
          <a:p>
            <a:r>
              <a:rPr lang="en-US" dirty="0">
                <a:ea typeface="Calibri"/>
                <a:cs typeface="Calibri"/>
              </a:rPr>
              <a:t>STATION cards for students: </a:t>
            </a:r>
            <a:r>
              <a:rPr lang="en-US" dirty="0">
                <a:hlinkClick r:id="rId4"/>
              </a:rPr>
              <a:t>https://docs.google.com/document/d/1Wr7Jv9-eiRM3QqOkIJ5tE2Hp-GAWWnMk4O5PoOOKjk8/edit?usp=sharing</a:t>
            </a:r>
            <a:endParaRPr lang="en-US" dirty="0">
              <a:ea typeface="Calibri"/>
              <a:cs typeface="Calibri"/>
            </a:endParaRPr>
          </a:p>
          <a:p>
            <a:r>
              <a:rPr lang="en-US" dirty="0">
                <a:highlight>
                  <a:srgbClr val="FFFF00"/>
                </a:highlight>
                <a:ea typeface="Calibri"/>
                <a:cs typeface="Calibri"/>
              </a:rPr>
              <a:t>Important note: make a copy of the link to the QR code for use in your class</a:t>
            </a:r>
            <a:endParaRPr lang="en-US" dirty="0">
              <a:ea typeface="Calibri"/>
              <a:cs typeface="Calibri"/>
            </a:endParaRPr>
          </a:p>
          <a:p>
            <a:r>
              <a:rPr lang="en-US" dirty="0">
                <a:highlight>
                  <a:srgbClr val="FFFF00"/>
                </a:highlight>
                <a:ea typeface="Calibri"/>
                <a:cs typeface="Calibri"/>
              </a:rPr>
              <a:t>Use the data collected to export to a spreadsheet. This is what I used to make the pie charts on the next slide</a:t>
            </a:r>
          </a:p>
          <a:p>
            <a:endParaRPr lang="en-US" dirty="0">
              <a:ea typeface="Calibri"/>
              <a:cs typeface="Calibri"/>
            </a:endParaRPr>
          </a:p>
        </p:txBody>
      </p:sp>
      <p:sp>
        <p:nvSpPr>
          <p:cNvPr id="4" name="Slide Number Placeholder 3"/>
          <p:cNvSpPr>
            <a:spLocks noGrp="1"/>
          </p:cNvSpPr>
          <p:nvPr>
            <p:ph type="sldNum" sz="quarter" idx="5"/>
          </p:nvPr>
        </p:nvSpPr>
        <p:spPr/>
        <p:txBody>
          <a:bodyPr/>
          <a:lstStyle/>
          <a:p>
            <a:fld id="{DF811066-0135-4CAA-8AD4-89A97190AC00}" type="slidenum">
              <a:rPr lang="en-US" smtClean="0"/>
              <a:t>6</a:t>
            </a:fld>
            <a:endParaRPr lang="en-US" dirty="0"/>
          </a:p>
        </p:txBody>
      </p:sp>
    </p:spTree>
    <p:extLst>
      <p:ext uri="{BB962C8B-B14F-4D97-AF65-F5344CB8AC3E}">
        <p14:creationId xmlns:p14="http://schemas.microsoft.com/office/powerpoint/2010/main" val="13351873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Teacher note: </a:t>
            </a:r>
            <a:r>
              <a:rPr lang="en-US" dirty="0">
                <a:highlight>
                  <a:srgbClr val="FFFF00"/>
                </a:highlight>
                <a:ea typeface="Calibri"/>
                <a:cs typeface="Calibri"/>
              </a:rPr>
              <a:t>Use your data to make your graphs. Just highlight the column for round 1 and insert chart ; repeat for round 2</a:t>
            </a:r>
            <a:endParaRPr lang="en-US" dirty="0">
              <a:ea typeface="Calibri"/>
              <a:cs typeface="Calibri"/>
            </a:endParaRPr>
          </a:p>
        </p:txBody>
      </p:sp>
      <p:sp>
        <p:nvSpPr>
          <p:cNvPr id="4" name="Slide Number Placeholder 3"/>
          <p:cNvSpPr>
            <a:spLocks noGrp="1"/>
          </p:cNvSpPr>
          <p:nvPr>
            <p:ph type="sldNum" sz="quarter" idx="5"/>
          </p:nvPr>
        </p:nvSpPr>
        <p:spPr/>
        <p:txBody>
          <a:bodyPr/>
          <a:lstStyle/>
          <a:p>
            <a:fld id="{DF811066-0135-4CAA-8AD4-89A97190AC00}" type="slidenum">
              <a:rPr lang="en-US" smtClean="0"/>
              <a:t>7</a:t>
            </a:fld>
            <a:endParaRPr lang="en-US" dirty="0"/>
          </a:p>
        </p:txBody>
      </p:sp>
    </p:spTree>
    <p:extLst>
      <p:ext uri="{BB962C8B-B14F-4D97-AF65-F5344CB8AC3E}">
        <p14:creationId xmlns:p14="http://schemas.microsoft.com/office/powerpoint/2010/main" val="8335027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Teacher notes: Prepare the solution by using 20 mL water in a flask plus 5 drops of Universal Indicator Solution. </a:t>
            </a:r>
          </a:p>
          <a:p>
            <a:r>
              <a:rPr lang="en-US" dirty="0">
                <a:ea typeface="Calibri"/>
                <a:cs typeface="Calibri"/>
              </a:rPr>
              <a:t>Before: just the solution above. Have students determine the initial pH of your solution.</a:t>
            </a:r>
          </a:p>
          <a:p>
            <a:r>
              <a:rPr lang="en-US" dirty="0">
                <a:ea typeface="Calibri"/>
                <a:cs typeface="Calibri"/>
              </a:rPr>
              <a:t>After: Light a match and hold it into the flask until the flame goes out. </a:t>
            </a:r>
            <a:r>
              <a:rPr lang="en-US" dirty="0">
                <a:highlight>
                  <a:srgbClr val="FFFF00"/>
                </a:highlight>
                <a:ea typeface="Calibri"/>
                <a:cs typeface="Calibri"/>
              </a:rPr>
              <a:t>Ask students what the match is giving off and why it goes out? Close the flask with a stopper and swirl till it changes color.</a:t>
            </a:r>
            <a:endParaRPr lang="en-US" dirty="0">
              <a:ea typeface="Calibri"/>
              <a:cs typeface="Calibri"/>
            </a:endParaRPr>
          </a:p>
          <a:p>
            <a:endParaRPr lang="en-US" dirty="0">
              <a:ea typeface="Calibri"/>
              <a:cs typeface="Calibri"/>
            </a:endParaRPr>
          </a:p>
        </p:txBody>
      </p:sp>
      <p:sp>
        <p:nvSpPr>
          <p:cNvPr id="4" name="Slide Number Placeholder 3"/>
          <p:cNvSpPr>
            <a:spLocks noGrp="1"/>
          </p:cNvSpPr>
          <p:nvPr>
            <p:ph type="sldNum" sz="quarter" idx="5"/>
          </p:nvPr>
        </p:nvSpPr>
        <p:spPr/>
        <p:txBody>
          <a:bodyPr/>
          <a:lstStyle/>
          <a:p>
            <a:fld id="{DF811066-0135-4CAA-8AD4-89A97190AC00}" type="slidenum">
              <a:rPr lang="en-US" smtClean="0"/>
              <a:t>8</a:t>
            </a:fld>
            <a:endParaRPr lang="en-US" dirty="0"/>
          </a:p>
        </p:txBody>
      </p:sp>
    </p:spTree>
    <p:extLst>
      <p:ext uri="{BB962C8B-B14F-4D97-AF65-F5344CB8AC3E}">
        <p14:creationId xmlns:p14="http://schemas.microsoft.com/office/powerpoint/2010/main" val="37819367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Teacher notes</a:t>
            </a:r>
          </a:p>
        </p:txBody>
      </p:sp>
      <p:sp>
        <p:nvSpPr>
          <p:cNvPr id="4" name="Slide Number Placeholder 3"/>
          <p:cNvSpPr>
            <a:spLocks noGrp="1"/>
          </p:cNvSpPr>
          <p:nvPr>
            <p:ph type="sldNum" sz="quarter" idx="5"/>
          </p:nvPr>
        </p:nvSpPr>
        <p:spPr/>
        <p:txBody>
          <a:bodyPr/>
          <a:lstStyle/>
          <a:p>
            <a:fld id="{DF811066-0135-4CAA-8AD4-89A97190AC00}" type="slidenum">
              <a:rPr lang="en-US" smtClean="0"/>
              <a:t>12</a:t>
            </a:fld>
            <a:endParaRPr lang="en-US" dirty="0"/>
          </a:p>
        </p:txBody>
      </p:sp>
    </p:spTree>
    <p:extLst>
      <p:ext uri="{BB962C8B-B14F-4D97-AF65-F5344CB8AC3E}">
        <p14:creationId xmlns:p14="http://schemas.microsoft.com/office/powerpoint/2010/main" val="23490816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4334933" y="1169931"/>
            <a:ext cx="4814835" cy="4993802"/>
            <a:chOff x="4334933" y="1169931"/>
            <a:chExt cx="4814835" cy="4993802"/>
          </a:xfrm>
        </p:grpSpPr>
        <p:cxnSp>
          <p:nvCxnSpPr>
            <p:cNvPr id="17" name="Straight Connector 16"/>
            <p:cNvCxnSpPr/>
            <p:nvPr/>
          </p:nvCxnSpPr>
          <p:spPr>
            <a:xfrm flipH="1">
              <a:off x="6009259" y="1169931"/>
              <a:ext cx="3134741" cy="3134741"/>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4334933" y="1348898"/>
              <a:ext cx="4814835" cy="481483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5225595" y="1469269"/>
              <a:ext cx="3912054" cy="3912054"/>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a:off x="5304588" y="1307856"/>
              <a:ext cx="3839412" cy="3839412"/>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5707078" y="1770196"/>
              <a:ext cx="3430571" cy="3430570"/>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ctrTitle"/>
          </p:nvPr>
        </p:nvSpPr>
        <p:spPr>
          <a:xfrm>
            <a:off x="533400" y="533400"/>
            <a:ext cx="6154713" cy="3124201"/>
          </a:xfrm>
        </p:spPr>
        <p:txBody>
          <a:bodyPr anchor="b">
            <a:normAutofit/>
          </a:bodyPr>
          <a:lstStyle>
            <a:lvl1pPr algn="l">
              <a:defRPr sz="4400">
                <a:effectLst/>
              </a:defRPr>
            </a:lvl1pPr>
          </a:lstStyle>
          <a:p>
            <a:r>
              <a:rPr lang="en-US" dirty="0"/>
              <a:t>Click to edit Master title style</a:t>
            </a:r>
          </a:p>
        </p:txBody>
      </p:sp>
      <p:sp>
        <p:nvSpPr>
          <p:cNvPr id="3" name="Subtitle 2"/>
          <p:cNvSpPr>
            <a:spLocks noGrp="1"/>
          </p:cNvSpPr>
          <p:nvPr>
            <p:ph type="subTitle" idx="1"/>
          </p:nvPr>
        </p:nvSpPr>
        <p:spPr>
          <a:xfrm>
            <a:off x="533400" y="3843868"/>
            <a:ext cx="4954250" cy="1913466"/>
          </a:xfrm>
        </p:spPr>
        <p:txBody>
          <a:bodyPr anchor="t">
            <a:normAutofit/>
          </a:bodyPr>
          <a:lstStyle>
            <a:lvl1pPr marL="0" indent="0" algn="l">
              <a:buNone/>
              <a:defRPr sz="20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B61BEF0D-F0BB-DE4B-95CE-6DB70DBA9567}" type="datetimeFigureOut">
              <a:rPr lang="en-US" dirty="0"/>
              <a:pPr/>
              <a:t>1/19/2024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4685667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en-US" dirty="0"/>
              <a:t>Click to edit Master title style</a:t>
            </a:r>
          </a:p>
        </p:txBody>
      </p:sp>
      <p:sp>
        <p:nvSpPr>
          <p:cNvPr id="6" name="Picture Placeholder 2"/>
          <p:cNvSpPr>
            <a:spLocks noGrp="1" noChangeAspect="1"/>
          </p:cNvSpPr>
          <p:nvPr>
            <p:ph type="pic" idx="13"/>
          </p:nvPr>
        </p:nvSpPr>
        <p:spPr>
          <a:xfrm>
            <a:off x="533400" y="533400"/>
            <a:ext cx="8077200"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endParaRPr lang="en-US" dirty="0"/>
          </a:p>
        </p:txBody>
      </p:sp>
      <p:sp>
        <p:nvSpPr>
          <p:cNvPr id="9" name="Text Placeholder 9"/>
          <p:cNvSpPr>
            <a:spLocks noGrp="1"/>
          </p:cNvSpPr>
          <p:nvPr>
            <p:ph type="body" sz="quarter" idx="14"/>
          </p:nvPr>
        </p:nvSpPr>
        <p:spPr>
          <a:xfrm>
            <a:off x="762002" y="3843867"/>
            <a:ext cx="7281332"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dirty="0"/>
              <a:t>Click to edit Master text styles</a:t>
            </a:r>
          </a:p>
        </p:txBody>
      </p:sp>
      <p:sp>
        <p:nvSpPr>
          <p:cNvPr id="3" name="Date Placeholder 2"/>
          <p:cNvSpPr>
            <a:spLocks noGrp="1"/>
          </p:cNvSpPr>
          <p:nvPr>
            <p:ph type="dt" sz="half" idx="10"/>
          </p:nvPr>
        </p:nvSpPr>
        <p:spPr/>
        <p:txBody>
          <a:bodyPr/>
          <a:lstStyle/>
          <a:p>
            <a:fld id="{B61BEF0D-F0BB-DE4B-95CE-6DB70DBA9567}" type="datetimeFigureOut">
              <a:rPr lang="en-US" dirty="0"/>
              <a:pPr/>
              <a:t>1/19/2024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0307028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2895600"/>
          </a:xfrm>
        </p:spPr>
        <p:txBody>
          <a:bodyPr anchor="ctr">
            <a:normAutofit/>
          </a:bodyPr>
          <a:lstStyle>
            <a:lvl1pPr algn="l">
              <a:defRPr sz="2800" b="0" cap="all"/>
            </a:lvl1pPr>
          </a:lstStyle>
          <a:p>
            <a:r>
              <a:rPr lang="en-US" dirty="0"/>
              <a:t>Click to edit Master title style</a:t>
            </a:r>
          </a:p>
        </p:txBody>
      </p:sp>
      <p:sp>
        <p:nvSpPr>
          <p:cNvPr id="3" name="Text Placeholder 2"/>
          <p:cNvSpPr>
            <a:spLocks noGrp="1"/>
          </p:cNvSpPr>
          <p:nvPr>
            <p:ph type="body" idx="1"/>
          </p:nvPr>
        </p:nvSpPr>
        <p:spPr>
          <a:xfrm>
            <a:off x="533400" y="4114800"/>
            <a:ext cx="6383552" cy="1905000"/>
          </a:xfrm>
        </p:spPr>
        <p:txBody>
          <a:bodyPr anchor="ctr">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9171933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56283" y="533400"/>
            <a:ext cx="6859787" cy="2895600"/>
          </a:xfrm>
        </p:spPr>
        <p:txBody>
          <a:bodyPr anchor="ctr">
            <a:normAutofit/>
          </a:bodyPr>
          <a:lstStyle>
            <a:lvl1pPr algn="l">
              <a:defRPr sz="2800" b="0" cap="all">
                <a:solidFill>
                  <a:schemeClr val="tx1"/>
                </a:solidFill>
              </a:defRPr>
            </a:lvl1pPr>
          </a:lstStyle>
          <a:p>
            <a:r>
              <a:rPr lang="en-US" dirty="0"/>
              <a:t>Click to edit Master title style</a:t>
            </a:r>
          </a:p>
        </p:txBody>
      </p:sp>
      <p:sp>
        <p:nvSpPr>
          <p:cNvPr id="10" name="Text Placeholder 9"/>
          <p:cNvSpPr>
            <a:spLocks noGrp="1"/>
          </p:cNvSpPr>
          <p:nvPr>
            <p:ph type="body" sz="quarter" idx="13"/>
          </p:nvPr>
        </p:nvSpPr>
        <p:spPr>
          <a:xfrm>
            <a:off x="1066800" y="3429000"/>
            <a:ext cx="6402467" cy="4826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dirty="0"/>
              <a:t>Click to edit Master text styles</a:t>
            </a:r>
          </a:p>
        </p:txBody>
      </p:sp>
      <p:sp>
        <p:nvSpPr>
          <p:cNvPr id="3" name="Text Placeholder 2"/>
          <p:cNvSpPr>
            <a:spLocks noGrp="1"/>
          </p:cNvSpPr>
          <p:nvPr>
            <p:ph type="body" idx="1"/>
          </p:nvPr>
        </p:nvSpPr>
        <p:spPr>
          <a:xfrm>
            <a:off x="533400" y="4301070"/>
            <a:ext cx="6382361" cy="171873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7524489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33400" y="3429000"/>
            <a:ext cx="6382361" cy="1697400"/>
          </a:xfrm>
        </p:spPr>
        <p:txBody>
          <a:bodyPr anchor="b">
            <a:normAutofit/>
          </a:bodyPr>
          <a:lstStyle>
            <a:lvl1pPr algn="l">
              <a:defRPr sz="2800" b="0" cap="all"/>
            </a:lvl1pPr>
          </a:lstStyle>
          <a:p>
            <a:r>
              <a:rPr lang="en-US" dirty="0"/>
              <a:t>Click to edit Master title style</a:t>
            </a:r>
          </a:p>
        </p:txBody>
      </p:sp>
      <p:sp>
        <p:nvSpPr>
          <p:cNvPr id="3" name="Text Placeholder 2"/>
          <p:cNvSpPr>
            <a:spLocks noGrp="1"/>
          </p:cNvSpPr>
          <p:nvPr>
            <p:ph type="body" idx="1"/>
          </p:nvPr>
        </p:nvSpPr>
        <p:spPr>
          <a:xfrm>
            <a:off x="533400" y="5132980"/>
            <a:ext cx="6383552" cy="886819"/>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2621743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856284" y="533400"/>
            <a:ext cx="6859786" cy="2895600"/>
          </a:xfrm>
        </p:spPr>
        <p:txBody>
          <a:bodyPr anchor="ctr">
            <a:normAutofit/>
          </a:bodyPr>
          <a:lstStyle>
            <a:lvl1pPr algn="l">
              <a:defRPr sz="2800" b="0" cap="all">
                <a:solidFill>
                  <a:schemeClr val="tx1"/>
                </a:solidFill>
              </a:defRPr>
            </a:lvl1pPr>
          </a:lstStyle>
          <a:p>
            <a:r>
              <a:rPr lang="en-US" dirty="0"/>
              <a:t>Click to edit Master title style</a:t>
            </a:r>
          </a:p>
        </p:txBody>
      </p:sp>
      <p:sp>
        <p:nvSpPr>
          <p:cNvPr id="10" name="Text Placeholder 9"/>
          <p:cNvSpPr>
            <a:spLocks noGrp="1"/>
          </p:cNvSpPr>
          <p:nvPr>
            <p:ph type="body" sz="quarter" idx="13"/>
          </p:nvPr>
        </p:nvSpPr>
        <p:spPr>
          <a:xfrm>
            <a:off x="533400" y="3886200"/>
            <a:ext cx="6382361" cy="1049866"/>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en-US" dirty="0"/>
              <a:t>Click to edit Master text styles</a:t>
            </a:r>
          </a:p>
        </p:txBody>
      </p:sp>
      <p:sp>
        <p:nvSpPr>
          <p:cNvPr id="3" name="Text Placeholder 2"/>
          <p:cNvSpPr>
            <a:spLocks noGrp="1"/>
          </p:cNvSpPr>
          <p:nvPr>
            <p:ph type="body" idx="1"/>
          </p:nvPr>
        </p:nvSpPr>
        <p:spPr>
          <a:xfrm>
            <a:off x="533400" y="4953000"/>
            <a:ext cx="6382360" cy="10668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26465446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7525658" cy="2895600"/>
          </a:xfrm>
        </p:spPr>
        <p:txBody>
          <a:bodyPr vert="horz" lIns="91440" tIns="45720" rIns="91440" bIns="45720" rtlCol="0" anchor="ctr">
            <a:normAutofit/>
          </a:bodyPr>
          <a:lstStyle>
            <a:lvl1pPr>
              <a:defRPr lang="en-US" sz="2800" b="0" dirty="0"/>
            </a:lvl1pPr>
          </a:lstStyle>
          <a:p>
            <a:pPr marL="0" lvl="0"/>
            <a:r>
              <a:rPr lang="en-US" dirty="0"/>
              <a:t>Click to edit Master title style</a:t>
            </a:r>
          </a:p>
        </p:txBody>
      </p:sp>
      <p:sp>
        <p:nvSpPr>
          <p:cNvPr id="10" name="Text Placeholder 9"/>
          <p:cNvSpPr>
            <a:spLocks noGrp="1"/>
          </p:cNvSpPr>
          <p:nvPr>
            <p:ph type="body" sz="quarter" idx="13"/>
          </p:nvPr>
        </p:nvSpPr>
        <p:spPr>
          <a:xfrm>
            <a:off x="533400" y="3928534"/>
            <a:ext cx="6382361" cy="838200"/>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en-US" dirty="0"/>
              <a:t>Click to edit Master text styles</a:t>
            </a:r>
          </a:p>
        </p:txBody>
      </p:sp>
      <p:sp>
        <p:nvSpPr>
          <p:cNvPr id="3" name="Text Placeholder 2"/>
          <p:cNvSpPr>
            <a:spLocks noGrp="1"/>
          </p:cNvSpPr>
          <p:nvPr>
            <p:ph type="body" idx="1"/>
          </p:nvPr>
        </p:nvSpPr>
        <p:spPr>
          <a:xfrm>
            <a:off x="533400" y="4766735"/>
            <a:ext cx="6382360" cy="1253065"/>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4472050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lgn="l">
              <a:defRPr sz="2800"/>
            </a:lvl1pPr>
          </a:lstStyle>
          <a:p>
            <a:r>
              <a:rPr lang="en-US" dirty="0"/>
              <a:t>Click to edit Master title style</a:t>
            </a:r>
          </a:p>
        </p:txBody>
      </p:sp>
      <p:sp>
        <p:nvSpPr>
          <p:cNvPr id="3" name="Vertical Text Placeholder 2"/>
          <p:cNvSpPr>
            <a:spLocks noGrp="1"/>
          </p:cNvSpPr>
          <p:nvPr>
            <p:ph type="body" orient="vert" idx="1"/>
          </p:nvPr>
        </p:nvSpPr>
        <p:spPr>
          <a:xfrm>
            <a:off x="533400" y="533401"/>
            <a:ext cx="6554867" cy="3767670"/>
          </a:xfrm>
        </p:spPr>
        <p:txBody>
          <a:bodyPr vert="eaVert" ancho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B61BEF0D-F0BB-DE4B-95CE-6DB70DBA9567}" type="datetimeFigureOut">
              <a:rPr lang="en-US" dirty="0"/>
              <a:pPr/>
              <a:t>1/19/2024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9984845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66406" y="533400"/>
            <a:ext cx="2044194" cy="4419600"/>
          </a:xfrm>
        </p:spPr>
        <p:txBody>
          <a:bodyPr vert="eaVert">
            <a:normAutofit/>
          </a:bodyPr>
          <a:lstStyle>
            <a:lvl1pPr>
              <a:defRPr sz="2800"/>
            </a:lvl1pPr>
          </a:lstStyle>
          <a:p>
            <a:r>
              <a:rPr lang="en-US" dirty="0"/>
              <a:t>Click to edit Master title style</a:t>
            </a:r>
          </a:p>
        </p:txBody>
      </p:sp>
      <p:sp>
        <p:nvSpPr>
          <p:cNvPr id="3" name="Vertical Text Placeholder 2"/>
          <p:cNvSpPr>
            <a:spLocks noGrp="1"/>
          </p:cNvSpPr>
          <p:nvPr>
            <p:ph type="body" orient="vert" idx="1"/>
          </p:nvPr>
        </p:nvSpPr>
        <p:spPr>
          <a:xfrm>
            <a:off x="533400" y="533400"/>
            <a:ext cx="5850012" cy="5486400"/>
          </a:xfrm>
        </p:spPr>
        <p:txBody>
          <a:bodyPr vert="eaVert" ancho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B61BEF0D-F0BB-DE4B-95CE-6DB70DBA9567}" type="datetimeFigureOut">
              <a:rPr lang="en-US" dirty="0"/>
              <a:pPr/>
              <a:t>1/19/2024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4083481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en-US" dirty="0"/>
              <a:t>Click to edit Master title style</a:t>
            </a:r>
          </a:p>
        </p:txBody>
      </p:sp>
      <p:sp>
        <p:nvSpPr>
          <p:cNvPr id="3" name="Content Placeholder 2"/>
          <p:cNvSpPr>
            <a:spLocks noGrp="1"/>
          </p:cNvSpPr>
          <p:nvPr>
            <p:ph idx="1"/>
          </p:nvPr>
        </p:nvSpPr>
        <p:spPr>
          <a:xfrm>
            <a:off x="533400" y="533400"/>
            <a:ext cx="6554867" cy="3767670"/>
          </a:xfrm>
        </p:spPr>
        <p:txBody>
          <a:bodyPr anchor="ct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B61BEF0D-F0BB-DE4B-95CE-6DB70DBA9567}" type="datetimeFigureOut">
              <a:rPr lang="en-US" dirty="0"/>
              <a:pPr/>
              <a:t>1/19/2024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8378048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3400" y="1981199"/>
            <a:ext cx="6402468" cy="2319867"/>
          </a:xfrm>
        </p:spPr>
        <p:txBody>
          <a:bodyPr anchor="b">
            <a:normAutofit/>
          </a:bodyPr>
          <a:lstStyle>
            <a:lvl1pPr algn="l">
              <a:defRPr sz="3200" b="0" cap="all"/>
            </a:lvl1pPr>
          </a:lstStyle>
          <a:p>
            <a:r>
              <a:rPr lang="en-US" dirty="0"/>
              <a:t>Click to edit Master title style</a:t>
            </a:r>
          </a:p>
        </p:txBody>
      </p:sp>
      <p:sp>
        <p:nvSpPr>
          <p:cNvPr id="3" name="Text Placeholder 2"/>
          <p:cNvSpPr>
            <a:spLocks noGrp="1"/>
          </p:cNvSpPr>
          <p:nvPr>
            <p:ph type="body" idx="1"/>
          </p:nvPr>
        </p:nvSpPr>
        <p:spPr>
          <a:xfrm>
            <a:off x="533400" y="4487333"/>
            <a:ext cx="6402467" cy="15324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0786912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n-US" dirty="0"/>
              <a:t>Click to edit Master title style</a:t>
            </a:r>
          </a:p>
        </p:txBody>
      </p:sp>
      <p:sp>
        <p:nvSpPr>
          <p:cNvPr id="11" name="Content Placeholder 3"/>
          <p:cNvSpPr>
            <a:spLocks noGrp="1"/>
          </p:cNvSpPr>
          <p:nvPr>
            <p:ph sz="half" idx="13"/>
          </p:nvPr>
        </p:nvSpPr>
        <p:spPr>
          <a:xfrm>
            <a:off x="533400" y="533400"/>
            <a:ext cx="3949967" cy="3767667"/>
          </a:xfrm>
        </p:spPr>
        <p:txBody>
          <a:bodyPr anchor="ctr">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5"/>
          <p:cNvSpPr>
            <a:spLocks noGrp="1"/>
          </p:cNvSpPr>
          <p:nvPr>
            <p:ph sz="quarter" idx="4"/>
          </p:nvPr>
        </p:nvSpPr>
        <p:spPr>
          <a:xfrm>
            <a:off x="4662362" y="533400"/>
            <a:ext cx="3948238" cy="3759200"/>
          </a:xfrm>
        </p:spPr>
        <p:txBody>
          <a:bodyPr anchor="ctr">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B61BEF0D-F0BB-DE4B-95CE-6DB70DBA9567}" type="datetimeFigureOut">
              <a:rPr lang="en-US" dirty="0"/>
              <a:pPr/>
              <a:t>1/19/2024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42296331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n-US" dirty="0"/>
              <a:t>Click to edit Master title style</a:t>
            </a:r>
          </a:p>
        </p:txBody>
      </p:sp>
      <p:sp>
        <p:nvSpPr>
          <p:cNvPr id="3" name="Text Placeholder 2"/>
          <p:cNvSpPr>
            <a:spLocks noGrp="1"/>
          </p:cNvSpPr>
          <p:nvPr>
            <p:ph type="body" idx="1"/>
          </p:nvPr>
        </p:nvSpPr>
        <p:spPr>
          <a:xfrm>
            <a:off x="762001" y="533400"/>
            <a:ext cx="3716866" cy="609600"/>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533399" y="1143000"/>
            <a:ext cx="3945467" cy="3158067"/>
          </a:xfrm>
        </p:spPr>
        <p:txBody>
          <a:bodyPr anchor="t">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855016" y="566738"/>
            <a:ext cx="3764051" cy="576262"/>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62362" y="1143000"/>
            <a:ext cx="3956705" cy="3149600"/>
          </a:xfrm>
        </p:spPr>
        <p:txBody>
          <a:bodyPr anchor="t">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B61BEF0D-F0BB-DE4B-95CE-6DB70DBA9567}" type="datetimeFigureOut">
              <a:rPr lang="en-US" dirty="0"/>
              <a:pPr/>
              <a:t>1/19/2024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4391872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n-US" dirty="0"/>
              <a:t>Click to edit Master title style</a:t>
            </a:r>
          </a:p>
        </p:txBody>
      </p:sp>
      <p:sp>
        <p:nvSpPr>
          <p:cNvPr id="3" name="Date Placeholder 2"/>
          <p:cNvSpPr>
            <a:spLocks noGrp="1"/>
          </p:cNvSpPr>
          <p:nvPr>
            <p:ph type="dt" sz="half" idx="10"/>
          </p:nvPr>
        </p:nvSpPr>
        <p:spPr/>
        <p:txBody>
          <a:bodyPr/>
          <a:lstStyle/>
          <a:p>
            <a:fld id="{B61BEF0D-F0BB-DE4B-95CE-6DB70DBA9567}" type="datetimeFigureOut">
              <a:rPr lang="en-US" dirty="0"/>
              <a:pPr/>
              <a:t>1/19/2024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9943321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1/19/2024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0486742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18667" y="533400"/>
            <a:ext cx="3200400" cy="1524000"/>
          </a:xfrm>
        </p:spPr>
        <p:txBody>
          <a:bodyPr anchor="b">
            <a:normAutofit/>
          </a:bodyPr>
          <a:lstStyle>
            <a:lvl1pPr algn="l">
              <a:defRPr sz="2000" b="0"/>
            </a:lvl1pPr>
          </a:lstStyle>
          <a:p>
            <a:r>
              <a:rPr lang="en-US" dirty="0"/>
              <a:t>Click to edit Master title style</a:t>
            </a:r>
          </a:p>
        </p:txBody>
      </p:sp>
      <p:sp>
        <p:nvSpPr>
          <p:cNvPr id="3" name="Content Placeholder 2"/>
          <p:cNvSpPr>
            <a:spLocks noGrp="1"/>
          </p:cNvSpPr>
          <p:nvPr>
            <p:ph idx="1"/>
          </p:nvPr>
        </p:nvSpPr>
        <p:spPr>
          <a:xfrm>
            <a:off x="533399" y="533400"/>
            <a:ext cx="4438755" cy="5486400"/>
          </a:xfrm>
        </p:spPr>
        <p:txBody>
          <a:bodyPr anchor="ctr">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5418667" y="2209802"/>
            <a:ext cx="32004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1/19/2024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4537636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495800" y="1447800"/>
            <a:ext cx="3563258" cy="1143000"/>
          </a:xfrm>
        </p:spPr>
        <p:txBody>
          <a:bodyPr anchor="b">
            <a:normAutofit/>
          </a:bodyPr>
          <a:lstStyle>
            <a:lvl1pPr algn="l">
              <a:defRPr sz="2400" b="0"/>
            </a:lvl1pPr>
          </a:lstStyle>
          <a:p>
            <a:r>
              <a:rPr lang="en-US" dirty="0"/>
              <a:t>Click to edit Master title style</a:t>
            </a:r>
          </a:p>
        </p:txBody>
      </p:sp>
      <p:sp>
        <p:nvSpPr>
          <p:cNvPr id="17" name="Picture Placeholder 2"/>
          <p:cNvSpPr>
            <a:spLocks noGrp="1" noChangeAspect="1"/>
          </p:cNvSpPr>
          <p:nvPr>
            <p:ph type="pic" idx="13"/>
          </p:nvPr>
        </p:nvSpPr>
        <p:spPr>
          <a:xfrm>
            <a:off x="762000" y="914400"/>
            <a:ext cx="3280974" cy="48006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endParaRPr lang="en-US" dirty="0"/>
          </a:p>
        </p:txBody>
      </p:sp>
      <p:sp>
        <p:nvSpPr>
          <p:cNvPr id="4" name="Text Placeholder 3"/>
          <p:cNvSpPr>
            <a:spLocks noGrp="1"/>
          </p:cNvSpPr>
          <p:nvPr>
            <p:ph type="body" sz="half" idx="2"/>
          </p:nvPr>
        </p:nvSpPr>
        <p:spPr>
          <a:xfrm>
            <a:off x="4496027" y="2743200"/>
            <a:ext cx="3564223" cy="2082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1/19/2024</a:t>
            </a:fld>
            <a:endParaRPr lang="en-US" dirty="0"/>
          </a:p>
        </p:txBody>
      </p:sp>
      <p:sp>
        <p:nvSpPr>
          <p:cNvPr id="6" name="Footer Placeholder 5"/>
          <p:cNvSpPr>
            <a:spLocks noGrp="1"/>
          </p:cNvSpPr>
          <p:nvPr>
            <p:ph type="ftr" sz="quarter" idx="11"/>
          </p:nvPr>
        </p:nvSpPr>
        <p:spPr>
          <a:xfrm>
            <a:off x="533400" y="6172200"/>
            <a:ext cx="5811724" cy="365125"/>
          </a:xfrm>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5850495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6670675" y="3894667"/>
            <a:ext cx="2470456" cy="2658533"/>
            <a:chOff x="6687077" y="3259666"/>
            <a:chExt cx="2981857" cy="3208867"/>
          </a:xfrm>
        </p:grpSpPr>
        <p:cxnSp>
          <p:nvCxnSpPr>
            <p:cNvPr id="8" name="Straight Connector 7"/>
            <p:cNvCxnSpPr/>
            <p:nvPr/>
          </p:nvCxnSpPr>
          <p:spPr>
            <a:xfrm flipH="1">
              <a:off x="8756120" y="3259666"/>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6687077" y="3486677"/>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7772400" y="3581400"/>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7923214" y="3433394"/>
              <a:ext cx="1739738" cy="173974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8398935" y="3985317"/>
              <a:ext cx="1264017" cy="1264016"/>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533400" y="4495800"/>
            <a:ext cx="6554867" cy="1524000"/>
          </a:xfrm>
          <a:prstGeom prst="rect">
            <a:avLst/>
          </a:prstGeom>
          <a:effectLst/>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533400" y="533401"/>
            <a:ext cx="6554867" cy="3767670"/>
          </a:xfrm>
          <a:prstGeom prst="rect">
            <a:avLst/>
          </a:prstGeom>
        </p:spPr>
        <p:txBody>
          <a:bodyPr vert="horz" lIns="91440" tIns="45720" rIns="91440" bIns="45720" rtlCol="0" anchor="ctr">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430245" y="6172203"/>
            <a:ext cx="1200463"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B61BEF0D-F0BB-DE4B-95CE-6DB70DBA9567}" type="datetimeFigureOut">
              <a:rPr lang="en-US" dirty="0"/>
              <a:pPr/>
              <a:t>1/19/2024</a:t>
            </a:fld>
            <a:endParaRPr lang="en-US" dirty="0"/>
          </a:p>
        </p:txBody>
      </p:sp>
      <p:sp>
        <p:nvSpPr>
          <p:cNvPr id="5" name="Footer Placeholder 4"/>
          <p:cNvSpPr>
            <a:spLocks noGrp="1"/>
          </p:cNvSpPr>
          <p:nvPr>
            <p:ph type="ftr" sz="quarter" idx="3"/>
          </p:nvPr>
        </p:nvSpPr>
        <p:spPr>
          <a:xfrm>
            <a:off x="533400" y="6172200"/>
            <a:ext cx="5811724"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7774426" y="5578478"/>
            <a:ext cx="856907" cy="669925"/>
          </a:xfrm>
          <a:prstGeom prst="rect">
            <a:avLst/>
          </a:prstGeom>
        </p:spPr>
        <p:txBody>
          <a:bodyPr vert="horz" lIns="91440" tIns="45720" rIns="91440" bIns="45720" rtlCol="0" anchor="b"/>
          <a:lstStyle>
            <a:lvl1pPr algn="r">
              <a:defRPr sz="2800" b="0" i="0">
                <a:solidFill>
                  <a:schemeClr val="bg2">
                    <a:lumMod val="50000"/>
                  </a:schemeClr>
                </a:solidFill>
                <a:effectLst/>
                <a:latin typeface="+mn-lt"/>
              </a:defRPr>
            </a:lvl1pPr>
          </a:lstStyle>
          <a:p>
            <a:fld id="{D57F1E4F-1CFF-5643-939E-217C01CDF565}" type="slidenum">
              <a:rPr lang="en-US" dirty="0"/>
              <a:pPr/>
              <a:t>‹#›</a:t>
            </a:fld>
            <a:endParaRPr lang="en-US" dirty="0"/>
          </a:p>
        </p:txBody>
      </p:sp>
    </p:spTree>
    <p:extLst>
      <p:ext uri="{BB962C8B-B14F-4D97-AF65-F5344CB8AC3E}">
        <p14:creationId xmlns:p14="http://schemas.microsoft.com/office/powerpoint/2010/main" val="1389237113"/>
      </p:ext>
    </p:extLst>
  </p:cSld>
  <p:clrMap bg1="dk1" tx1="lt1" bg2="dk2" tx2="lt2" accent1="accent1" accent2="accent2" accent3="accent3" accent4="accent4" accent5="accent5" accent6="accent6" hlink="hlink" folHlink="folHlink"/>
  <p:sldLayoutIdLst>
    <p:sldLayoutId id="2147483761" r:id="rId1"/>
    <p:sldLayoutId id="2147483762" r:id="rId2"/>
    <p:sldLayoutId id="2147483763" r:id="rId3"/>
    <p:sldLayoutId id="2147483764" r:id="rId4"/>
    <p:sldLayoutId id="2147483765" r:id="rId5"/>
    <p:sldLayoutId id="2147483766" r:id="rId6"/>
    <p:sldLayoutId id="2147483767" r:id="rId7"/>
    <p:sldLayoutId id="2147483768" r:id="rId8"/>
    <p:sldLayoutId id="2147483769" r:id="rId9"/>
    <p:sldLayoutId id="2147483770" r:id="rId10"/>
    <p:sldLayoutId id="2147483771" r:id="rId11"/>
    <p:sldLayoutId id="2147483772" r:id="rId12"/>
    <p:sldLayoutId id="2147483773" r:id="rId13"/>
    <p:sldLayoutId id="2147483774" r:id="rId14"/>
    <p:sldLayoutId id="2147483775" r:id="rId15"/>
    <p:sldLayoutId id="2147483776" r:id="rId16"/>
    <p:sldLayoutId id="2147483777" r:id="rId17"/>
  </p:sldLayoutIdLst>
  <p:txStyles>
    <p:titleStyle>
      <a:lvl1pPr algn="l" defTabSz="457200" rtl="0" eaLnBrk="1" latinLnBrk="0" hangingPunct="1">
        <a:spcBef>
          <a:spcPct val="0"/>
        </a:spcBef>
        <a:buNone/>
        <a:defRPr sz="32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s://byu.box.com/s/svz2qvu3p7ao4kr1tj6djoup4fg8vld8"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s://creativecommons.org/licenses/by-nc-sa/4.0/" TargetMode="External"/><Relationship Id="rId1" Type="http://schemas.openxmlformats.org/officeDocument/2006/relationships/slideLayout" Target="../slideLayouts/slideLayout7.xml"/><Relationship Id="rId5" Type="http://schemas.openxmlformats.org/officeDocument/2006/relationships/image" Target="../media/image20.png"/><Relationship Id="rId4" Type="http://schemas.openxmlformats.org/officeDocument/2006/relationships/hyperlink" Target="https://3drst.byu.edu/" TargetMode="Externa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video" Target="https://www.youtube.com/embed/AzION-X5cEU?feature=oembed" TargetMode="External"/><Relationship Id="rId5" Type="http://schemas.openxmlformats.org/officeDocument/2006/relationships/image" Target="../media/image2.jpe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hyperlink" Target="https://www.nationalgeographic.com/travel/world-heritage/article/great-barrier-reef"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docs.google.com/document/d/186lc5h8BjM3F842WFf8OXB5YbrehERPJ/edit?usp=sharing&amp;ouid=116447397014524541148&amp;rtpof=true&amp;sd=true"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hyperlink" Target="https://byu.box.com/s/tvijlj5ofirskiyoladrvwc1dv5f1a2n"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E18332-29F0-4F3B-574C-03B78F4F31BD}"/>
              </a:ext>
            </a:extLst>
          </p:cNvPr>
          <p:cNvSpPr>
            <a:spLocks noGrp="1"/>
          </p:cNvSpPr>
          <p:nvPr>
            <p:ph type="title"/>
          </p:nvPr>
        </p:nvSpPr>
        <p:spPr/>
        <p:txBody>
          <a:bodyPr/>
          <a:lstStyle/>
          <a:p>
            <a:r>
              <a:rPr lang="en-US" dirty="0">
                <a:ea typeface="+mj-lt"/>
                <a:cs typeface="+mj-lt"/>
              </a:rPr>
              <a:t>THINK-PAIR-SHARE!</a:t>
            </a:r>
          </a:p>
        </p:txBody>
      </p:sp>
      <p:sp>
        <p:nvSpPr>
          <p:cNvPr id="3" name="Content Placeholder 2">
            <a:extLst>
              <a:ext uri="{FF2B5EF4-FFF2-40B4-BE49-F238E27FC236}">
                <a16:creationId xmlns:a16="http://schemas.microsoft.com/office/drawing/2014/main" id="{53440A04-6334-D5BD-65DD-5DA63340115B}"/>
              </a:ext>
            </a:extLst>
          </p:cNvPr>
          <p:cNvSpPr>
            <a:spLocks noGrp="1"/>
          </p:cNvSpPr>
          <p:nvPr>
            <p:ph idx="1"/>
          </p:nvPr>
        </p:nvSpPr>
        <p:spPr/>
        <p:txBody>
          <a:bodyPr vert="horz" lIns="91440" tIns="45720" rIns="91440" bIns="45720" rtlCol="0" anchor="t">
            <a:normAutofit/>
          </a:bodyPr>
          <a:lstStyle/>
          <a:p>
            <a:r>
              <a:rPr lang="en-US" dirty="0">
                <a:solidFill>
                  <a:schemeClr val="tx1"/>
                </a:solidFill>
                <a:cs typeface="Calibri"/>
              </a:rPr>
              <a:t>Write down your responses to the PROMPTS below using the "Before vs After" picture that follows.</a:t>
            </a:r>
          </a:p>
          <a:p>
            <a:pPr lvl="1">
              <a:buClr>
                <a:srgbClr val="FFFFFF"/>
              </a:buClr>
            </a:pPr>
            <a:r>
              <a:rPr lang="en-US" dirty="0">
                <a:solidFill>
                  <a:schemeClr val="tx1"/>
                </a:solidFill>
                <a:cs typeface="Calibri"/>
              </a:rPr>
              <a:t>What do you SEE?</a:t>
            </a:r>
          </a:p>
          <a:p>
            <a:pPr lvl="1">
              <a:buClr>
                <a:srgbClr val="FFFFFF"/>
              </a:buClr>
            </a:pPr>
            <a:r>
              <a:rPr lang="en-US" dirty="0">
                <a:solidFill>
                  <a:schemeClr val="tx1"/>
                </a:solidFill>
                <a:cs typeface="Calibri"/>
              </a:rPr>
              <a:t>What do you THINK?</a:t>
            </a:r>
          </a:p>
          <a:p>
            <a:pPr lvl="1">
              <a:buClr>
                <a:srgbClr val="FFFFFF"/>
              </a:buClr>
            </a:pPr>
            <a:r>
              <a:rPr lang="en-US" dirty="0">
                <a:solidFill>
                  <a:schemeClr val="tx1"/>
                </a:solidFill>
                <a:cs typeface="Calibri"/>
              </a:rPr>
              <a:t>What do you WONDER?</a:t>
            </a:r>
          </a:p>
          <a:p>
            <a:r>
              <a:rPr lang="en-US" dirty="0">
                <a:solidFill>
                  <a:schemeClr val="tx1"/>
                </a:solidFill>
                <a:cs typeface="Calibri"/>
              </a:rPr>
              <a:t>Be prepared to share and discuss with your group/class on the above prompts</a:t>
            </a:r>
          </a:p>
          <a:p>
            <a:pPr marL="457200" lvl="1" indent="0">
              <a:buClr>
                <a:srgbClr val="FFFFFF"/>
              </a:buClr>
              <a:buNone/>
            </a:pPr>
            <a:endParaRPr lang="en-US" dirty="0">
              <a:cs typeface="Calibri"/>
            </a:endParaRPr>
          </a:p>
          <a:p>
            <a:pPr lvl="1">
              <a:buClr>
                <a:srgbClr val="FFFFFF"/>
              </a:buClr>
            </a:pPr>
            <a:endParaRPr lang="en-US" dirty="0">
              <a:cs typeface="Calibri"/>
            </a:endParaRPr>
          </a:p>
        </p:txBody>
      </p:sp>
    </p:spTree>
    <p:extLst>
      <p:ext uri="{BB962C8B-B14F-4D97-AF65-F5344CB8AC3E}">
        <p14:creationId xmlns:p14="http://schemas.microsoft.com/office/powerpoint/2010/main" val="1016810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19521C-95BA-D20A-4F74-0D7AA2385A5C}"/>
              </a:ext>
            </a:extLst>
          </p:cNvPr>
          <p:cNvSpPr>
            <a:spLocks noGrp="1"/>
          </p:cNvSpPr>
          <p:nvPr>
            <p:ph type="title"/>
          </p:nvPr>
        </p:nvSpPr>
        <p:spPr/>
        <p:txBody>
          <a:bodyPr>
            <a:normAutofit/>
          </a:bodyPr>
          <a:lstStyle/>
          <a:p>
            <a:r>
              <a:rPr lang="en-US" sz="2900" dirty="0"/>
              <a:t>WHAT I SEE...</a:t>
            </a:r>
            <a:br>
              <a:rPr lang="en-US" sz="2900" dirty="0"/>
            </a:br>
            <a:r>
              <a:rPr lang="en-US" sz="2900" dirty="0"/>
              <a:t>WHAT IT MEANS...</a:t>
            </a:r>
            <a:br>
              <a:rPr lang="en-US" sz="2900" dirty="0"/>
            </a:br>
            <a:r>
              <a:rPr lang="en-US" sz="2900" dirty="0"/>
              <a:t>Caption IT!</a:t>
            </a:r>
          </a:p>
        </p:txBody>
      </p:sp>
      <p:pic>
        <p:nvPicPr>
          <p:cNvPr id="4" name="Content Placeholder 3" descr="A graph showing the impact of co2 on the global economy&#10;&#10;Description automatically generated">
            <a:extLst>
              <a:ext uri="{FF2B5EF4-FFF2-40B4-BE49-F238E27FC236}">
                <a16:creationId xmlns:a16="http://schemas.microsoft.com/office/drawing/2014/main" id="{8467925C-8F41-F27C-9195-A3FBE2A567C4}"/>
              </a:ext>
            </a:extLst>
          </p:cNvPr>
          <p:cNvPicPr>
            <a:picLocks noGrp="1" noChangeAspect="1"/>
          </p:cNvPicPr>
          <p:nvPr>
            <p:ph idx="1"/>
          </p:nvPr>
        </p:nvPicPr>
        <p:blipFill>
          <a:blip r:embed="rId2"/>
          <a:stretch>
            <a:fillRect/>
          </a:stretch>
        </p:blipFill>
        <p:spPr>
          <a:xfrm>
            <a:off x="3092357" y="533400"/>
            <a:ext cx="5423512" cy="3814134"/>
          </a:xfrm>
        </p:spPr>
      </p:pic>
    </p:spTree>
    <p:extLst>
      <p:ext uri="{BB962C8B-B14F-4D97-AF65-F5344CB8AC3E}">
        <p14:creationId xmlns:p14="http://schemas.microsoft.com/office/powerpoint/2010/main" val="41940461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1D82FC-93E7-D4FE-DC77-9550491418B2}"/>
              </a:ext>
            </a:extLst>
          </p:cNvPr>
          <p:cNvSpPr>
            <a:spLocks noGrp="1"/>
          </p:cNvSpPr>
          <p:nvPr>
            <p:ph type="title"/>
          </p:nvPr>
        </p:nvSpPr>
        <p:spPr/>
        <p:txBody>
          <a:bodyPr>
            <a:normAutofit fontScale="90000"/>
          </a:bodyPr>
          <a:lstStyle/>
          <a:p>
            <a:r>
              <a:rPr lang="en-US" dirty="0"/>
              <a:t>What I see...</a:t>
            </a:r>
            <a:br>
              <a:rPr lang="en-US" dirty="0"/>
            </a:br>
            <a:r>
              <a:rPr lang="en-US" dirty="0"/>
              <a:t>What it means...</a:t>
            </a:r>
            <a:br>
              <a:rPr lang="en-US" dirty="0"/>
            </a:br>
            <a:r>
              <a:rPr lang="en-US" dirty="0"/>
              <a:t>Caption IT!</a:t>
            </a:r>
          </a:p>
        </p:txBody>
      </p:sp>
      <p:pic>
        <p:nvPicPr>
          <p:cNvPr id="4" name="Content Placeholder 3" descr="A graph showing the temperature of a ship&#10;&#10;Description automatically generated">
            <a:extLst>
              <a:ext uri="{FF2B5EF4-FFF2-40B4-BE49-F238E27FC236}">
                <a16:creationId xmlns:a16="http://schemas.microsoft.com/office/drawing/2014/main" id="{29DD0AD7-361A-CC28-ACC3-EA364E5BFE02}"/>
              </a:ext>
            </a:extLst>
          </p:cNvPr>
          <p:cNvPicPr>
            <a:picLocks noGrp="1" noChangeAspect="1"/>
          </p:cNvPicPr>
          <p:nvPr>
            <p:ph idx="1"/>
          </p:nvPr>
        </p:nvPicPr>
        <p:blipFill>
          <a:blip r:embed="rId2"/>
          <a:stretch>
            <a:fillRect/>
          </a:stretch>
        </p:blipFill>
        <p:spPr>
          <a:xfrm>
            <a:off x="2235723" y="518159"/>
            <a:ext cx="6477000" cy="2943225"/>
          </a:xfrm>
        </p:spPr>
      </p:pic>
    </p:spTree>
    <p:extLst>
      <p:ext uri="{BB962C8B-B14F-4D97-AF65-F5344CB8AC3E}">
        <p14:creationId xmlns:p14="http://schemas.microsoft.com/office/powerpoint/2010/main" val="36421195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BC40D39-2E90-E32F-B83C-898AD3867BC5}"/>
              </a:ext>
            </a:extLst>
          </p:cNvPr>
          <p:cNvSpPr>
            <a:spLocks noGrp="1"/>
          </p:cNvSpPr>
          <p:nvPr>
            <p:ph idx="1"/>
          </p:nvPr>
        </p:nvSpPr>
        <p:spPr>
          <a:xfrm>
            <a:off x="533400" y="533400"/>
            <a:ext cx="6554867" cy="5947568"/>
          </a:xfrm>
        </p:spPr>
        <p:txBody>
          <a:bodyPr vert="horz" lIns="91440" tIns="45720" rIns="91440" bIns="45720" rtlCol="0" anchor="t">
            <a:noAutofit/>
          </a:bodyPr>
          <a:lstStyle/>
          <a:p>
            <a:pPr marL="0" indent="0">
              <a:buNone/>
            </a:pPr>
            <a:endParaRPr lang="en" sz="2000" dirty="0">
              <a:solidFill>
                <a:schemeClr val="tx1"/>
              </a:solidFill>
              <a:latin typeface="Arial"/>
              <a:cs typeface="Arial"/>
            </a:endParaRPr>
          </a:p>
          <a:p>
            <a:pPr>
              <a:buClr>
                <a:prstClr val="white"/>
              </a:buClr>
            </a:pPr>
            <a:endParaRPr lang="en" dirty="0">
              <a:latin typeface="Arial"/>
              <a:cs typeface="Arial"/>
            </a:endParaRPr>
          </a:p>
          <a:p>
            <a:endParaRPr lang="en" dirty="0">
              <a:latin typeface="Arial"/>
              <a:cs typeface="Arial"/>
            </a:endParaRPr>
          </a:p>
        </p:txBody>
      </p:sp>
      <p:pic>
        <p:nvPicPr>
          <p:cNvPr id="2" name="Picture 1">
            <a:extLst>
              <a:ext uri="{FF2B5EF4-FFF2-40B4-BE49-F238E27FC236}">
                <a16:creationId xmlns:a16="http://schemas.microsoft.com/office/drawing/2014/main" id="{F4ADA424-A0F3-F669-C3B8-9692FB922200}"/>
              </a:ext>
            </a:extLst>
          </p:cNvPr>
          <p:cNvPicPr>
            <a:picLocks noChangeAspect="1"/>
          </p:cNvPicPr>
          <p:nvPr/>
        </p:nvPicPr>
        <p:blipFill>
          <a:blip r:embed="rId3"/>
          <a:stretch>
            <a:fillRect/>
          </a:stretch>
        </p:blipFill>
        <p:spPr>
          <a:xfrm>
            <a:off x="2875157" y="373049"/>
            <a:ext cx="5744736" cy="3184707"/>
          </a:xfrm>
          <a:prstGeom prst="rect">
            <a:avLst/>
          </a:prstGeom>
        </p:spPr>
      </p:pic>
      <p:sp>
        <p:nvSpPr>
          <p:cNvPr id="4" name="TextBox 3">
            <a:extLst>
              <a:ext uri="{FF2B5EF4-FFF2-40B4-BE49-F238E27FC236}">
                <a16:creationId xmlns:a16="http://schemas.microsoft.com/office/drawing/2014/main" id="{CFEC1EF6-BDB5-84D4-2207-9A3823DAF04A}"/>
              </a:ext>
            </a:extLst>
          </p:cNvPr>
          <p:cNvSpPr txBox="1"/>
          <p:nvPr/>
        </p:nvSpPr>
        <p:spPr>
          <a:xfrm>
            <a:off x="501804" y="3856463"/>
            <a:ext cx="5213195" cy="143116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900" cap="all" dirty="0"/>
              <a:t>WHAT I SEE...</a:t>
            </a:r>
            <a:br>
              <a:rPr lang="en-US" sz="2900" cap="all" dirty="0"/>
            </a:br>
            <a:r>
              <a:rPr lang="en-US" sz="2900" cap="all" dirty="0"/>
              <a:t>WHAT IT MEANS...</a:t>
            </a:r>
            <a:br>
              <a:rPr lang="en-US" sz="2900" cap="all" dirty="0"/>
            </a:br>
            <a:r>
              <a:rPr lang="en-US" sz="2900" cap="all" dirty="0"/>
              <a:t>Caption IT! </a:t>
            </a:r>
            <a:endParaRPr lang="en-US" dirty="0"/>
          </a:p>
        </p:txBody>
      </p:sp>
    </p:spTree>
    <p:extLst>
      <p:ext uri="{BB962C8B-B14F-4D97-AF65-F5344CB8AC3E}">
        <p14:creationId xmlns:p14="http://schemas.microsoft.com/office/powerpoint/2010/main" val="1088839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7072DF-3B29-AF15-0BFE-CF6D92EEC758}"/>
              </a:ext>
            </a:extLst>
          </p:cNvPr>
          <p:cNvSpPr>
            <a:spLocks noGrp="1"/>
          </p:cNvSpPr>
          <p:nvPr>
            <p:ph type="title"/>
          </p:nvPr>
        </p:nvSpPr>
        <p:spPr>
          <a:xfrm>
            <a:off x="263913" y="1410630"/>
            <a:ext cx="2698403" cy="4609170"/>
          </a:xfrm>
        </p:spPr>
        <p:txBody>
          <a:bodyPr>
            <a:normAutofit/>
          </a:bodyPr>
          <a:lstStyle/>
          <a:p>
            <a:r>
              <a:rPr lang="en-US" sz="2900" dirty="0"/>
              <a:t>WHAT I SEE...</a:t>
            </a:r>
            <a:br>
              <a:rPr lang="en-US" sz="2900" dirty="0"/>
            </a:br>
            <a:r>
              <a:rPr lang="en-US" sz="2900" dirty="0"/>
              <a:t>WHAT IT MEANS...</a:t>
            </a:r>
            <a:br>
              <a:rPr lang="en-US" sz="2900" dirty="0"/>
            </a:br>
            <a:r>
              <a:rPr lang="en-US" sz="2900" dirty="0"/>
              <a:t>Caption IT!</a:t>
            </a:r>
          </a:p>
        </p:txBody>
      </p:sp>
      <p:pic>
        <p:nvPicPr>
          <p:cNvPr id="4" name="Content Placeholder 3" descr="A diagram of a marine life&#10;&#10;Description automatically generated">
            <a:extLst>
              <a:ext uri="{FF2B5EF4-FFF2-40B4-BE49-F238E27FC236}">
                <a16:creationId xmlns:a16="http://schemas.microsoft.com/office/drawing/2014/main" id="{E7C619D7-B046-8797-3B74-1DCF1717EEE6}"/>
              </a:ext>
            </a:extLst>
          </p:cNvPr>
          <p:cNvPicPr>
            <a:picLocks noGrp="1" noChangeAspect="1"/>
          </p:cNvPicPr>
          <p:nvPr>
            <p:ph idx="1"/>
          </p:nvPr>
        </p:nvPicPr>
        <p:blipFill>
          <a:blip r:embed="rId2"/>
          <a:stretch>
            <a:fillRect/>
          </a:stretch>
        </p:blipFill>
        <p:spPr>
          <a:xfrm>
            <a:off x="3170391" y="366132"/>
            <a:ext cx="5555518" cy="6193060"/>
          </a:xfrm>
        </p:spPr>
      </p:pic>
    </p:spTree>
    <p:extLst>
      <p:ext uri="{BB962C8B-B14F-4D97-AF65-F5344CB8AC3E}">
        <p14:creationId xmlns:p14="http://schemas.microsoft.com/office/powerpoint/2010/main" val="2719597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Picture 4" descr="Diagram of a diagram showing the atmosphere and the atmosphere of the atmosphere&#10;&#10;Description automatically generated">
            <a:extLst>
              <a:ext uri="{FF2B5EF4-FFF2-40B4-BE49-F238E27FC236}">
                <a16:creationId xmlns:a16="http://schemas.microsoft.com/office/drawing/2014/main" id="{31297B03-2FA2-3516-D474-30B96483BCCD}"/>
              </a:ext>
            </a:extLst>
          </p:cNvPr>
          <p:cNvPicPr>
            <a:picLocks noGrp="1" noChangeAspect="1"/>
          </p:cNvPicPr>
          <p:nvPr>
            <p:ph idx="1"/>
          </p:nvPr>
        </p:nvPicPr>
        <p:blipFill>
          <a:blip r:embed="rId2"/>
          <a:stretch>
            <a:fillRect/>
          </a:stretch>
        </p:blipFill>
        <p:spPr>
          <a:xfrm>
            <a:off x="1458249" y="412668"/>
            <a:ext cx="6229481" cy="4100430"/>
          </a:xfrm>
        </p:spPr>
      </p:pic>
      <p:sp>
        <p:nvSpPr>
          <p:cNvPr id="5" name="TextBox 4">
            <a:extLst>
              <a:ext uri="{FF2B5EF4-FFF2-40B4-BE49-F238E27FC236}">
                <a16:creationId xmlns:a16="http://schemas.microsoft.com/office/drawing/2014/main" id="{0BEF8A30-8B48-A09C-F0F5-ADA9DF4779DE}"/>
              </a:ext>
            </a:extLst>
          </p:cNvPr>
          <p:cNvSpPr txBox="1"/>
          <p:nvPr/>
        </p:nvSpPr>
        <p:spPr>
          <a:xfrm>
            <a:off x="99654" y="4617225"/>
            <a:ext cx="7788232" cy="203132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cs typeface="Calibri"/>
              </a:rPr>
              <a:t>Take a look at the image above and use your experiences from the Carbon Cycle game to explain what you see.</a:t>
            </a:r>
          </a:p>
          <a:p>
            <a:pPr marL="285750" indent="-285750">
              <a:buFont typeface="Arial"/>
              <a:buChar char="•"/>
            </a:pPr>
            <a:r>
              <a:rPr lang="en-US" dirty="0">
                <a:cs typeface="Calibri"/>
              </a:rPr>
              <a:t>What is the direction of the arrows telling us about Carbon?</a:t>
            </a:r>
          </a:p>
          <a:p>
            <a:pPr marL="285750" indent="-285750">
              <a:buFont typeface="Arial"/>
              <a:buChar char="•"/>
            </a:pPr>
            <a:r>
              <a:rPr lang="en-US" dirty="0">
                <a:cs typeface="Calibri"/>
              </a:rPr>
              <a:t>What does the size of the arrow mean?</a:t>
            </a:r>
          </a:p>
          <a:p>
            <a:pPr marL="285750" indent="-285750">
              <a:buFont typeface="Arial"/>
              <a:buChar char="•"/>
            </a:pPr>
            <a:r>
              <a:rPr lang="en-US" dirty="0">
                <a:cs typeface="Calibri"/>
              </a:rPr>
              <a:t>Which parts of the image were not part of the game but ARE part of the cycle?</a:t>
            </a:r>
          </a:p>
          <a:p>
            <a:pPr marL="285750" indent="-285750">
              <a:buFont typeface="Arial"/>
              <a:buChar char="•"/>
            </a:pPr>
            <a:r>
              <a:rPr lang="en-US" dirty="0">
                <a:cs typeface="Calibri"/>
              </a:rPr>
              <a:t>What do these numbers represent?</a:t>
            </a:r>
          </a:p>
          <a:p>
            <a:endParaRPr lang="en-US" dirty="0">
              <a:cs typeface="Calibri"/>
            </a:endParaRPr>
          </a:p>
        </p:txBody>
      </p:sp>
    </p:spTree>
    <p:extLst>
      <p:ext uri="{BB962C8B-B14F-4D97-AF65-F5344CB8AC3E}">
        <p14:creationId xmlns:p14="http://schemas.microsoft.com/office/powerpoint/2010/main" val="527613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48E183D-C14C-DA60-C3F5-8AAE0866DD96}"/>
              </a:ext>
            </a:extLst>
          </p:cNvPr>
          <p:cNvSpPr>
            <a:spLocks noGrp="1"/>
          </p:cNvSpPr>
          <p:nvPr>
            <p:ph idx="1"/>
          </p:nvPr>
        </p:nvSpPr>
        <p:spPr>
          <a:xfrm>
            <a:off x="533400" y="533400"/>
            <a:ext cx="6554867" cy="2166506"/>
          </a:xfrm>
        </p:spPr>
        <p:txBody>
          <a:bodyPr vert="horz" lIns="91440" tIns="45720" rIns="91440" bIns="45720" rtlCol="0" anchor="t">
            <a:noAutofit/>
          </a:bodyPr>
          <a:lstStyle/>
          <a:p>
            <a:pPr marL="0" indent="0">
              <a:buNone/>
            </a:pPr>
            <a:r>
              <a:rPr lang="en" sz="2400" dirty="0">
                <a:highlight>
                  <a:srgbClr val="FFFF00"/>
                </a:highlight>
                <a:latin typeface="Times New Roman"/>
                <a:cs typeface="Arial"/>
              </a:rPr>
              <a:t>Discuss: How does the burning of fossil fuels affect bleaching in the population of the Great Barrier Reef?</a:t>
            </a:r>
            <a:endParaRPr lang="en-US" dirty="0">
              <a:highlight>
                <a:srgbClr val="FFFF00"/>
              </a:highlight>
            </a:endParaRPr>
          </a:p>
          <a:p>
            <a:r>
              <a:rPr lang="en" sz="2800" dirty="0">
                <a:latin typeface="Arial"/>
                <a:cs typeface="Arial"/>
              </a:rPr>
              <a:t>What did your groups notice about the following:</a:t>
            </a:r>
          </a:p>
          <a:p>
            <a:pPr lvl="1">
              <a:buClr>
                <a:srgbClr val="FFFFFF"/>
              </a:buClr>
            </a:pPr>
            <a:r>
              <a:rPr lang="en" sz="2600" dirty="0">
                <a:latin typeface="Arial"/>
                <a:cs typeface="Arial"/>
              </a:rPr>
              <a:t>Temperature</a:t>
            </a:r>
          </a:p>
          <a:p>
            <a:pPr lvl="1">
              <a:buClr>
                <a:srgbClr val="FFFFFF"/>
              </a:buClr>
            </a:pPr>
            <a:r>
              <a:rPr lang="en" sz="2600" dirty="0">
                <a:latin typeface="Arial"/>
                <a:cs typeface="Arial"/>
              </a:rPr>
              <a:t>"pH"</a:t>
            </a:r>
          </a:p>
          <a:p>
            <a:pPr lvl="1">
              <a:buClr>
                <a:srgbClr val="FFFFFF"/>
              </a:buClr>
            </a:pPr>
            <a:r>
              <a:rPr lang="en" sz="2600" dirty="0">
                <a:latin typeface="Arial"/>
                <a:cs typeface="Arial"/>
              </a:rPr>
              <a:t>CO2 levels</a:t>
            </a:r>
          </a:p>
          <a:p>
            <a:pPr marL="457200" lvl="1" indent="0">
              <a:buClr>
                <a:srgbClr val="FFFFFF"/>
              </a:buClr>
              <a:buNone/>
            </a:pPr>
            <a:endParaRPr lang="en" sz="2600" dirty="0">
              <a:latin typeface="Arial"/>
              <a:cs typeface="Arial"/>
            </a:endParaRPr>
          </a:p>
          <a:p>
            <a:pPr>
              <a:buClr>
                <a:prstClr val="white"/>
              </a:buClr>
            </a:pPr>
            <a:endParaRPr lang="en-US" sz="2800" dirty="0">
              <a:latin typeface="Century Gothic" panose="020B0502020202020204"/>
              <a:cs typeface="Arial"/>
            </a:endParaRPr>
          </a:p>
        </p:txBody>
      </p:sp>
      <p:pic>
        <p:nvPicPr>
          <p:cNvPr id="4" name="Picture 4" descr="7 Ways to Support a Friend Who's Questioning Their Sexuality">
            <a:extLst>
              <a:ext uri="{FF2B5EF4-FFF2-40B4-BE49-F238E27FC236}">
                <a16:creationId xmlns:a16="http://schemas.microsoft.com/office/drawing/2014/main" id="{57D3C5D7-0928-D1F0-5A1F-B88BC11200FD}"/>
              </a:ext>
            </a:extLst>
          </p:cNvPr>
          <p:cNvPicPr>
            <a:picLocks noChangeAspect="1"/>
          </p:cNvPicPr>
          <p:nvPr/>
        </p:nvPicPr>
        <p:blipFill>
          <a:blip r:embed="rId3"/>
          <a:stretch>
            <a:fillRect/>
          </a:stretch>
        </p:blipFill>
        <p:spPr>
          <a:xfrm>
            <a:off x="5241615" y="4464048"/>
            <a:ext cx="3799145" cy="2124394"/>
          </a:xfrm>
          <a:prstGeom prst="rect">
            <a:avLst/>
          </a:prstGeom>
        </p:spPr>
      </p:pic>
    </p:spTree>
    <p:extLst>
      <p:ext uri="{BB962C8B-B14F-4D97-AF65-F5344CB8AC3E}">
        <p14:creationId xmlns:p14="http://schemas.microsoft.com/office/powerpoint/2010/main" val="1620580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854AA63-F2F2-BA0C-C801-F9E08B867106}"/>
              </a:ext>
            </a:extLst>
          </p:cNvPr>
          <p:cNvSpPr>
            <a:spLocks noGrp="1"/>
          </p:cNvSpPr>
          <p:nvPr>
            <p:ph idx="1"/>
          </p:nvPr>
        </p:nvSpPr>
        <p:spPr/>
        <p:txBody>
          <a:bodyPr vert="horz" lIns="91440" tIns="45720" rIns="91440" bIns="45720" rtlCol="0" anchor="t">
            <a:normAutofit/>
          </a:bodyPr>
          <a:lstStyle/>
          <a:p>
            <a:r>
              <a:rPr lang="en" sz="4000" dirty="0">
                <a:latin typeface="Times New Roman"/>
                <a:cs typeface="Arial"/>
              </a:rPr>
              <a:t>How does bleaching affect the Great Barrier Reef ecosystem? </a:t>
            </a:r>
            <a:endParaRPr lang="en" sz="4000">
              <a:latin typeface="Times New Roman"/>
              <a:cs typeface="Arial"/>
            </a:endParaRPr>
          </a:p>
          <a:p>
            <a:endParaRPr lang="en-US" dirty="0">
              <a:cs typeface="Calibri"/>
            </a:endParaRPr>
          </a:p>
        </p:txBody>
      </p:sp>
      <p:pic>
        <p:nvPicPr>
          <p:cNvPr id="4" name="Picture 4" descr="Ecosystem Shift: How Global Climate Change is Reshaping the Biosphere -  Science in the News">
            <a:extLst>
              <a:ext uri="{FF2B5EF4-FFF2-40B4-BE49-F238E27FC236}">
                <a16:creationId xmlns:a16="http://schemas.microsoft.com/office/drawing/2014/main" id="{E0B8FA6B-B883-B114-5275-8863EDEA0A2F}"/>
              </a:ext>
            </a:extLst>
          </p:cNvPr>
          <p:cNvPicPr>
            <a:picLocks noChangeAspect="1"/>
          </p:cNvPicPr>
          <p:nvPr/>
        </p:nvPicPr>
        <p:blipFill>
          <a:blip r:embed="rId3"/>
          <a:stretch>
            <a:fillRect/>
          </a:stretch>
        </p:blipFill>
        <p:spPr>
          <a:xfrm>
            <a:off x="5906430" y="1323545"/>
            <a:ext cx="2959165" cy="2190172"/>
          </a:xfrm>
          <a:prstGeom prst="rect">
            <a:avLst/>
          </a:prstGeom>
        </p:spPr>
      </p:pic>
      <p:sp>
        <p:nvSpPr>
          <p:cNvPr id="5" name="TextBox 4">
            <a:extLst>
              <a:ext uri="{FF2B5EF4-FFF2-40B4-BE49-F238E27FC236}">
                <a16:creationId xmlns:a16="http://schemas.microsoft.com/office/drawing/2014/main" id="{25885277-F9A8-E74F-85BE-2C3556E09087}"/>
              </a:ext>
            </a:extLst>
          </p:cNvPr>
          <p:cNvSpPr txBox="1"/>
          <p:nvPr/>
        </p:nvSpPr>
        <p:spPr>
          <a:xfrm>
            <a:off x="4263341" y="2652531"/>
            <a:ext cx="4234405" cy="339524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US" dirty="0"/>
          </a:p>
        </p:txBody>
      </p:sp>
      <p:sp>
        <p:nvSpPr>
          <p:cNvPr id="8" name="TextBox 7">
            <a:extLst>
              <a:ext uri="{FF2B5EF4-FFF2-40B4-BE49-F238E27FC236}">
                <a16:creationId xmlns:a16="http://schemas.microsoft.com/office/drawing/2014/main" id="{30E04C6C-F217-49DD-F979-86F300459B13}"/>
              </a:ext>
            </a:extLst>
          </p:cNvPr>
          <p:cNvSpPr txBox="1"/>
          <p:nvPr/>
        </p:nvSpPr>
        <p:spPr>
          <a:xfrm>
            <a:off x="4485189" y="3221620"/>
            <a:ext cx="4234405" cy="290331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US" dirty="0"/>
          </a:p>
        </p:txBody>
      </p:sp>
      <p:sp>
        <p:nvSpPr>
          <p:cNvPr id="9" name="TextBox 8">
            <a:extLst>
              <a:ext uri="{FF2B5EF4-FFF2-40B4-BE49-F238E27FC236}">
                <a16:creationId xmlns:a16="http://schemas.microsoft.com/office/drawing/2014/main" id="{106A3890-F8BE-D0C0-77B1-3B06CFD28F25}"/>
              </a:ext>
            </a:extLst>
          </p:cNvPr>
          <p:cNvSpPr txBox="1"/>
          <p:nvPr/>
        </p:nvSpPr>
        <p:spPr>
          <a:xfrm>
            <a:off x="5305063" y="5034987"/>
            <a:ext cx="2743199" cy="36575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US" dirty="0"/>
          </a:p>
        </p:txBody>
      </p:sp>
      <p:sp>
        <p:nvSpPr>
          <p:cNvPr id="10" name="TextBox 9">
            <a:extLst>
              <a:ext uri="{FF2B5EF4-FFF2-40B4-BE49-F238E27FC236}">
                <a16:creationId xmlns:a16="http://schemas.microsoft.com/office/drawing/2014/main" id="{CE296278-BFB1-0E1E-DA16-83E6BC0B2BF5}"/>
              </a:ext>
            </a:extLst>
          </p:cNvPr>
          <p:cNvSpPr txBox="1"/>
          <p:nvPr/>
        </p:nvSpPr>
        <p:spPr>
          <a:xfrm>
            <a:off x="4465898" y="3028708"/>
            <a:ext cx="4234405" cy="328913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US" dirty="0"/>
          </a:p>
        </p:txBody>
      </p:sp>
      <p:sp>
        <p:nvSpPr>
          <p:cNvPr id="11" name="TextBox 10">
            <a:extLst>
              <a:ext uri="{FF2B5EF4-FFF2-40B4-BE49-F238E27FC236}">
                <a16:creationId xmlns:a16="http://schemas.microsoft.com/office/drawing/2014/main" id="{C623FF16-7F66-0C58-DDB9-A9B4B60E7635}"/>
              </a:ext>
            </a:extLst>
          </p:cNvPr>
          <p:cNvSpPr txBox="1"/>
          <p:nvPr/>
        </p:nvSpPr>
        <p:spPr>
          <a:xfrm>
            <a:off x="97879" y="3740987"/>
            <a:ext cx="8050105" cy="295465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buChar char="•"/>
            </a:pPr>
            <a:r>
              <a:rPr lang="en-US" sz="2200" dirty="0">
                <a:solidFill>
                  <a:srgbClr val="0F496F"/>
                </a:solidFill>
                <a:latin typeface="Times New Roman"/>
                <a:cs typeface="Arial"/>
              </a:rPr>
              <a:t>How can a small change to the burning of fossil fuels have a big effect on the carbon cycle and ultimately the Great Barrier Reef?​</a:t>
            </a:r>
          </a:p>
          <a:p>
            <a:endParaRPr lang="en-US" sz="2200" dirty="0">
              <a:solidFill>
                <a:srgbClr val="0F496F"/>
              </a:solidFill>
              <a:latin typeface="Times New Roman"/>
              <a:cs typeface="Arial"/>
            </a:endParaRPr>
          </a:p>
          <a:p>
            <a:pPr>
              <a:buChar char="•"/>
            </a:pPr>
            <a:r>
              <a:rPr lang="en-US" sz="2200" dirty="0">
                <a:solidFill>
                  <a:srgbClr val="0F496F"/>
                </a:solidFill>
                <a:latin typeface="Times New Roman"/>
                <a:cs typeface="Arial"/>
              </a:rPr>
              <a:t>In this video you will be able to determine:</a:t>
            </a:r>
          </a:p>
          <a:p>
            <a:pPr lvl="1">
              <a:buChar char="•"/>
            </a:pPr>
            <a:r>
              <a:rPr lang="en-US" sz="2200">
                <a:solidFill>
                  <a:srgbClr val="0F496F"/>
                </a:solidFill>
                <a:latin typeface="Times New Roman"/>
                <a:cs typeface="Arial"/>
              </a:rPr>
              <a:t> how these are all connected</a:t>
            </a:r>
            <a:endParaRPr lang="en-US">
              <a:solidFill>
                <a:srgbClr val="FFFFFF"/>
              </a:solidFill>
              <a:latin typeface="Century Gothic" panose="020B0502020202020204"/>
              <a:cs typeface="Arial"/>
            </a:endParaRPr>
          </a:p>
          <a:p>
            <a:pPr lvl="1">
              <a:buChar char="•"/>
            </a:pPr>
            <a:r>
              <a:rPr lang="en-US" sz="2200" dirty="0">
                <a:solidFill>
                  <a:srgbClr val="0F496F"/>
                </a:solidFill>
                <a:latin typeface="Times New Roman"/>
                <a:cs typeface="Arial"/>
              </a:rPr>
              <a:t> why these are important elements to understanding the cause of bleaching in the great barrier reef. ​</a:t>
            </a:r>
            <a:endParaRPr lang="en-US"/>
          </a:p>
          <a:p>
            <a:endParaRPr lang="en-US" sz="1600" dirty="0">
              <a:solidFill>
                <a:srgbClr val="0F496F"/>
              </a:solidFill>
              <a:latin typeface="Times New Roman"/>
              <a:cs typeface="Arial"/>
            </a:endParaRPr>
          </a:p>
          <a:p>
            <a:pPr>
              <a:buChar char="•"/>
            </a:pPr>
            <a:r>
              <a:rPr lang="en-US" sz="1600" dirty="0">
                <a:solidFill>
                  <a:srgbClr val="0D2E46"/>
                </a:solidFill>
                <a:cs typeface="Arial"/>
                <a:hlinkClick r:id="rId4"/>
              </a:rPr>
              <a:t>Ocean Acidification Video 1:13</a:t>
            </a:r>
          </a:p>
        </p:txBody>
      </p:sp>
    </p:spTree>
    <p:extLst>
      <p:ext uri="{BB962C8B-B14F-4D97-AF65-F5344CB8AC3E}">
        <p14:creationId xmlns:p14="http://schemas.microsoft.com/office/powerpoint/2010/main" val="42814377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FF5266F-E6C7-DFC4-D48A-3EB9D2679995}"/>
              </a:ext>
            </a:extLst>
          </p:cNvPr>
          <p:cNvSpPr>
            <a:spLocks noGrp="1"/>
          </p:cNvSpPr>
          <p:nvPr>
            <p:ph idx="1"/>
          </p:nvPr>
        </p:nvSpPr>
        <p:spPr>
          <a:xfrm>
            <a:off x="778006" y="3283327"/>
            <a:ext cx="7810043" cy="3325022"/>
          </a:xfrm>
        </p:spPr>
        <p:txBody>
          <a:bodyPr vert="horz" lIns="91440" tIns="45720" rIns="91440" bIns="45720" rtlCol="0" anchor="t">
            <a:normAutofit fontScale="55000" lnSpcReduction="20000"/>
          </a:bodyPr>
          <a:lstStyle/>
          <a:p>
            <a:pPr marL="0" indent="0">
              <a:buNone/>
            </a:pPr>
            <a:endParaRPr lang="en" sz="4000" dirty="0">
              <a:latin typeface="Arial"/>
              <a:cs typeface="Arial"/>
            </a:endParaRPr>
          </a:p>
          <a:p>
            <a:pPr>
              <a:buClr>
                <a:srgbClr val="FFFFFF"/>
              </a:buClr>
            </a:pPr>
            <a:endParaRPr lang="en" sz="4000" dirty="0">
              <a:latin typeface="Arial"/>
              <a:cs typeface="Arial"/>
            </a:endParaRPr>
          </a:p>
          <a:p>
            <a:pPr marL="0" indent="0">
              <a:buClr>
                <a:srgbClr val="FFFFFF"/>
              </a:buClr>
              <a:buNone/>
            </a:pPr>
            <a:endParaRPr lang="en" sz="4000" dirty="0">
              <a:latin typeface="Arial"/>
              <a:cs typeface="Arial"/>
            </a:endParaRPr>
          </a:p>
          <a:p>
            <a:pPr>
              <a:buClr>
                <a:srgbClr val="FFFFFF"/>
              </a:buClr>
            </a:pPr>
            <a:r>
              <a:rPr lang="en" sz="4000" dirty="0">
                <a:latin typeface="Arial"/>
                <a:cs typeface="Arial"/>
              </a:rPr>
              <a:t>Write a CER (Last section on the student handout)</a:t>
            </a:r>
          </a:p>
          <a:p>
            <a:pPr lvl="1">
              <a:buClr>
                <a:srgbClr val="FFFFFF"/>
              </a:buClr>
            </a:pPr>
            <a:r>
              <a:rPr lang="en" sz="3800" dirty="0">
                <a:latin typeface="Arial"/>
                <a:cs typeface="Arial"/>
              </a:rPr>
              <a:t>Make a </a:t>
            </a:r>
            <a:r>
              <a:rPr lang="en" sz="3800" b="1" u="sng" dirty="0">
                <a:latin typeface="Arial"/>
                <a:cs typeface="Arial"/>
              </a:rPr>
              <a:t>Claim</a:t>
            </a:r>
            <a:r>
              <a:rPr lang="en" sz="3800" dirty="0">
                <a:latin typeface="Arial"/>
                <a:cs typeface="Arial"/>
              </a:rPr>
              <a:t> based on your evidence. </a:t>
            </a:r>
          </a:p>
          <a:p>
            <a:pPr lvl="1">
              <a:buClr>
                <a:srgbClr val="FFFFFF"/>
              </a:buClr>
            </a:pPr>
            <a:r>
              <a:rPr lang="en" sz="3800" dirty="0">
                <a:latin typeface="Arial"/>
                <a:cs typeface="Arial"/>
              </a:rPr>
              <a:t>What is the </a:t>
            </a:r>
            <a:r>
              <a:rPr lang="en" sz="3800" b="1" u="sng" dirty="0">
                <a:latin typeface="Arial"/>
                <a:cs typeface="Arial"/>
              </a:rPr>
              <a:t>Evidence</a:t>
            </a:r>
            <a:r>
              <a:rPr lang="en" sz="3800" dirty="0">
                <a:latin typeface="Arial"/>
                <a:cs typeface="Arial"/>
              </a:rPr>
              <a:t> that supports your claim?</a:t>
            </a:r>
          </a:p>
          <a:p>
            <a:pPr lvl="1">
              <a:buClr>
                <a:srgbClr val="FFFFFF"/>
              </a:buClr>
            </a:pPr>
            <a:r>
              <a:rPr lang="en" sz="3800" b="1" u="sng" dirty="0">
                <a:latin typeface="Arial"/>
                <a:cs typeface="Arial"/>
              </a:rPr>
              <a:t>Reasoning</a:t>
            </a:r>
            <a:r>
              <a:rPr lang="en" sz="3800" dirty="0">
                <a:latin typeface="Arial"/>
                <a:cs typeface="Arial"/>
              </a:rPr>
              <a:t> - How or why does it support your claim?</a:t>
            </a:r>
          </a:p>
          <a:p>
            <a:pPr marL="457200" lvl="1" indent="0">
              <a:buClr>
                <a:srgbClr val="FFFFFF"/>
              </a:buClr>
              <a:buNone/>
            </a:pPr>
            <a:endParaRPr lang="en" sz="3800" dirty="0">
              <a:latin typeface="Arial"/>
              <a:cs typeface="Arial"/>
            </a:endParaRPr>
          </a:p>
          <a:p>
            <a:endParaRPr lang="en-US" dirty="0">
              <a:cs typeface="Calibri"/>
            </a:endParaRPr>
          </a:p>
        </p:txBody>
      </p:sp>
      <p:sp>
        <p:nvSpPr>
          <p:cNvPr id="2" name="TextBox 1">
            <a:extLst>
              <a:ext uri="{FF2B5EF4-FFF2-40B4-BE49-F238E27FC236}">
                <a16:creationId xmlns:a16="http://schemas.microsoft.com/office/drawing/2014/main" id="{C059A1D7-8D5A-DB8D-2034-C8C9DEB198EB}"/>
              </a:ext>
            </a:extLst>
          </p:cNvPr>
          <p:cNvSpPr txBox="1"/>
          <p:nvPr/>
        </p:nvSpPr>
        <p:spPr>
          <a:xfrm>
            <a:off x="93987" y="103082"/>
            <a:ext cx="8877197" cy="230832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3600" b="0" i="0" u="none" strike="noStrike" baseline="0" dirty="0">
                <a:solidFill>
                  <a:srgbClr val="0F496F"/>
                </a:solidFill>
                <a:latin typeface="Arial"/>
                <a:ea typeface="Arial"/>
                <a:cs typeface="Arial"/>
              </a:rPr>
              <a:t>What is the connection of changes in the CO2 levels, oceanic temperature, and the pH of the ocean to the bleaching of coral? </a:t>
            </a:r>
            <a:endParaRPr lang="en-US" sz="3600">
              <a:latin typeface="Arial"/>
              <a:cs typeface="Arial"/>
            </a:endParaRPr>
          </a:p>
        </p:txBody>
      </p:sp>
      <p:pic>
        <p:nvPicPr>
          <p:cNvPr id="4" name="Picture 3" descr="17,300+ Student Thinking Stock Illustrations, Royalty-Free Vector Graphics  &amp; Clip Art - iStock | College student thinking, High school student thinking,  Young student thinking">
            <a:extLst>
              <a:ext uri="{FF2B5EF4-FFF2-40B4-BE49-F238E27FC236}">
                <a16:creationId xmlns:a16="http://schemas.microsoft.com/office/drawing/2014/main" id="{1566F627-6025-ACAC-B975-89358850C387}"/>
              </a:ext>
            </a:extLst>
          </p:cNvPr>
          <p:cNvPicPr>
            <a:picLocks noChangeAspect="1"/>
          </p:cNvPicPr>
          <p:nvPr/>
        </p:nvPicPr>
        <p:blipFill>
          <a:blip r:embed="rId3"/>
          <a:stretch>
            <a:fillRect/>
          </a:stretch>
        </p:blipFill>
        <p:spPr>
          <a:xfrm>
            <a:off x="6702051" y="2011809"/>
            <a:ext cx="2143125" cy="2143125"/>
          </a:xfrm>
          <a:prstGeom prst="rect">
            <a:avLst/>
          </a:prstGeom>
        </p:spPr>
      </p:pic>
    </p:spTree>
    <p:extLst>
      <p:ext uri="{BB962C8B-B14F-4D97-AF65-F5344CB8AC3E}">
        <p14:creationId xmlns:p14="http://schemas.microsoft.com/office/powerpoint/2010/main" val="13165223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95D9E7-F8E4-27AC-3B4D-0DFC54C129C8}"/>
              </a:ext>
            </a:extLst>
          </p:cNvPr>
          <p:cNvSpPr>
            <a:spLocks noGrp="1"/>
          </p:cNvSpPr>
          <p:nvPr>
            <p:ph type="title"/>
          </p:nvPr>
        </p:nvSpPr>
        <p:spPr/>
        <p:txBody>
          <a:bodyPr/>
          <a:lstStyle/>
          <a:p>
            <a:r>
              <a:rPr lang="en-US" dirty="0">
                <a:cs typeface="Calibri"/>
              </a:rPr>
              <a:t>Evaluate</a:t>
            </a:r>
            <a:endParaRPr lang="en-US" dirty="0"/>
          </a:p>
        </p:txBody>
      </p:sp>
      <p:sp>
        <p:nvSpPr>
          <p:cNvPr id="3" name="Content Placeholder 2">
            <a:extLst>
              <a:ext uri="{FF2B5EF4-FFF2-40B4-BE49-F238E27FC236}">
                <a16:creationId xmlns:a16="http://schemas.microsoft.com/office/drawing/2014/main" id="{848AF315-62F3-8FC3-45B7-24BC39BD1423}"/>
              </a:ext>
            </a:extLst>
          </p:cNvPr>
          <p:cNvSpPr>
            <a:spLocks noGrp="1"/>
          </p:cNvSpPr>
          <p:nvPr>
            <p:ph idx="1"/>
          </p:nvPr>
        </p:nvSpPr>
        <p:spPr>
          <a:xfrm>
            <a:off x="533400" y="533400"/>
            <a:ext cx="8263889" cy="4658698"/>
          </a:xfrm>
        </p:spPr>
        <p:txBody>
          <a:bodyPr>
            <a:noAutofit/>
          </a:bodyPr>
          <a:lstStyle/>
          <a:p>
            <a:endParaRPr lang="en-US" sz="2400" dirty="0">
              <a:latin typeface="Arial"/>
              <a:cs typeface="Arial"/>
            </a:endParaRPr>
          </a:p>
          <a:p>
            <a:r>
              <a:rPr lang="en" sz="2400" dirty="0">
                <a:latin typeface="Arial"/>
                <a:cs typeface="Arial"/>
              </a:rPr>
              <a:t>Identify the question regarding the phenomenon</a:t>
            </a:r>
            <a:endParaRPr lang="en-US" sz="2400" dirty="0">
              <a:latin typeface="Arial"/>
              <a:cs typeface="Arial"/>
            </a:endParaRPr>
          </a:p>
          <a:p>
            <a:r>
              <a:rPr lang="en" sz="2400" dirty="0">
                <a:latin typeface="Arial"/>
                <a:cs typeface="Arial"/>
              </a:rPr>
              <a:t>State your claim that answers the question</a:t>
            </a:r>
            <a:endParaRPr lang="en-US" sz="2400" dirty="0">
              <a:latin typeface="Arial"/>
              <a:cs typeface="Arial"/>
            </a:endParaRPr>
          </a:p>
          <a:p>
            <a:r>
              <a:rPr lang="en" sz="2400" dirty="0">
                <a:latin typeface="Arial"/>
                <a:cs typeface="Arial"/>
              </a:rPr>
              <a:t>Provide evidence that supports your claim</a:t>
            </a:r>
            <a:endParaRPr lang="en-US" sz="2400" dirty="0">
              <a:latin typeface="Arial"/>
              <a:cs typeface="Arial"/>
            </a:endParaRPr>
          </a:p>
          <a:p>
            <a:r>
              <a:rPr lang="en" sz="2400" dirty="0">
                <a:latin typeface="Arial"/>
                <a:cs typeface="Arial"/>
              </a:rPr>
              <a:t>Justify how or why your evidence supports the claim</a:t>
            </a:r>
            <a:endParaRPr lang="en-US" sz="2400" dirty="0">
              <a:latin typeface="Arial"/>
              <a:cs typeface="Arial"/>
            </a:endParaRPr>
          </a:p>
          <a:p>
            <a:r>
              <a:rPr lang="en" sz="2400" dirty="0">
                <a:latin typeface="Arial"/>
                <a:cs typeface="Arial"/>
              </a:rPr>
              <a:t>Include any diagrams or images that helps you explain or support your claim</a:t>
            </a:r>
            <a:endParaRPr lang="en-US" sz="2400" dirty="0">
              <a:latin typeface="Arial"/>
              <a:cs typeface="Arial"/>
            </a:endParaRPr>
          </a:p>
          <a:p>
            <a:pPr>
              <a:buClr>
                <a:srgbClr val="FFFFFF"/>
              </a:buClr>
            </a:pPr>
            <a:endParaRPr lang="en-US" sz="2400" dirty="0">
              <a:latin typeface="Arial"/>
              <a:cs typeface="Arial"/>
            </a:endParaRPr>
          </a:p>
        </p:txBody>
      </p:sp>
    </p:spTree>
    <p:extLst>
      <p:ext uri="{BB962C8B-B14F-4D97-AF65-F5344CB8AC3E}">
        <p14:creationId xmlns:p14="http://schemas.microsoft.com/office/powerpoint/2010/main" val="28628106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4D16D721-C087-6883-E4AC-D1C61C1A44CE}"/>
              </a:ext>
            </a:extLst>
          </p:cNvPr>
          <p:cNvGrpSpPr/>
          <p:nvPr/>
        </p:nvGrpSpPr>
        <p:grpSpPr>
          <a:xfrm>
            <a:off x="2758783" y="4665558"/>
            <a:ext cx="3626435" cy="333195"/>
            <a:chOff x="671219" y="4716141"/>
            <a:chExt cx="4750382" cy="444884"/>
          </a:xfrm>
        </p:grpSpPr>
        <p:sp>
          <p:nvSpPr>
            <p:cNvPr id="7" name="Text Box 2">
              <a:extLst>
                <a:ext uri="{FF2B5EF4-FFF2-40B4-BE49-F238E27FC236}">
                  <a16:creationId xmlns:a16="http://schemas.microsoft.com/office/drawing/2014/main" id="{CC5A7BBD-7EF7-387F-70A5-F004F7D91637}"/>
                </a:ext>
              </a:extLst>
            </p:cNvPr>
            <p:cNvSpPr txBox="1">
              <a:spLocks noChangeArrowheads="1"/>
            </p:cNvSpPr>
            <p:nvPr/>
          </p:nvSpPr>
          <p:spPr bwMode="auto">
            <a:xfrm>
              <a:off x="671219" y="4716141"/>
              <a:ext cx="4750382" cy="199780"/>
            </a:xfrm>
            <a:prstGeom prst="rect">
              <a:avLst/>
            </a:prstGeom>
            <a:noFill/>
            <a:ln w="9525">
              <a:noFill/>
              <a:miter lim="800000"/>
              <a:headEnd/>
              <a:tailEnd/>
            </a:ln>
          </p:spPr>
          <p:txBody>
            <a:bodyPr rot="0" vert="horz" wrap="square" lIns="43720" tIns="21860" rIns="43720" bIns="21860" anchor="t" anchorCtr="0">
              <a:spAutoFit/>
            </a:bodyPr>
            <a:lstStyle/>
            <a:p>
              <a:pPr algn="ctr">
                <a:lnSpc>
                  <a:spcPct val="107000"/>
                </a:lnSpc>
              </a:pPr>
              <a:r>
                <a:rPr lang="en-US" sz="67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pic>
          <p:nvPicPr>
            <p:cNvPr id="6" name="Picture 5" descr="A picture containing text, clipart&#10;&#10;Description automatically generated">
              <a:hlinkClick r:id="rId2"/>
              <a:extLst>
                <a:ext uri="{FF2B5EF4-FFF2-40B4-BE49-F238E27FC236}">
                  <a16:creationId xmlns:a16="http://schemas.microsoft.com/office/drawing/2014/main" id="{3E40D356-E546-DB4B-FCD0-FC399D190A7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14395" y="4928615"/>
              <a:ext cx="664029" cy="232410"/>
            </a:xfrm>
            <a:prstGeom prst="rect">
              <a:avLst/>
            </a:prstGeom>
            <a:noFill/>
            <a:ln>
              <a:noFill/>
            </a:ln>
          </p:spPr>
        </p:pic>
      </p:grpSp>
      <p:pic>
        <p:nvPicPr>
          <p:cNvPr id="19" name="Picture 18" descr="Logo&#10;&#10;Description automatically generated">
            <a:hlinkClick r:id="rId4"/>
            <a:extLst>
              <a:ext uri="{FF2B5EF4-FFF2-40B4-BE49-F238E27FC236}">
                <a16:creationId xmlns:a16="http://schemas.microsoft.com/office/drawing/2014/main" id="{5B3888CB-E9F6-2E0A-8627-3AABF23BEB2D}"/>
              </a:ext>
            </a:extLst>
          </p:cNvPr>
          <p:cNvPicPr>
            <a:picLocks noChangeAspect="1"/>
          </p:cNvPicPr>
          <p:nvPr/>
        </p:nvPicPr>
        <p:blipFill>
          <a:blip r:embed="rId5"/>
          <a:stretch>
            <a:fillRect/>
          </a:stretch>
        </p:blipFill>
        <p:spPr>
          <a:xfrm>
            <a:off x="2932511" y="1789511"/>
            <a:ext cx="3278981" cy="3278981"/>
          </a:xfrm>
          <a:prstGeom prst="rect">
            <a:avLst/>
          </a:prstGeom>
        </p:spPr>
      </p:pic>
    </p:spTree>
    <p:extLst>
      <p:ext uri="{BB962C8B-B14F-4D97-AF65-F5344CB8AC3E}">
        <p14:creationId xmlns:p14="http://schemas.microsoft.com/office/powerpoint/2010/main" val="31160385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288583" y="1109421"/>
            <a:ext cx="4450598" cy="1752600"/>
          </a:xfrm>
        </p:spPr>
        <p:txBody>
          <a:bodyPr vert="horz" lIns="91440" tIns="45720" rIns="91440" bIns="45720" rtlCol="0" anchor="t">
            <a:normAutofit/>
          </a:bodyPr>
          <a:lstStyle/>
          <a:p>
            <a:r>
              <a:rPr lang="en-US" dirty="0">
                <a:solidFill>
                  <a:schemeClr val="tx1"/>
                </a:solidFill>
                <a:cs typeface="Calibri"/>
              </a:rPr>
              <a:t>What do we see happening here?</a:t>
            </a:r>
            <a:endParaRPr lang="en-US" dirty="0">
              <a:solidFill>
                <a:schemeClr val="tx1"/>
              </a:solidFill>
            </a:endParaRPr>
          </a:p>
        </p:txBody>
      </p:sp>
      <p:pic>
        <p:nvPicPr>
          <p:cNvPr id="4" name="Picture 4" descr="A comparison of coral reef&#10;&#10;Description automatically generated">
            <a:extLst>
              <a:ext uri="{FF2B5EF4-FFF2-40B4-BE49-F238E27FC236}">
                <a16:creationId xmlns:a16="http://schemas.microsoft.com/office/drawing/2014/main" id="{1573527D-0B61-54B8-F890-79FA2E2FAF67}"/>
              </a:ext>
            </a:extLst>
          </p:cNvPr>
          <p:cNvPicPr>
            <a:picLocks noChangeAspect="1"/>
          </p:cNvPicPr>
          <p:nvPr/>
        </p:nvPicPr>
        <p:blipFill>
          <a:blip r:embed="rId4"/>
          <a:stretch>
            <a:fillRect/>
          </a:stretch>
        </p:blipFill>
        <p:spPr>
          <a:xfrm>
            <a:off x="1213166" y="1504"/>
            <a:ext cx="6982603" cy="5232927"/>
          </a:xfrm>
          <a:prstGeom prst="rect">
            <a:avLst/>
          </a:prstGeom>
        </p:spPr>
      </p:pic>
      <p:pic>
        <p:nvPicPr>
          <p:cNvPr id="6" name="Online Media 5" title="2 Minute Timer [RUSH E] 🎹">
            <a:hlinkClick r:id="" action="ppaction://media"/>
            <a:extLst>
              <a:ext uri="{FF2B5EF4-FFF2-40B4-BE49-F238E27FC236}">
                <a16:creationId xmlns:a16="http://schemas.microsoft.com/office/drawing/2014/main" id="{DDD89BCB-5FC0-748C-3A9E-6954222E6A4E}"/>
              </a:ext>
            </a:extLst>
          </p:cNvPr>
          <p:cNvPicPr>
            <a:picLocks noRot="1" noChangeAspect="1"/>
          </p:cNvPicPr>
          <p:nvPr>
            <a:videoFile r:link="rId1"/>
          </p:nvPr>
        </p:nvPicPr>
        <p:blipFill>
          <a:blip r:embed="rId5"/>
          <a:stretch>
            <a:fillRect/>
          </a:stretch>
        </p:blipFill>
        <p:spPr>
          <a:xfrm>
            <a:off x="3302000" y="5341361"/>
            <a:ext cx="2540000" cy="14351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2EA576-EBB8-0789-292B-48A69E552C21}"/>
              </a:ext>
            </a:extLst>
          </p:cNvPr>
          <p:cNvSpPr>
            <a:spLocks noGrp="1"/>
          </p:cNvSpPr>
          <p:nvPr>
            <p:ph type="title"/>
          </p:nvPr>
        </p:nvSpPr>
        <p:spPr>
          <a:xfrm>
            <a:off x="128451" y="4662043"/>
            <a:ext cx="6554867" cy="1524000"/>
          </a:xfrm>
        </p:spPr>
        <p:txBody>
          <a:bodyPr>
            <a:noAutofit/>
          </a:bodyPr>
          <a:lstStyle/>
          <a:p>
            <a:br>
              <a:rPr lang="en-US" sz="2400" dirty="0">
                <a:cs typeface="Calibri"/>
              </a:rPr>
            </a:br>
            <a:br>
              <a:rPr lang="en-US" sz="2400" dirty="0">
                <a:cs typeface="Calibri"/>
              </a:rPr>
            </a:br>
            <a:endParaRPr lang="en-US" sz="2400" dirty="0">
              <a:cs typeface="Calibri"/>
            </a:endParaRPr>
          </a:p>
        </p:txBody>
      </p:sp>
      <p:sp>
        <p:nvSpPr>
          <p:cNvPr id="3" name="Content Placeholder 2">
            <a:extLst>
              <a:ext uri="{FF2B5EF4-FFF2-40B4-BE49-F238E27FC236}">
                <a16:creationId xmlns:a16="http://schemas.microsoft.com/office/drawing/2014/main" id="{242C5923-7935-6B28-E0F0-CC3D53A1C530}"/>
              </a:ext>
            </a:extLst>
          </p:cNvPr>
          <p:cNvSpPr>
            <a:spLocks noGrp="1"/>
          </p:cNvSpPr>
          <p:nvPr>
            <p:ph idx="1"/>
          </p:nvPr>
        </p:nvSpPr>
        <p:spPr>
          <a:xfrm>
            <a:off x="130235" y="522659"/>
            <a:ext cx="8053252" cy="771401"/>
          </a:xfrm>
        </p:spPr>
        <p:txBody>
          <a:bodyPr vert="horz" lIns="91440" tIns="45720" rIns="91440" bIns="45720" rtlCol="0" anchor="t">
            <a:noAutofit/>
          </a:bodyPr>
          <a:lstStyle/>
          <a:p>
            <a:pPr marL="0" indent="0">
              <a:buNone/>
            </a:pPr>
            <a:r>
              <a:rPr lang="en-US" sz="2400" cap="all" dirty="0">
                <a:solidFill>
                  <a:schemeClr val="tx1"/>
                </a:solidFill>
                <a:latin typeface="Century Gothic"/>
                <a:cs typeface="Arial"/>
              </a:rPr>
              <a:t>THE CARBON CYCLE AND ITS EFFECTS ON THE </a:t>
            </a:r>
            <a:br>
              <a:rPr lang="en-US" sz="2400" cap="all" dirty="0">
                <a:solidFill>
                  <a:schemeClr val="tx1"/>
                </a:solidFill>
                <a:latin typeface="Century Gothic"/>
                <a:cs typeface="Arial"/>
              </a:rPr>
            </a:br>
            <a:r>
              <a:rPr lang="en-US" sz="2400" cap="all" dirty="0">
                <a:solidFill>
                  <a:schemeClr val="tx1"/>
                </a:solidFill>
                <a:latin typeface="Century Gothic"/>
                <a:cs typeface="Arial"/>
              </a:rPr>
              <a:t>GREAT BARRIER REEF</a:t>
            </a:r>
            <a:endParaRPr lang="en" i="1" dirty="0">
              <a:solidFill>
                <a:schemeClr val="tx1"/>
              </a:solidFill>
              <a:latin typeface="Arial"/>
              <a:cs typeface="Arial"/>
            </a:endParaRPr>
          </a:p>
          <a:p>
            <a:pPr>
              <a:buClr>
                <a:srgbClr val="FFFFFF"/>
              </a:buClr>
            </a:pPr>
            <a:endParaRPr lang="en" i="1" dirty="0">
              <a:solidFill>
                <a:schemeClr val="tx1"/>
              </a:solidFill>
              <a:latin typeface="Arial"/>
              <a:cs typeface="Arial"/>
            </a:endParaRPr>
          </a:p>
          <a:p>
            <a:pPr>
              <a:buClr>
                <a:srgbClr val="FFFFFF"/>
              </a:buClr>
            </a:pPr>
            <a:r>
              <a:rPr lang="en" i="1" dirty="0">
                <a:solidFill>
                  <a:schemeClr val="tx1"/>
                </a:solidFill>
                <a:latin typeface="Arial"/>
                <a:cs typeface="Arial"/>
              </a:rPr>
              <a:t>What would your life be like if you couldn't eat seafood? What would your life be like if there were no plants on earth? What about if there was not enough oxygen to breathe?</a:t>
            </a:r>
            <a:endParaRPr lang="en" dirty="0">
              <a:solidFill>
                <a:schemeClr val="tx1"/>
              </a:solidFill>
            </a:endParaRPr>
          </a:p>
          <a:p>
            <a:pPr>
              <a:buClr>
                <a:srgbClr val="FFFFFF"/>
              </a:buClr>
            </a:pPr>
            <a:r>
              <a:rPr lang="en" i="1" dirty="0">
                <a:solidFill>
                  <a:schemeClr val="tx1"/>
                </a:solidFill>
                <a:latin typeface="Arial"/>
                <a:cs typeface="Arial"/>
              </a:rPr>
              <a:t>Pay close attention to what the reef is like, what is found there, who benefits, any changes to it, etc..</a:t>
            </a:r>
            <a:endParaRPr lang="en-US" dirty="0">
              <a:solidFill>
                <a:schemeClr val="tx1"/>
              </a:solidFill>
              <a:latin typeface="Arial"/>
              <a:cs typeface="Arial"/>
            </a:endParaRPr>
          </a:p>
          <a:p>
            <a:pPr>
              <a:buClr>
                <a:srgbClr val="FFFFFF"/>
              </a:buClr>
            </a:pPr>
            <a:r>
              <a:rPr lang="en" i="1" dirty="0">
                <a:solidFill>
                  <a:schemeClr val="tx1"/>
                </a:solidFill>
                <a:latin typeface="Arial"/>
                <a:cs typeface="Arial"/>
              </a:rPr>
              <a:t>Complete the following prompts:</a:t>
            </a:r>
          </a:p>
          <a:p>
            <a:pPr lvl="1">
              <a:buClr>
                <a:srgbClr val="FFFFFF"/>
              </a:buClr>
            </a:pPr>
            <a:r>
              <a:rPr lang="en" i="1" dirty="0">
                <a:solidFill>
                  <a:schemeClr val="tx1"/>
                </a:solidFill>
                <a:latin typeface="Arial"/>
                <a:cs typeface="Arial"/>
              </a:rPr>
              <a:t>What do you SEE?</a:t>
            </a:r>
          </a:p>
          <a:p>
            <a:pPr lvl="1">
              <a:buClr>
                <a:srgbClr val="FFFFFF"/>
              </a:buClr>
            </a:pPr>
            <a:r>
              <a:rPr lang="en" i="1" dirty="0">
                <a:solidFill>
                  <a:schemeClr val="tx1"/>
                </a:solidFill>
                <a:latin typeface="Arial"/>
                <a:cs typeface="Arial"/>
              </a:rPr>
              <a:t>What do you THINK?</a:t>
            </a:r>
          </a:p>
          <a:p>
            <a:pPr lvl="1">
              <a:buClr>
                <a:srgbClr val="FFFFFF"/>
              </a:buClr>
            </a:pPr>
            <a:r>
              <a:rPr lang="en" i="1" dirty="0">
                <a:solidFill>
                  <a:schemeClr val="tx1"/>
                </a:solidFill>
                <a:latin typeface="Arial"/>
                <a:cs typeface="Arial"/>
              </a:rPr>
              <a:t>What do you WONDER?</a:t>
            </a:r>
          </a:p>
          <a:p>
            <a:pPr>
              <a:buClr>
                <a:srgbClr val="FFFFFF"/>
              </a:buClr>
            </a:pPr>
            <a:r>
              <a:rPr lang="en" dirty="0">
                <a:solidFill>
                  <a:schemeClr val="tx1"/>
                </a:solidFill>
                <a:latin typeface="Arial"/>
                <a:cs typeface="Arial"/>
              </a:rPr>
              <a:t>Watch and observe:  </a:t>
            </a:r>
            <a:r>
              <a:rPr lang="en-US" u="sng" dirty="0">
                <a:solidFill>
                  <a:schemeClr val="bg1"/>
                </a:solidFill>
                <a:ea typeface="+mn-lt"/>
                <a:cs typeface="+mn-lt"/>
                <a:hlinkClick r:id="rId3">
                  <a:extLst>
                    <a:ext uri="{A12FA001-AC4F-418D-AE19-62706E023703}">
                      <ahyp:hlinkClr xmlns:ahyp="http://schemas.microsoft.com/office/drawing/2018/hyperlinkcolor" val="tx"/>
                    </a:ext>
                  </a:extLst>
                </a:hlinkClick>
              </a:rPr>
              <a:t>https://www.nationalgeographic.com/travel/world-heritage/article/great-barrier-reef 2:14</a:t>
            </a:r>
            <a:endParaRPr lang="en" dirty="0">
              <a:solidFill>
                <a:schemeClr val="bg1"/>
              </a:solidFill>
              <a:ea typeface="+mn-lt"/>
              <a:cs typeface="+mn-lt"/>
            </a:endParaRPr>
          </a:p>
          <a:p>
            <a:pPr>
              <a:buClr>
                <a:srgbClr val="FFFFFF"/>
              </a:buClr>
            </a:pPr>
            <a:endParaRPr lang="en" dirty="0">
              <a:solidFill>
                <a:schemeClr val="bg1"/>
              </a:solidFill>
              <a:latin typeface="Arial"/>
              <a:cs typeface="Arial"/>
            </a:endParaRPr>
          </a:p>
        </p:txBody>
      </p:sp>
    </p:spTree>
    <p:extLst>
      <p:ext uri="{BB962C8B-B14F-4D97-AF65-F5344CB8AC3E}">
        <p14:creationId xmlns:p14="http://schemas.microsoft.com/office/powerpoint/2010/main" val="1886684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 calcmode="lin" valueType="num">
                                      <p:cBhvr additive="base">
                                        <p:cTn id="3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EF0EF3-1631-2D18-B5A1-B9042EF7E2B2}"/>
              </a:ext>
            </a:extLst>
          </p:cNvPr>
          <p:cNvSpPr>
            <a:spLocks noGrp="1"/>
          </p:cNvSpPr>
          <p:nvPr>
            <p:ph type="title"/>
          </p:nvPr>
        </p:nvSpPr>
        <p:spPr>
          <a:xfrm>
            <a:off x="161925" y="5381625"/>
            <a:ext cx="6554867" cy="1524000"/>
          </a:xfrm>
        </p:spPr>
        <p:txBody>
          <a:bodyPr/>
          <a:lstStyle/>
          <a:p>
            <a:r>
              <a:rPr lang="en-US" dirty="0">
                <a:cs typeface="Calibri"/>
              </a:rPr>
              <a:t>the Great Barrier Reef</a:t>
            </a:r>
            <a:endParaRPr lang="en-US" dirty="0"/>
          </a:p>
        </p:txBody>
      </p:sp>
      <p:pic>
        <p:nvPicPr>
          <p:cNvPr id="4" name="Picture 4" descr="A map of the continent&#10;&#10;Description automatically generated">
            <a:extLst>
              <a:ext uri="{FF2B5EF4-FFF2-40B4-BE49-F238E27FC236}">
                <a16:creationId xmlns:a16="http://schemas.microsoft.com/office/drawing/2014/main" id="{781E488B-FAA0-1D22-DF05-8101EC7BEAA3}"/>
              </a:ext>
            </a:extLst>
          </p:cNvPr>
          <p:cNvPicPr>
            <a:picLocks noChangeAspect="1"/>
          </p:cNvPicPr>
          <p:nvPr/>
        </p:nvPicPr>
        <p:blipFill>
          <a:blip r:embed="rId3"/>
          <a:stretch>
            <a:fillRect/>
          </a:stretch>
        </p:blipFill>
        <p:spPr>
          <a:xfrm>
            <a:off x="390526" y="40272"/>
            <a:ext cx="6090928" cy="3920043"/>
          </a:xfrm>
          <a:prstGeom prst="rect">
            <a:avLst/>
          </a:prstGeom>
        </p:spPr>
      </p:pic>
      <p:sp>
        <p:nvSpPr>
          <p:cNvPr id="5" name="TextBox 4">
            <a:extLst>
              <a:ext uri="{FF2B5EF4-FFF2-40B4-BE49-F238E27FC236}">
                <a16:creationId xmlns:a16="http://schemas.microsoft.com/office/drawing/2014/main" id="{B95BFEF9-987A-1FA6-D54B-BD8650941BDF}"/>
              </a:ext>
            </a:extLst>
          </p:cNvPr>
          <p:cNvSpPr txBox="1"/>
          <p:nvPr/>
        </p:nvSpPr>
        <p:spPr>
          <a:xfrm>
            <a:off x="512074" y="4392457"/>
            <a:ext cx="6345926"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buFont typeface="Arial" panose="020B0604020202020204" pitchFamily="34" charset="0"/>
              <a:buChar char="•"/>
            </a:pPr>
            <a:r>
              <a:rPr lang="en-US" dirty="0"/>
              <a:t>What is something we can do to turn things white? (Hair color / clothes / leather)? </a:t>
            </a:r>
          </a:p>
          <a:p>
            <a:endParaRPr lang="en-US" dirty="0"/>
          </a:p>
          <a:p>
            <a:pPr marL="342900" indent="-342900">
              <a:buFont typeface="Arial" panose="020B0604020202020204" pitchFamily="34" charset="0"/>
              <a:buChar char="•"/>
            </a:pPr>
            <a:r>
              <a:rPr lang="en-US" dirty="0"/>
              <a:t>What is it called when there is a removal of color?</a:t>
            </a:r>
          </a:p>
        </p:txBody>
      </p:sp>
    </p:spTree>
    <p:extLst>
      <p:ext uri="{BB962C8B-B14F-4D97-AF65-F5344CB8AC3E}">
        <p14:creationId xmlns:p14="http://schemas.microsoft.com/office/powerpoint/2010/main" val="5191749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A0433F-C47C-32EC-85CC-5F35DEFF92EB}"/>
              </a:ext>
            </a:extLst>
          </p:cNvPr>
          <p:cNvSpPr>
            <a:spLocks noGrp="1"/>
          </p:cNvSpPr>
          <p:nvPr>
            <p:ph type="title"/>
          </p:nvPr>
        </p:nvSpPr>
        <p:spPr>
          <a:xfrm>
            <a:off x="635620" y="1583791"/>
            <a:ext cx="8203580" cy="1524000"/>
          </a:xfrm>
        </p:spPr>
        <p:txBody>
          <a:bodyPr vert="horz" lIns="91440" tIns="45720" rIns="91440" bIns="45720" rtlCol="0" anchor="ctr">
            <a:noAutofit/>
          </a:bodyPr>
          <a:lstStyle/>
          <a:p>
            <a:pPr marL="457200" indent="-457200">
              <a:buFont typeface="Courier New"/>
              <a:buChar char="o"/>
            </a:pPr>
            <a:r>
              <a:rPr lang="en-US" sz="4400" dirty="0"/>
              <a:t>Write an Initial PREDICTION or Hypothesis</a:t>
            </a:r>
            <a:br>
              <a:rPr lang="en-US" sz="4400" dirty="0"/>
            </a:br>
            <a:r>
              <a:rPr lang="en-US" sz="4400" dirty="0"/>
              <a:t>If...then....because</a:t>
            </a:r>
          </a:p>
        </p:txBody>
      </p:sp>
    </p:spTree>
    <p:extLst>
      <p:ext uri="{BB962C8B-B14F-4D97-AF65-F5344CB8AC3E}">
        <p14:creationId xmlns:p14="http://schemas.microsoft.com/office/powerpoint/2010/main" val="16975450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CFCF771-5284-B081-E6E3-E17A954CC1E3}"/>
              </a:ext>
            </a:extLst>
          </p:cNvPr>
          <p:cNvSpPr txBox="1"/>
          <p:nvPr/>
        </p:nvSpPr>
        <p:spPr>
          <a:xfrm>
            <a:off x="591293" y="1070702"/>
            <a:ext cx="64324"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 sz="1600" b="1" dirty="0">
              <a:latin typeface="Arial"/>
              <a:ea typeface="Calibri"/>
              <a:cs typeface="Arial"/>
            </a:endParaRPr>
          </a:p>
          <a:p>
            <a:pPr algn="l"/>
            <a:endParaRPr lang="en" sz="1000" u="sng" dirty="0">
              <a:solidFill>
                <a:srgbClr val="0563C1"/>
              </a:solidFill>
              <a:latin typeface="Arial"/>
              <a:ea typeface="Calibri"/>
              <a:cs typeface="Arial"/>
            </a:endParaRPr>
          </a:p>
          <a:p>
            <a:endParaRPr lang="en" sz="1000" u="sng" dirty="0">
              <a:solidFill>
                <a:srgbClr val="0563C1"/>
              </a:solidFill>
              <a:latin typeface="Arial"/>
              <a:ea typeface="Calibri"/>
              <a:cs typeface="Arial"/>
            </a:endParaRPr>
          </a:p>
          <a:p>
            <a:endParaRPr lang="en-US" sz="1200" u="sng" dirty="0">
              <a:solidFill>
                <a:srgbClr val="0563C1"/>
              </a:solidFill>
              <a:ea typeface="Calibri"/>
              <a:cs typeface="Calibri"/>
            </a:endParaRPr>
          </a:p>
        </p:txBody>
      </p:sp>
      <p:sp>
        <p:nvSpPr>
          <p:cNvPr id="5" name="TextBox 4">
            <a:extLst>
              <a:ext uri="{FF2B5EF4-FFF2-40B4-BE49-F238E27FC236}">
                <a16:creationId xmlns:a16="http://schemas.microsoft.com/office/drawing/2014/main" id="{09103038-89CF-C7D5-66A3-E97B3649E837}"/>
              </a:ext>
            </a:extLst>
          </p:cNvPr>
          <p:cNvSpPr txBox="1"/>
          <p:nvPr/>
        </p:nvSpPr>
        <p:spPr>
          <a:xfrm>
            <a:off x="176599" y="-334067"/>
            <a:ext cx="8362207" cy="67249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dirty="0">
              <a:latin typeface="Calibri"/>
              <a:ea typeface="Calibri"/>
              <a:cs typeface="Calibri"/>
            </a:endParaRPr>
          </a:p>
          <a:p>
            <a:pPr marL="342900" indent="-342900">
              <a:buAutoNum type="arabicPeriod"/>
            </a:pPr>
            <a:endParaRPr lang="en-US" dirty="0">
              <a:ea typeface="Calibri"/>
              <a:cs typeface="Calibri"/>
            </a:endParaRPr>
          </a:p>
          <a:p>
            <a:pPr marL="342900" indent="-342900">
              <a:buAutoNum type="arabicPeriod"/>
            </a:pPr>
            <a:endParaRPr lang="en-US" dirty="0">
              <a:ea typeface="Calibri"/>
              <a:cs typeface="Calibri"/>
            </a:endParaRPr>
          </a:p>
          <a:p>
            <a:r>
              <a:rPr lang="en-US" sz="2900" cap="all" dirty="0">
                <a:ea typeface="Calibri"/>
                <a:cs typeface="Calibri"/>
              </a:rPr>
              <a:t>CARBON CYCLE P1:</a:t>
            </a:r>
            <a:endParaRPr lang="en-US" dirty="0">
              <a:ea typeface="Calibri"/>
              <a:cs typeface="Calibri"/>
            </a:endParaRPr>
          </a:p>
          <a:p>
            <a:endParaRPr lang="en-US" dirty="0">
              <a:ea typeface="Calibri"/>
              <a:cs typeface="Calibri"/>
            </a:endParaRPr>
          </a:p>
          <a:p>
            <a:pPr marL="285750" indent="-285750">
              <a:buFont typeface="Arial"/>
              <a:buChar char="•"/>
            </a:pPr>
            <a:r>
              <a:rPr lang="en-US" dirty="0">
                <a:ea typeface="Calibri"/>
                <a:cs typeface="Calibri"/>
              </a:rPr>
              <a:t>You will be assigned a station (reservoir) to start.</a:t>
            </a:r>
            <a:endParaRPr lang="en-US" sz="2400" dirty="0">
              <a:latin typeface="Calibri"/>
              <a:ea typeface="Calibri"/>
              <a:cs typeface="Calibri"/>
            </a:endParaRPr>
          </a:p>
          <a:p>
            <a:pPr marL="285750" indent="-285750">
              <a:buFont typeface="Arial"/>
              <a:buChar char="•"/>
            </a:pPr>
            <a:r>
              <a:rPr lang="en" sz="2000" u="sng" dirty="0">
                <a:solidFill>
                  <a:srgbClr val="0563C1"/>
                </a:solidFill>
                <a:latin typeface="Arial"/>
                <a:ea typeface="Calibri"/>
                <a:cs typeface="Arial"/>
                <a:hlinkClick r:id="rId3">
                  <a:extLst>
                    <a:ext uri="{A12FA001-AC4F-418D-AE19-62706E023703}">
                      <ahyp:hlinkClr xmlns:ahyp="http://schemas.microsoft.com/office/drawing/2018/hyperlinkcolor" val="tx"/>
                    </a:ext>
                  </a:extLst>
                </a:hlinkClick>
              </a:rPr>
              <a:t>Carbon Cycle Game Reservoir Stations</a:t>
            </a:r>
            <a:endParaRPr lang="en-US" dirty="0"/>
          </a:p>
          <a:p>
            <a:pPr marL="342900" indent="-342900">
              <a:buAutoNum type="arabicPeriod"/>
            </a:pPr>
            <a:endParaRPr lang="en-US" dirty="0">
              <a:ea typeface="Calibri"/>
              <a:cs typeface="Calibri"/>
            </a:endParaRPr>
          </a:p>
          <a:p>
            <a:pPr marL="342900" indent="-342900">
              <a:buAutoNum type="arabicPeriod"/>
            </a:pPr>
            <a:r>
              <a:rPr lang="en-US" dirty="0">
                <a:ea typeface="Calibri"/>
                <a:cs typeface="Calibri"/>
              </a:rPr>
              <a:t>When you get to the station, you will roll the die ONE TIME</a:t>
            </a:r>
            <a:endParaRPr lang="en-US" dirty="0"/>
          </a:p>
          <a:p>
            <a:pPr marL="342900" indent="-342900">
              <a:buAutoNum type="arabicPeriod"/>
            </a:pPr>
            <a:endParaRPr lang="en-US" dirty="0">
              <a:ea typeface="Calibri"/>
              <a:cs typeface="Calibri"/>
            </a:endParaRPr>
          </a:p>
          <a:p>
            <a:pPr marL="342900" indent="-342900">
              <a:buAutoNum type="arabicPeriod"/>
            </a:pPr>
            <a:r>
              <a:rPr lang="en-US" dirty="0">
                <a:ea typeface="Calibri"/>
                <a:cs typeface="Calibri"/>
              </a:rPr>
              <a:t>The number on the die determines what happens to you (as a carbon atom)</a:t>
            </a:r>
          </a:p>
          <a:p>
            <a:pPr marL="342900" indent="-342900">
              <a:buAutoNum type="arabicPeriod"/>
            </a:pPr>
            <a:r>
              <a:rPr lang="en-US" dirty="0">
                <a:ea typeface="Calibri"/>
                <a:cs typeface="Calibri"/>
              </a:rPr>
              <a:t>Be sure to write down on </a:t>
            </a:r>
            <a:r>
              <a:rPr lang="en-US" dirty="0">
                <a:ea typeface="+mn-lt"/>
                <a:cs typeface="+mn-lt"/>
                <a:hlinkClick r:id="rId4"/>
              </a:rPr>
              <a:t>Carbon Cycle Game Data Sheet</a:t>
            </a:r>
            <a:r>
              <a:rPr lang="en-US" dirty="0">
                <a:solidFill>
                  <a:srgbClr val="FFFFFF"/>
                </a:solidFill>
                <a:latin typeface="Century Gothic"/>
                <a:ea typeface="Calibri"/>
                <a:cs typeface="Arial"/>
              </a:rPr>
              <a:t> </a:t>
            </a:r>
            <a:r>
              <a:rPr lang="en-US" dirty="0">
                <a:ea typeface="Calibri"/>
                <a:cs typeface="Calibri"/>
              </a:rPr>
              <a:t>the following :</a:t>
            </a:r>
          </a:p>
          <a:p>
            <a:pPr marL="800100" lvl="1" indent="-342900">
              <a:buAutoNum type="arabicPeriod"/>
            </a:pPr>
            <a:r>
              <a:rPr lang="en-US" dirty="0">
                <a:ea typeface="Calibri"/>
                <a:cs typeface="Calibri"/>
              </a:rPr>
              <a:t>Starting reservoir</a:t>
            </a:r>
          </a:p>
          <a:p>
            <a:pPr marL="800100" lvl="1" indent="-342900">
              <a:buAutoNum type="arabicPeriod"/>
            </a:pPr>
            <a:r>
              <a:rPr lang="en-US" dirty="0">
                <a:ea typeface="Calibri"/>
                <a:cs typeface="Calibri"/>
              </a:rPr>
              <a:t>Flux mechanism- how do you change into a different form</a:t>
            </a:r>
          </a:p>
          <a:p>
            <a:pPr marL="800100" lvl="1" indent="-342900">
              <a:buAutoNum type="arabicPeriod"/>
            </a:pPr>
            <a:r>
              <a:rPr lang="en-US" dirty="0">
                <a:ea typeface="Calibri"/>
                <a:cs typeface="Calibri"/>
              </a:rPr>
              <a:t>Ending reservoir</a:t>
            </a:r>
          </a:p>
          <a:p>
            <a:pPr marL="342900" indent="-342900">
              <a:buAutoNum type="arabicPeriod"/>
            </a:pPr>
            <a:endParaRPr lang="en-US" dirty="0">
              <a:ea typeface="Calibri"/>
              <a:cs typeface="Calibri"/>
            </a:endParaRPr>
          </a:p>
          <a:p>
            <a:pPr marL="342900" indent="-342900">
              <a:buAutoNum type="arabicPeriod"/>
            </a:pPr>
            <a:r>
              <a:rPr lang="en-US" dirty="0">
                <a:ea typeface="Calibri"/>
                <a:cs typeface="Calibri"/>
              </a:rPr>
              <a:t>Repeat for Round 1 (pre-industrial) till you complete the table (12 times)</a:t>
            </a:r>
          </a:p>
          <a:p>
            <a:pPr marL="342900" indent="-342900">
              <a:buAutoNum type="arabicPeriod"/>
            </a:pPr>
            <a:r>
              <a:rPr lang="en-US" dirty="0">
                <a:ea typeface="Calibri"/>
                <a:cs typeface="Calibri"/>
              </a:rPr>
              <a:t>Wait for teacher to prompt you to complete Round 2 (industrial)</a:t>
            </a:r>
          </a:p>
          <a:p>
            <a:pPr marL="342900" indent="-342900">
              <a:buAutoNum type="arabicPeriod"/>
            </a:pPr>
            <a:endParaRPr lang="en-US" dirty="0">
              <a:ea typeface="Calibri"/>
              <a:cs typeface="Calibri"/>
            </a:endParaRPr>
          </a:p>
          <a:p>
            <a:pPr marL="342900" indent="-342900">
              <a:buAutoNum type="arabicPeriod"/>
            </a:pPr>
            <a:r>
              <a:rPr lang="en-US" dirty="0">
                <a:ea typeface="Calibri"/>
                <a:cs typeface="Calibri"/>
              </a:rPr>
              <a:t>Use your data to answer the questions HERE:  </a:t>
            </a:r>
            <a:endParaRPr lang="en-US" dirty="0">
              <a:ea typeface="+mn-lt"/>
              <a:cs typeface="+mn-lt"/>
            </a:endParaRPr>
          </a:p>
        </p:txBody>
      </p:sp>
      <p:pic>
        <p:nvPicPr>
          <p:cNvPr id="3" name="Picture 2" descr="A qr code with black squares&#10;&#10;Description automatically generated">
            <a:extLst>
              <a:ext uri="{FF2B5EF4-FFF2-40B4-BE49-F238E27FC236}">
                <a16:creationId xmlns:a16="http://schemas.microsoft.com/office/drawing/2014/main" id="{79DB622C-0A95-EA85-92C4-38334B8D46B4}"/>
              </a:ext>
            </a:extLst>
          </p:cNvPr>
          <p:cNvPicPr>
            <a:picLocks noChangeAspect="1"/>
          </p:cNvPicPr>
          <p:nvPr/>
        </p:nvPicPr>
        <p:blipFill>
          <a:blip r:embed="rId5"/>
          <a:stretch>
            <a:fillRect/>
          </a:stretch>
        </p:blipFill>
        <p:spPr>
          <a:xfrm>
            <a:off x="5758342" y="5840398"/>
            <a:ext cx="901847" cy="901847"/>
          </a:xfrm>
          <a:prstGeom prst="rect">
            <a:avLst/>
          </a:prstGeom>
        </p:spPr>
      </p:pic>
    </p:spTree>
    <p:extLst>
      <p:ext uri="{BB962C8B-B14F-4D97-AF65-F5344CB8AC3E}">
        <p14:creationId xmlns:p14="http://schemas.microsoft.com/office/powerpoint/2010/main" val="2432227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C95D69-CCC0-F946-5705-C02ABBFD348B}"/>
              </a:ext>
            </a:extLst>
          </p:cNvPr>
          <p:cNvSpPr>
            <a:spLocks noGrp="1"/>
          </p:cNvSpPr>
          <p:nvPr>
            <p:ph type="title"/>
          </p:nvPr>
        </p:nvSpPr>
        <p:spPr>
          <a:xfrm>
            <a:off x="101166" y="323431"/>
            <a:ext cx="7793766" cy="558516"/>
          </a:xfrm>
        </p:spPr>
        <p:txBody>
          <a:bodyPr>
            <a:normAutofit/>
          </a:bodyPr>
          <a:lstStyle/>
          <a:p>
            <a:r>
              <a:rPr lang="en-US" sz="2200" dirty="0">
                <a:solidFill>
                  <a:srgbClr val="0F496F"/>
                </a:solidFill>
                <a:cs typeface="Calibri"/>
              </a:rPr>
              <a:t>Carbon Cycle Game- review of data</a:t>
            </a:r>
            <a:endParaRPr lang="en-US" dirty="0"/>
          </a:p>
        </p:txBody>
      </p:sp>
      <p:sp>
        <p:nvSpPr>
          <p:cNvPr id="4" name="TextBox 3">
            <a:extLst>
              <a:ext uri="{FF2B5EF4-FFF2-40B4-BE49-F238E27FC236}">
                <a16:creationId xmlns:a16="http://schemas.microsoft.com/office/drawing/2014/main" id="{3CFCF771-5284-B081-E6E3-E17A954CC1E3}"/>
              </a:ext>
            </a:extLst>
          </p:cNvPr>
          <p:cNvSpPr txBox="1"/>
          <p:nvPr/>
        </p:nvSpPr>
        <p:spPr>
          <a:xfrm>
            <a:off x="591293" y="1070702"/>
            <a:ext cx="64324"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 sz="1600" b="1" dirty="0">
              <a:latin typeface="Arial"/>
              <a:ea typeface="Calibri"/>
              <a:cs typeface="Arial"/>
            </a:endParaRPr>
          </a:p>
          <a:p>
            <a:pPr algn="l"/>
            <a:endParaRPr lang="en" sz="1000" u="sng" dirty="0">
              <a:solidFill>
                <a:srgbClr val="0563C1"/>
              </a:solidFill>
              <a:latin typeface="Arial"/>
              <a:ea typeface="Calibri"/>
              <a:cs typeface="Arial"/>
            </a:endParaRPr>
          </a:p>
          <a:p>
            <a:endParaRPr lang="en" sz="1000" u="sng" dirty="0">
              <a:solidFill>
                <a:srgbClr val="0563C1"/>
              </a:solidFill>
              <a:latin typeface="Arial"/>
              <a:ea typeface="Calibri"/>
              <a:cs typeface="Arial"/>
            </a:endParaRPr>
          </a:p>
          <a:p>
            <a:endParaRPr lang="en-US" sz="1200" u="sng" dirty="0">
              <a:solidFill>
                <a:srgbClr val="0563C1"/>
              </a:solidFill>
              <a:ea typeface="Calibri"/>
              <a:cs typeface="Calibri"/>
            </a:endParaRPr>
          </a:p>
        </p:txBody>
      </p:sp>
      <p:sp>
        <p:nvSpPr>
          <p:cNvPr id="7" name="Content Placeholder 6">
            <a:extLst>
              <a:ext uri="{FF2B5EF4-FFF2-40B4-BE49-F238E27FC236}">
                <a16:creationId xmlns:a16="http://schemas.microsoft.com/office/drawing/2014/main" id="{C52E2B42-EDC2-1FF6-A7A9-0CDC5F544212}"/>
              </a:ext>
            </a:extLst>
          </p:cNvPr>
          <p:cNvSpPr>
            <a:spLocks noGrp="1"/>
          </p:cNvSpPr>
          <p:nvPr>
            <p:ph idx="1"/>
          </p:nvPr>
        </p:nvSpPr>
        <p:spPr>
          <a:xfrm>
            <a:off x="522718" y="960690"/>
            <a:ext cx="7377399" cy="3286969"/>
          </a:xfrm>
        </p:spPr>
        <p:txBody>
          <a:bodyPr vert="horz" lIns="91440" tIns="45720" rIns="91440" bIns="45720" rtlCol="0" anchor="ctr">
            <a:noAutofit/>
          </a:bodyPr>
          <a:lstStyle/>
          <a:p>
            <a:endParaRPr lang="en-US" dirty="0"/>
          </a:p>
          <a:p>
            <a:pPr>
              <a:buClr>
                <a:srgbClr val="FFFFFF"/>
              </a:buClr>
            </a:pPr>
            <a:endParaRPr lang="en-US" dirty="0"/>
          </a:p>
          <a:p>
            <a:pPr>
              <a:buClr>
                <a:srgbClr val="FFFFFF"/>
              </a:buClr>
            </a:pPr>
            <a:r>
              <a:rPr lang="en-US" sz="1800" dirty="0"/>
              <a:t>Questions for discussion:</a:t>
            </a:r>
          </a:p>
          <a:p>
            <a:pPr lvl="1">
              <a:buClr>
                <a:srgbClr val="FFFFFF"/>
              </a:buClr>
            </a:pPr>
            <a:r>
              <a:rPr lang="en-US" dirty="0"/>
              <a:t>Why were there NO CARBON atoms that started in the MARINE BIOSPHERE, ROCK, or DEEP OCEAN?</a:t>
            </a:r>
          </a:p>
          <a:p>
            <a:pPr lvl="1">
              <a:buClr>
                <a:srgbClr val="FFFFFF"/>
              </a:buClr>
            </a:pPr>
            <a:r>
              <a:rPr lang="en-US" dirty="0"/>
              <a:t>Based on our data, where did MOST Carbon atoms spend their time in ROUND 1- (pre-industrial)</a:t>
            </a:r>
          </a:p>
          <a:p>
            <a:pPr lvl="1">
              <a:buClr>
                <a:srgbClr val="FFFFFF"/>
              </a:buClr>
            </a:pPr>
            <a:r>
              <a:rPr lang="en-US" dirty="0"/>
              <a:t>Based on our data, where did MOST Carbon atoms spend their time in ROUND 2 (INDUSTRIAL)?</a:t>
            </a:r>
          </a:p>
          <a:p>
            <a:pPr lvl="1">
              <a:buClr>
                <a:srgbClr val="FFFFFF"/>
              </a:buClr>
            </a:pPr>
            <a:r>
              <a:rPr lang="en-US" dirty="0"/>
              <a:t>How might where the CARBON is found in ROUND 2 be affecting the GBR or Coral reef?</a:t>
            </a:r>
          </a:p>
          <a:p>
            <a:pPr lvl="1">
              <a:buClr>
                <a:srgbClr val="FFFFFF"/>
              </a:buClr>
            </a:pPr>
            <a:endParaRPr lang="en-US" sz="2000" dirty="0"/>
          </a:p>
          <a:p>
            <a:pPr lvl="1">
              <a:buClr>
                <a:srgbClr val="FFFFFF"/>
              </a:buClr>
            </a:pPr>
            <a:endParaRPr lang="en-US" dirty="0"/>
          </a:p>
        </p:txBody>
      </p:sp>
      <p:pic>
        <p:nvPicPr>
          <p:cNvPr id="3" name="Picture 2" descr="A pie chart with text with Crust in the background&#10;&#10;Description automatically generated">
            <a:extLst>
              <a:ext uri="{FF2B5EF4-FFF2-40B4-BE49-F238E27FC236}">
                <a16:creationId xmlns:a16="http://schemas.microsoft.com/office/drawing/2014/main" id="{B1A04F4D-6D28-F7F9-9C58-0B19C4642746}"/>
              </a:ext>
            </a:extLst>
          </p:cNvPr>
          <p:cNvPicPr>
            <a:picLocks noChangeAspect="1"/>
          </p:cNvPicPr>
          <p:nvPr/>
        </p:nvPicPr>
        <p:blipFill>
          <a:blip r:embed="rId3"/>
          <a:stretch>
            <a:fillRect/>
          </a:stretch>
        </p:blipFill>
        <p:spPr>
          <a:xfrm>
            <a:off x="528213" y="4151302"/>
            <a:ext cx="3919959" cy="2419629"/>
          </a:xfrm>
          <a:prstGeom prst="rect">
            <a:avLst/>
          </a:prstGeom>
        </p:spPr>
      </p:pic>
      <p:pic>
        <p:nvPicPr>
          <p:cNvPr id="5" name="Picture 4" descr="A pie chart with different colored circles with Crust in the background&#10;&#10;Description automatically generated">
            <a:extLst>
              <a:ext uri="{FF2B5EF4-FFF2-40B4-BE49-F238E27FC236}">
                <a16:creationId xmlns:a16="http://schemas.microsoft.com/office/drawing/2014/main" id="{4B2F4A36-C9F1-103A-D052-B30A67B947C3}"/>
              </a:ext>
            </a:extLst>
          </p:cNvPr>
          <p:cNvPicPr>
            <a:picLocks noChangeAspect="1"/>
          </p:cNvPicPr>
          <p:nvPr/>
        </p:nvPicPr>
        <p:blipFill>
          <a:blip r:embed="rId4"/>
          <a:stretch>
            <a:fillRect/>
          </a:stretch>
        </p:blipFill>
        <p:spPr>
          <a:xfrm>
            <a:off x="4570071" y="4151302"/>
            <a:ext cx="3919959" cy="2419629"/>
          </a:xfrm>
          <a:prstGeom prst="rect">
            <a:avLst/>
          </a:prstGeom>
        </p:spPr>
      </p:pic>
    </p:spTree>
    <p:extLst>
      <p:ext uri="{BB962C8B-B14F-4D97-AF65-F5344CB8AC3E}">
        <p14:creationId xmlns:p14="http://schemas.microsoft.com/office/powerpoint/2010/main" val="2855503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animEffect transition="in" filter="randombar(horizontal)">
                                      <p:cBhvr>
                                        <p:cTn id="7" dur="500"/>
                                        <p:tgtEl>
                                          <p:spTgt spid="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7">
                                            <p:txEl>
                                              <p:pRg st="3" end="3"/>
                                            </p:txEl>
                                          </p:spTgt>
                                        </p:tgtEl>
                                        <p:attrNameLst>
                                          <p:attrName>style.visibility</p:attrName>
                                        </p:attrNameLst>
                                      </p:cBhvr>
                                      <p:to>
                                        <p:strVal val="visible"/>
                                      </p:to>
                                    </p:set>
                                    <p:animEffect transition="in" filter="randombar(horizontal)">
                                      <p:cBhvr>
                                        <p:cTn id="12" dur="500"/>
                                        <p:tgtEl>
                                          <p:spTgt spid="7">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7">
                                            <p:txEl>
                                              <p:pRg st="4" end="4"/>
                                            </p:txEl>
                                          </p:spTgt>
                                        </p:tgtEl>
                                        <p:attrNameLst>
                                          <p:attrName>style.visibility</p:attrName>
                                        </p:attrNameLst>
                                      </p:cBhvr>
                                      <p:to>
                                        <p:strVal val="visible"/>
                                      </p:to>
                                    </p:set>
                                    <p:animEffect transition="in" filter="randombar(horizontal)">
                                      <p:cBhvr>
                                        <p:cTn id="17" dur="500"/>
                                        <p:tgtEl>
                                          <p:spTgt spid="7">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7">
                                            <p:txEl>
                                              <p:pRg st="5" end="5"/>
                                            </p:txEl>
                                          </p:spTgt>
                                        </p:tgtEl>
                                        <p:attrNameLst>
                                          <p:attrName>style.visibility</p:attrName>
                                        </p:attrNameLst>
                                      </p:cBhvr>
                                      <p:to>
                                        <p:strVal val="visible"/>
                                      </p:to>
                                    </p:set>
                                    <p:animEffect transition="in" filter="randombar(horizontal)">
                                      <p:cBhvr>
                                        <p:cTn id="22" dur="500"/>
                                        <p:tgtEl>
                                          <p:spTgt spid="7">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7">
                                            <p:txEl>
                                              <p:pRg st="6" end="6"/>
                                            </p:txEl>
                                          </p:spTgt>
                                        </p:tgtEl>
                                        <p:attrNameLst>
                                          <p:attrName>style.visibility</p:attrName>
                                        </p:attrNameLst>
                                      </p:cBhvr>
                                      <p:to>
                                        <p:strVal val="visible"/>
                                      </p:to>
                                    </p:set>
                                    <p:animEffect transition="in" filter="randombar(horizontal)">
                                      <p:cBhvr>
                                        <p:cTn id="27" dur="500"/>
                                        <p:tgtEl>
                                          <p:spTgt spid="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DD2714-6A6F-B4CC-3FF2-1E0D0B93D751}"/>
              </a:ext>
            </a:extLst>
          </p:cNvPr>
          <p:cNvSpPr>
            <a:spLocks noGrp="1"/>
          </p:cNvSpPr>
          <p:nvPr>
            <p:ph type="title"/>
          </p:nvPr>
        </p:nvSpPr>
        <p:spPr>
          <a:xfrm>
            <a:off x="359780" y="222813"/>
            <a:ext cx="6554867" cy="723418"/>
          </a:xfrm>
        </p:spPr>
        <p:txBody>
          <a:bodyPr>
            <a:normAutofit fontScale="90000"/>
          </a:bodyPr>
          <a:lstStyle/>
          <a:p>
            <a:r>
              <a:rPr lang="en-US" dirty="0">
                <a:latin typeface="Calibri"/>
                <a:ea typeface="Calibri"/>
                <a:cs typeface="Calibri"/>
              </a:rPr>
              <a:t>Demo- effects of CO2 on pH</a:t>
            </a:r>
            <a:br>
              <a:rPr lang="en-US" dirty="0">
                <a:latin typeface="Calibri"/>
                <a:ea typeface="Calibri"/>
                <a:cs typeface="Calibri"/>
              </a:rPr>
            </a:br>
            <a:endParaRPr lang="en-US" dirty="0">
              <a:latin typeface="Calibri"/>
              <a:ea typeface="Calibri"/>
              <a:cs typeface="Calibri"/>
            </a:endParaRPr>
          </a:p>
        </p:txBody>
      </p:sp>
      <p:pic>
        <p:nvPicPr>
          <p:cNvPr id="4" name="Picture 4" descr="A group of glass beakers with a flame in the beaker&#10;&#10;Description automatically generated">
            <a:extLst>
              <a:ext uri="{FF2B5EF4-FFF2-40B4-BE49-F238E27FC236}">
                <a16:creationId xmlns:a16="http://schemas.microsoft.com/office/drawing/2014/main" id="{C5224184-5C5D-F002-AB77-116A5761B8AE}"/>
              </a:ext>
            </a:extLst>
          </p:cNvPr>
          <p:cNvPicPr>
            <a:picLocks noGrp="1" noChangeAspect="1"/>
          </p:cNvPicPr>
          <p:nvPr>
            <p:ph idx="1"/>
          </p:nvPr>
        </p:nvPicPr>
        <p:blipFill>
          <a:blip r:embed="rId3"/>
          <a:stretch>
            <a:fillRect/>
          </a:stretch>
        </p:blipFill>
        <p:spPr>
          <a:xfrm>
            <a:off x="481437" y="3349906"/>
            <a:ext cx="4710308" cy="3284860"/>
          </a:xfrm>
        </p:spPr>
      </p:pic>
      <p:pic>
        <p:nvPicPr>
          <p:cNvPr id="3" name="Picture 2" descr="A chart of different colors&#10;&#10;Description automatically generated">
            <a:extLst>
              <a:ext uri="{FF2B5EF4-FFF2-40B4-BE49-F238E27FC236}">
                <a16:creationId xmlns:a16="http://schemas.microsoft.com/office/drawing/2014/main" id="{0AA96632-5A5A-9212-1191-6D9BB9DAFE7F}"/>
              </a:ext>
            </a:extLst>
          </p:cNvPr>
          <p:cNvPicPr>
            <a:picLocks noChangeAspect="1"/>
          </p:cNvPicPr>
          <p:nvPr/>
        </p:nvPicPr>
        <p:blipFill>
          <a:blip r:embed="rId4"/>
          <a:stretch>
            <a:fillRect/>
          </a:stretch>
        </p:blipFill>
        <p:spPr>
          <a:xfrm>
            <a:off x="5370654" y="5245029"/>
            <a:ext cx="3572718" cy="1499384"/>
          </a:xfrm>
          <a:prstGeom prst="rect">
            <a:avLst/>
          </a:prstGeom>
        </p:spPr>
      </p:pic>
      <p:pic>
        <p:nvPicPr>
          <p:cNvPr id="5" name="Picture 4" descr="A bottle of liquid with a label&#10;&#10;Description automatically generated">
            <a:extLst>
              <a:ext uri="{FF2B5EF4-FFF2-40B4-BE49-F238E27FC236}">
                <a16:creationId xmlns:a16="http://schemas.microsoft.com/office/drawing/2014/main" id="{0B01019A-D35D-97B9-5684-5E6F1A45712C}"/>
              </a:ext>
            </a:extLst>
          </p:cNvPr>
          <p:cNvPicPr>
            <a:picLocks noChangeAspect="1"/>
          </p:cNvPicPr>
          <p:nvPr/>
        </p:nvPicPr>
        <p:blipFill>
          <a:blip r:embed="rId5"/>
          <a:stretch>
            <a:fillRect/>
          </a:stretch>
        </p:blipFill>
        <p:spPr>
          <a:xfrm>
            <a:off x="5762444" y="452136"/>
            <a:ext cx="3097795" cy="4641930"/>
          </a:xfrm>
          <a:prstGeom prst="rect">
            <a:avLst/>
          </a:prstGeom>
        </p:spPr>
      </p:pic>
      <p:sp>
        <p:nvSpPr>
          <p:cNvPr id="6" name="TextBox 5">
            <a:extLst>
              <a:ext uri="{FF2B5EF4-FFF2-40B4-BE49-F238E27FC236}">
                <a16:creationId xmlns:a16="http://schemas.microsoft.com/office/drawing/2014/main" id="{D0DA05E4-CE10-C4C6-FB0C-D29006E7E8F0}"/>
              </a:ext>
            </a:extLst>
          </p:cNvPr>
          <p:cNvSpPr txBox="1"/>
          <p:nvPr/>
        </p:nvSpPr>
        <p:spPr>
          <a:xfrm>
            <a:off x="569088" y="723417"/>
            <a:ext cx="4263341" cy="268996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Bef>
                <a:spcPct val="20000"/>
              </a:spcBef>
              <a:spcAft>
                <a:spcPts val="600"/>
              </a:spcAft>
            </a:pPr>
            <a:r>
              <a:rPr lang="en-US" sz="2000" dirty="0">
                <a:solidFill>
                  <a:srgbClr val="0F496F"/>
                </a:solidFill>
              </a:rPr>
              <a:t>Before Match vs. After Match</a:t>
            </a:r>
          </a:p>
          <a:p>
            <a:pPr marL="742950" lvl="1" indent="-285750">
              <a:spcBef>
                <a:spcPct val="20000"/>
              </a:spcBef>
              <a:spcAft>
                <a:spcPts val="600"/>
              </a:spcAft>
              <a:buFont typeface="Arial"/>
              <a:buChar char="•"/>
            </a:pPr>
            <a:r>
              <a:rPr lang="en-US" dirty="0">
                <a:solidFill>
                  <a:srgbClr val="0F496F"/>
                </a:solidFill>
              </a:rPr>
              <a:t>What do you SEE?</a:t>
            </a:r>
          </a:p>
          <a:p>
            <a:pPr marL="742950" lvl="1" indent="-285750">
              <a:spcBef>
                <a:spcPct val="20000"/>
              </a:spcBef>
              <a:spcAft>
                <a:spcPts val="600"/>
              </a:spcAft>
              <a:buFont typeface="Arial"/>
              <a:buChar char="•"/>
            </a:pPr>
            <a:r>
              <a:rPr lang="en-US" dirty="0">
                <a:solidFill>
                  <a:srgbClr val="0F496F"/>
                </a:solidFill>
              </a:rPr>
              <a:t>What do you THINK?</a:t>
            </a:r>
          </a:p>
          <a:p>
            <a:pPr marL="742950" lvl="1" indent="-285750">
              <a:spcBef>
                <a:spcPct val="20000"/>
              </a:spcBef>
              <a:spcAft>
                <a:spcPts val="600"/>
              </a:spcAft>
              <a:buFont typeface="Arial"/>
              <a:buChar char="•"/>
            </a:pPr>
            <a:r>
              <a:rPr lang="en-US" dirty="0">
                <a:solidFill>
                  <a:srgbClr val="0F496F"/>
                </a:solidFill>
              </a:rPr>
              <a:t>What do you WONDER?</a:t>
            </a:r>
          </a:p>
          <a:p>
            <a:pPr marL="285750" indent="-285750">
              <a:spcBef>
                <a:spcPct val="20000"/>
              </a:spcBef>
              <a:spcAft>
                <a:spcPts val="600"/>
              </a:spcAft>
              <a:buFont typeface="Arial"/>
              <a:buChar char="•"/>
            </a:pPr>
            <a:r>
              <a:rPr lang="en-US" sz="2000" dirty="0">
                <a:solidFill>
                  <a:srgbClr val="0F496F"/>
                </a:solidFill>
              </a:rPr>
              <a:t>Be prepared to share and discuss with your group/class on the above prompts</a:t>
            </a:r>
            <a:endParaRPr lang="en-US" dirty="0"/>
          </a:p>
        </p:txBody>
      </p:sp>
    </p:spTree>
    <p:extLst>
      <p:ext uri="{BB962C8B-B14F-4D97-AF65-F5344CB8AC3E}">
        <p14:creationId xmlns:p14="http://schemas.microsoft.com/office/powerpoint/2010/main" val="25829883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65E623-E371-9446-428D-180B24EB821E}"/>
              </a:ext>
            </a:extLst>
          </p:cNvPr>
          <p:cNvSpPr>
            <a:spLocks noGrp="1"/>
          </p:cNvSpPr>
          <p:nvPr>
            <p:ph type="title"/>
          </p:nvPr>
        </p:nvSpPr>
        <p:spPr/>
        <p:txBody>
          <a:bodyPr>
            <a:normAutofit fontScale="90000"/>
          </a:bodyPr>
          <a:lstStyle/>
          <a:p>
            <a:br>
              <a:rPr lang="en-US" dirty="0"/>
            </a:br>
            <a:r>
              <a:rPr lang="en-US" dirty="0"/>
              <a:t>What I see....</a:t>
            </a:r>
            <a:br>
              <a:rPr lang="en-US" dirty="0"/>
            </a:br>
            <a:r>
              <a:rPr lang="en-US" dirty="0"/>
              <a:t>What It means....</a:t>
            </a:r>
            <a:br>
              <a:rPr lang="en-US" dirty="0"/>
            </a:br>
            <a:r>
              <a:rPr lang="en-US" dirty="0"/>
              <a:t>Caption it</a:t>
            </a:r>
          </a:p>
        </p:txBody>
      </p:sp>
      <p:pic>
        <p:nvPicPr>
          <p:cNvPr id="19" name="Content Placeholder 18" descr="A screenshot of a computer&#10;&#10;Description automatically generated">
            <a:extLst>
              <a:ext uri="{FF2B5EF4-FFF2-40B4-BE49-F238E27FC236}">
                <a16:creationId xmlns:a16="http://schemas.microsoft.com/office/drawing/2014/main" id="{A9179D77-E2B9-8BE3-D1BD-6EF17BFD14AA}"/>
              </a:ext>
            </a:extLst>
          </p:cNvPr>
          <p:cNvPicPr>
            <a:picLocks noGrp="1" noChangeAspect="1"/>
          </p:cNvPicPr>
          <p:nvPr>
            <p:ph idx="1"/>
          </p:nvPr>
        </p:nvPicPr>
        <p:blipFill rotWithShape="1">
          <a:blip r:embed="rId2"/>
          <a:srcRect l="20567" t="35907" r="54184" b="16602"/>
          <a:stretch/>
        </p:blipFill>
        <p:spPr>
          <a:xfrm>
            <a:off x="802887" y="53329"/>
            <a:ext cx="6728804" cy="4636022"/>
          </a:xfrm>
        </p:spPr>
      </p:pic>
    </p:spTree>
    <p:extLst>
      <p:ext uri="{BB962C8B-B14F-4D97-AF65-F5344CB8AC3E}">
        <p14:creationId xmlns:p14="http://schemas.microsoft.com/office/powerpoint/2010/main" val="773293266"/>
      </p:ext>
    </p:extLst>
  </p:cSld>
  <p:clrMapOvr>
    <a:masterClrMapping/>
  </p:clrMapOvr>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3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2700"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1415</Words>
  <Application>Microsoft Office PowerPoint</Application>
  <PresentationFormat>On-screen Show (4:3)</PresentationFormat>
  <Paragraphs>135</Paragraphs>
  <Slides>19</Slides>
  <Notes>13</Notes>
  <HiddenSlides>1</HiddenSlides>
  <MMClips>1</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Slice</vt:lpstr>
      <vt:lpstr>THINK-PAIR-SHARE!</vt:lpstr>
      <vt:lpstr>PowerPoint Presentation</vt:lpstr>
      <vt:lpstr>  </vt:lpstr>
      <vt:lpstr>the Great Barrier Reef</vt:lpstr>
      <vt:lpstr>Write an Initial PREDICTION or Hypothesis If...then....because</vt:lpstr>
      <vt:lpstr>PowerPoint Presentation</vt:lpstr>
      <vt:lpstr>Carbon Cycle Game- review of data</vt:lpstr>
      <vt:lpstr>Demo- effects of CO2 on pH </vt:lpstr>
      <vt:lpstr> What I see.... What It means.... Caption it</vt:lpstr>
      <vt:lpstr>WHAT I SEE... WHAT IT MEANS... Caption IT!</vt:lpstr>
      <vt:lpstr>What I see... What it means... Caption IT!</vt:lpstr>
      <vt:lpstr>PowerPoint Presentation</vt:lpstr>
      <vt:lpstr>WHAT I SEE... WHAT IT MEANS... Caption IT!</vt:lpstr>
      <vt:lpstr>PowerPoint Presentation</vt:lpstr>
      <vt:lpstr>PowerPoint Presentation</vt:lpstr>
      <vt:lpstr>PowerPoint Presentation</vt:lpstr>
      <vt:lpstr>PowerPoint Presentation</vt:lpstr>
      <vt:lpstr>Evaluate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
  <cp:revision>1439</cp:revision>
  <dcterms:created xsi:type="dcterms:W3CDTF">2012-08-24T00:53:15Z</dcterms:created>
  <dcterms:modified xsi:type="dcterms:W3CDTF">2024-01-19T17:14:25Z</dcterms:modified>
</cp:coreProperties>
</file>