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  <p:sldMasterId id="2147483660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</p:sldIdLst>
  <p:sldSz cy="5143500" cx="9144000"/>
  <p:notesSz cx="6858000" cy="9144000"/>
  <p:embeddedFontLst>
    <p:embeddedFont>
      <p:font typeface="Roboto"/>
      <p:regular r:id="rId28"/>
      <p:bold r:id="rId29"/>
      <p:italic r:id="rId30"/>
      <p:boldItalic r:id="rId31"/>
    </p:embeddedFont>
    <p:embeddedFont>
      <p:font typeface="Century Gothic"/>
      <p:regular r:id="rId32"/>
      <p:bold r:id="rId33"/>
      <p:italic r:id="rId34"/>
      <p:boldItalic r:id="rId3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go="http://customooxmlschemas.google.com/" r:id="rId36" roundtripDataSignature="AMtx7mjGVz+erQkfLvg4nrluLDmJ59TZA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font" Target="fonts/Roboto-regular.fntdata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Roboto-bold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Roboto-boldItalic.fntdata"/><Relationship Id="rId30" Type="http://schemas.openxmlformats.org/officeDocument/2006/relationships/font" Target="fonts/Roboto-italic.fntdata"/><Relationship Id="rId11" Type="http://schemas.openxmlformats.org/officeDocument/2006/relationships/slide" Target="slides/slide5.xml"/><Relationship Id="rId33" Type="http://schemas.openxmlformats.org/officeDocument/2006/relationships/font" Target="fonts/CenturyGothic-bold.fntdata"/><Relationship Id="rId10" Type="http://schemas.openxmlformats.org/officeDocument/2006/relationships/slide" Target="slides/slide4.xml"/><Relationship Id="rId32" Type="http://schemas.openxmlformats.org/officeDocument/2006/relationships/font" Target="fonts/CenturyGothic-regular.fntdata"/><Relationship Id="rId13" Type="http://schemas.openxmlformats.org/officeDocument/2006/relationships/slide" Target="slides/slide7.xml"/><Relationship Id="rId35" Type="http://schemas.openxmlformats.org/officeDocument/2006/relationships/font" Target="fonts/CenturyGothic-boldItalic.fntdata"/><Relationship Id="rId12" Type="http://schemas.openxmlformats.org/officeDocument/2006/relationships/slide" Target="slides/slide6.xml"/><Relationship Id="rId34" Type="http://schemas.openxmlformats.org/officeDocument/2006/relationships/font" Target="fonts/CenturyGothic-italic.fntdata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36" Type="http://customschemas.google.com/relationships/presentationmetadata" Target="metadata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0" name="Google Shape;110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5" name="Google Shape;175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4" name="Google Shape;184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1" name="Google Shape;191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0" name="Google Shape;200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6" name="Google Shape;206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3" name="Google Shape;213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0" name="Google Shape;220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6" name="Google Shape;226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3" name="Google Shape;233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9" name="Google Shape;239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6" name="Google Shape;116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5" name="Google Shape;245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2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4" name="Google Shape;12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1" name="Google Shape;13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8" name="Google Shape;13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6" name="Google Shape;146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4" name="Google Shape;154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1" name="Google Shape;161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8" name="Google Shape;168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3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23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7843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23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3" name="Google Shape;13;p23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2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32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32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58" name="Google Shape;58;p3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4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33"/>
          <p:cNvSpPr txBox="1"/>
          <p:nvPr>
            <p:ph hasCustomPrompt="1"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1" name="Google Shape;61;p33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3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3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69" name="Google Shape;69;p3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70" name="Google Shape;70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36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73" name="Google Shape;73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6" name="Google Shape;76;p3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7" name="Google Shape;77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0" name="Google Shape;80;p38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81" name="Google Shape;81;p38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82" name="Google Shape;82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3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5" name="Google Shape;85;p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40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88" name="Google Shape;88;p4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89" name="Google Shape;89;p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1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92" name="Google Shape;92;p4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42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42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96" name="Google Shape;96;p42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97" name="Google Shape;97;p42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8" name="Google Shape;98;p4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4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24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p2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19" name="Google Shape;19;p24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2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43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101" name="Google Shape;101;p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4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04" name="Google Shape;104;p44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5" name="Google Shape;105;p4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chemeClr val="accent4"/>
        </a:solidFill>
      </p:bgPr>
    </p:bg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6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25" name="Google Shape;25;p2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27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27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27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30" name="Google Shape;30;p27"/>
          <p:cNvSpPr txBox="1"/>
          <p:nvPr>
            <p:ph idx="1" type="body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27"/>
          <p:cNvSpPr txBox="1"/>
          <p:nvPr>
            <p:ph idx="2" type="body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2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8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p28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p28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7" name="Google Shape;37;p2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9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Google Shape;40;p29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p29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2" name="Google Shape;42;p29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3" name="Google Shape;43;p2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0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46" name="Google Shape;46;p3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1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31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31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1" name="Google Shape;51;p31"/>
          <p:cNvSpPr txBox="1"/>
          <p:nvPr>
            <p:ph idx="1" type="subTitle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2" name="Google Shape;52;p31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3" name="Google Shape;53;p3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aterial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2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22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b="0" i="0" sz="18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2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5" name="Google Shape;65;p3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6" name="Google Shape;66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8.png"/><Relationship Id="rId4" Type="http://schemas.openxmlformats.org/officeDocument/2006/relationships/image" Target="../media/image5.png"/><Relationship Id="rId5" Type="http://schemas.openxmlformats.org/officeDocument/2006/relationships/image" Target="../media/image13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s://skyserver.sdss.org/dr18/VisualTools/navi?ra=141.919739539885&amp;dec=18.598690034216&amp;scale=0.2" TargetMode="External"/><Relationship Id="rId4" Type="http://schemas.openxmlformats.org/officeDocument/2006/relationships/image" Target="../media/image9.png"/><Relationship Id="rId5" Type="http://schemas.openxmlformats.org/officeDocument/2006/relationships/image" Target="../media/image14.png"/><Relationship Id="rId6" Type="http://schemas.openxmlformats.org/officeDocument/2006/relationships/image" Target="../media/image1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7.gif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7.gif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1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hyperlink" Target="https://www.youtube.com/watch?v=G5fI3X9BdrQ" TargetMode="External"/><Relationship Id="rId4" Type="http://schemas.openxmlformats.org/officeDocument/2006/relationships/hyperlink" Target="https://www.youtube.com/watch?v=G5fI3X9BdrQ" TargetMode="Externa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www.youtube.com/watch?v=EXxcwFfovkc" TargetMode="External"/><Relationship Id="rId4" Type="http://schemas.openxmlformats.org/officeDocument/2006/relationships/image" Target="../media/image22.jpg"/><Relationship Id="rId5" Type="http://schemas.openxmlformats.org/officeDocument/2006/relationships/hyperlink" Target="http://www.youtube.com/watch?v=qyxvPiOqEiE" TargetMode="External"/><Relationship Id="rId6" Type="http://schemas.openxmlformats.org/officeDocument/2006/relationships/image" Target="../media/image2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hyperlink" Target="https://creativecommons.org/licenses/by-nc-sa/4.0/" TargetMode="External"/><Relationship Id="rId4" Type="http://schemas.openxmlformats.org/officeDocument/2006/relationships/image" Target="../media/image20.png"/><Relationship Id="rId5" Type="http://schemas.openxmlformats.org/officeDocument/2006/relationships/hyperlink" Target="https://3drst.byu.edu/" TargetMode="External"/><Relationship Id="rId6" Type="http://schemas.openxmlformats.org/officeDocument/2006/relationships/image" Target="../media/image2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www.youtube.com/watch?v=h4OnBYrbCjY" TargetMode="External"/><Relationship Id="rId4" Type="http://schemas.openxmlformats.org/officeDocument/2006/relationships/image" Target="../media/image1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hyperlink" Target="http://www.youtube.com/watch?v=P8wx2ckyENk" TargetMode="External"/><Relationship Id="rId4" Type="http://schemas.openxmlformats.org/officeDocument/2006/relationships/image" Target="../media/image3.jpg"/><Relationship Id="rId5" Type="http://schemas.openxmlformats.org/officeDocument/2006/relationships/hyperlink" Target="http://www.youtube.com/watch?v=Mt0QJ4zGAns" TargetMode="External"/><Relationship Id="rId6" Type="http://schemas.openxmlformats.org/officeDocument/2006/relationships/image" Target="../media/image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hyperlink" Target="http://www.youtube.com/watch?v=h4OnBYrbCjY" TargetMode="External"/><Relationship Id="rId4" Type="http://schemas.openxmlformats.org/officeDocument/2006/relationships/image" Target="../media/image11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" sz="7800"/>
              <a:t>Shift Happens</a:t>
            </a:r>
            <a:endParaRPr sz="7800"/>
          </a:p>
        </p:txBody>
      </p:sp>
      <p:sp>
        <p:nvSpPr>
          <p:cNvPr id="113" name="Google Shape;113;p1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2100"/>
              <a:t>Standard 1.2</a:t>
            </a:r>
            <a:endParaRPr sz="21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0"/>
          <p:cNvSpPr txBox="1"/>
          <p:nvPr>
            <p:ph type="title"/>
          </p:nvPr>
        </p:nvSpPr>
        <p:spPr>
          <a:xfrm>
            <a:off x="343725" y="738725"/>
            <a:ext cx="83502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"/>
              <a:t>Wavelengths and Expansion</a:t>
            </a:r>
            <a:endParaRPr/>
          </a:p>
        </p:txBody>
      </p:sp>
      <p:sp>
        <p:nvSpPr>
          <p:cNvPr id="178" name="Google Shape;178;p10"/>
          <p:cNvSpPr txBox="1"/>
          <p:nvPr>
            <p:ph idx="1" type="body"/>
          </p:nvPr>
        </p:nvSpPr>
        <p:spPr>
          <a:xfrm>
            <a:off x="277675" y="1753950"/>
            <a:ext cx="83502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2100">
                <a:solidFill>
                  <a:schemeClr val="dk2"/>
                </a:solidFill>
              </a:rPr>
              <a:t>Teacher demonstration of expansion and wavelength.</a:t>
            </a:r>
            <a:endParaRPr sz="21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t/>
            </a:r>
            <a:endParaRPr/>
          </a:p>
        </p:txBody>
      </p:sp>
      <p:pic>
        <p:nvPicPr>
          <p:cNvPr id="179" name="Google Shape;179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828125"/>
            <a:ext cx="3811374" cy="252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10"/>
          <p:cNvPicPr preferRelativeResize="0"/>
          <p:nvPr/>
        </p:nvPicPr>
        <p:blipFill rotWithShape="1">
          <a:blip r:embed="rId4">
            <a:alphaModFix/>
          </a:blip>
          <a:srcRect b="89369" l="36991" r="0" t="0"/>
          <a:stretch/>
        </p:blipFill>
        <p:spPr>
          <a:xfrm>
            <a:off x="2428925" y="2828125"/>
            <a:ext cx="1317550" cy="397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1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261023" y="2289125"/>
            <a:ext cx="4063324" cy="271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1"/>
          <p:cNvSpPr txBox="1"/>
          <p:nvPr>
            <p:ph type="title"/>
          </p:nvPr>
        </p:nvSpPr>
        <p:spPr>
          <a:xfrm>
            <a:off x="258800" y="738725"/>
            <a:ext cx="8435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b="1" lang="en"/>
              <a:t>Redshift and Distance</a:t>
            </a:r>
            <a:endParaRPr b="1"/>
          </a:p>
        </p:txBody>
      </p:sp>
      <p:sp>
        <p:nvSpPr>
          <p:cNvPr id="187" name="Google Shape;187;p11"/>
          <p:cNvSpPr txBox="1"/>
          <p:nvPr>
            <p:ph idx="1" type="body"/>
          </p:nvPr>
        </p:nvSpPr>
        <p:spPr>
          <a:xfrm>
            <a:off x="258800" y="1919075"/>
            <a:ext cx="4313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lang="en" sz="2500"/>
              <a:t>What pattern do you notice about the amount of redshift relative to the distance?</a:t>
            </a:r>
            <a:endParaRPr sz="2500"/>
          </a:p>
        </p:txBody>
      </p:sp>
      <p:pic>
        <p:nvPicPr>
          <p:cNvPr id="188" name="Google Shape;188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48200" y="322150"/>
            <a:ext cx="4313200" cy="4499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2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"/>
              <a:t>Redshift and Velocity - </a:t>
            </a:r>
            <a:r>
              <a:rPr lang="en" u="sng">
                <a:solidFill>
                  <a:schemeClr val="hlink"/>
                </a:solidFill>
                <a:hlinkClick r:id="rId3"/>
              </a:rPr>
              <a:t>Sky Server</a:t>
            </a:r>
            <a:r>
              <a:rPr lang="en"/>
              <a:t> </a:t>
            </a:r>
            <a:endParaRPr/>
          </a:p>
        </p:txBody>
      </p:sp>
      <p:sp>
        <p:nvSpPr>
          <p:cNvPr id="194" name="Google Shape;194;p12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t/>
            </a:r>
            <a:endParaRPr/>
          </a:p>
        </p:txBody>
      </p:sp>
      <p:pic>
        <p:nvPicPr>
          <p:cNvPr id="195" name="Google Shape;195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70825" y="1570500"/>
            <a:ext cx="7949375" cy="11426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12"/>
          <p:cNvPicPr preferRelativeResize="0"/>
          <p:nvPr/>
        </p:nvPicPr>
        <p:blipFill rotWithShape="1">
          <a:blip r:embed="rId5">
            <a:alphaModFix/>
          </a:blip>
          <a:srcRect b="32888" l="15275" r="30974" t="10667"/>
          <a:stretch/>
        </p:blipFill>
        <p:spPr>
          <a:xfrm>
            <a:off x="884075" y="2777175"/>
            <a:ext cx="6922875" cy="2269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1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255895" y="466870"/>
            <a:ext cx="925575" cy="936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3"/>
          <p:cNvSpPr txBox="1"/>
          <p:nvPr>
            <p:ph type="title"/>
          </p:nvPr>
        </p:nvSpPr>
        <p:spPr>
          <a:xfrm>
            <a:off x="147300" y="94475"/>
            <a:ext cx="4173600" cy="880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980"/>
              <a:t>Wrap Up</a:t>
            </a:r>
            <a:endParaRPr sz="2980"/>
          </a:p>
        </p:txBody>
      </p:sp>
      <p:sp>
        <p:nvSpPr>
          <p:cNvPr id="203" name="Google Shape;203;p13"/>
          <p:cNvSpPr txBox="1"/>
          <p:nvPr>
            <p:ph idx="1" type="body"/>
          </p:nvPr>
        </p:nvSpPr>
        <p:spPr>
          <a:xfrm>
            <a:off x="147300" y="1756950"/>
            <a:ext cx="87747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708">
                <a:solidFill>
                  <a:srgbClr val="000000"/>
                </a:solidFill>
              </a:rPr>
              <a:t> Using Claim, Evidence, Reasoning, explain what redshift tells us about the universe.</a:t>
            </a:r>
            <a:endParaRPr sz="2408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Possible Claims: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"/>
              <a:t>-As an object moves away from an observer the wavelength increases.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"/>
              <a:t>-As distance increases, redshift increases.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rPr lang="en"/>
              <a:t>-As velocity increases, redshift increases. 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4"/>
          <p:cNvSpPr txBox="1"/>
          <p:nvPr>
            <p:ph type="title"/>
          </p:nvPr>
        </p:nvSpPr>
        <p:spPr>
          <a:xfrm>
            <a:off x="233225" y="662875"/>
            <a:ext cx="8460900" cy="843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"/>
              <a:t>Redshift and the Mysteries of the Universe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" sz="4700"/>
              <a:t>2 Stars Oscillating - WHY???</a:t>
            </a:r>
            <a:endParaRPr sz="4700"/>
          </a:p>
        </p:txBody>
      </p:sp>
      <p:sp>
        <p:nvSpPr>
          <p:cNvPr id="209" name="Google Shape;209;p14"/>
          <p:cNvSpPr txBox="1"/>
          <p:nvPr>
            <p:ph idx="1" type="body"/>
          </p:nvPr>
        </p:nvSpPr>
        <p:spPr>
          <a:xfrm>
            <a:off x="233225" y="1919075"/>
            <a:ext cx="2823600" cy="289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What you see to the right is 2 stars spectral lines. They are both oscillating, shifting red, then blue, continuously.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rPr lang="en"/>
              <a:t>Do you have any idea what would cause this?</a:t>
            </a:r>
            <a:endParaRPr/>
          </a:p>
        </p:txBody>
      </p:sp>
      <p:pic>
        <p:nvPicPr>
          <p:cNvPr id="210" name="Google Shape;210;p14"/>
          <p:cNvPicPr preferRelativeResize="0"/>
          <p:nvPr/>
        </p:nvPicPr>
        <p:blipFill rotWithShape="1">
          <a:blip r:embed="rId3">
            <a:alphaModFix/>
          </a:blip>
          <a:srcRect b="0" l="-1121" r="0" t="58706"/>
          <a:stretch/>
        </p:blipFill>
        <p:spPr>
          <a:xfrm>
            <a:off x="3167100" y="1792250"/>
            <a:ext cx="5922225" cy="2418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15"/>
          <p:cNvSpPr txBox="1"/>
          <p:nvPr>
            <p:ph type="title"/>
          </p:nvPr>
        </p:nvSpPr>
        <p:spPr>
          <a:xfrm>
            <a:off x="331450" y="444100"/>
            <a:ext cx="84240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"/>
              <a:t>Binary Star System:</a:t>
            </a:r>
            <a:endParaRPr/>
          </a:p>
        </p:txBody>
      </p:sp>
      <p:pic>
        <p:nvPicPr>
          <p:cNvPr id="216" name="Google Shape;216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84200" y="292350"/>
            <a:ext cx="4765225" cy="4765225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15"/>
          <p:cNvSpPr txBox="1"/>
          <p:nvPr/>
        </p:nvSpPr>
        <p:spPr>
          <a:xfrm>
            <a:off x="331450" y="1730875"/>
            <a:ext cx="3780900" cy="32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50"/>
              <a:buFont typeface="Arial"/>
              <a:buNone/>
            </a:pPr>
            <a:r>
              <a:rPr b="0" i="0" lang="en" sz="1750" u="none" cap="none" strike="noStrike">
                <a:solidFill>
                  <a:srgbClr val="4D5156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System of two stars that are gravitationally bound to and in orbit around each other.</a:t>
            </a:r>
            <a:endParaRPr b="0" i="0" sz="1750" u="none" cap="none" strike="noStrike">
              <a:solidFill>
                <a:srgbClr val="4D5156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339725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D5156"/>
              </a:buClr>
              <a:buSzPts val="1750"/>
              <a:buFont typeface="Roboto"/>
              <a:buChar char="●"/>
            </a:pPr>
            <a:r>
              <a:rPr b="0" i="0" lang="en" sz="1750" u="none" cap="none" strike="noStrike">
                <a:solidFill>
                  <a:srgbClr val="4D5156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Center point is NOT an object, but rather the center mass.</a:t>
            </a:r>
            <a:endParaRPr b="0" i="0" sz="1750" u="none" cap="none" strike="noStrike">
              <a:solidFill>
                <a:srgbClr val="4D5156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339725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D5156"/>
              </a:buClr>
              <a:buSzPts val="1750"/>
              <a:buFont typeface="Roboto"/>
              <a:buChar char="●"/>
            </a:pPr>
            <a:r>
              <a:rPr b="0" i="0" lang="en" sz="1750" u="none" cap="none" strike="noStrike">
                <a:solidFill>
                  <a:srgbClr val="4D5156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Center of mass can be thought of as a "balancing point" between two objects of different mass.</a:t>
            </a:r>
            <a:endParaRPr b="0" i="0" sz="1750" u="none" cap="none" strike="noStrike">
              <a:solidFill>
                <a:srgbClr val="4D5156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339725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D5156"/>
              </a:buClr>
              <a:buSzPts val="1750"/>
              <a:buFont typeface="Roboto"/>
              <a:buChar char="●"/>
            </a:pPr>
            <a:r>
              <a:rPr b="0" i="0" lang="en" sz="1750" u="none" cap="none" strike="noStrike">
                <a:solidFill>
                  <a:srgbClr val="4D5156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Both stars have gravitational pull on the other.</a:t>
            </a:r>
            <a:endParaRPr b="0" i="0" sz="1750" u="none" cap="none" strike="noStrike">
              <a:solidFill>
                <a:srgbClr val="4D5156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16"/>
          <p:cNvSpPr txBox="1"/>
          <p:nvPr>
            <p:ph type="title"/>
          </p:nvPr>
        </p:nvSpPr>
        <p:spPr>
          <a:xfrm>
            <a:off x="471900" y="309425"/>
            <a:ext cx="8222100" cy="1273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Radial Velocity = Spectral “Wobble”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90544"/>
              <a:buNone/>
            </a:pPr>
            <a:r>
              <a:t/>
            </a:r>
            <a:endParaRPr sz="1866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97572"/>
              <a:buNone/>
            </a:pPr>
            <a:r>
              <a:rPr b="1" lang="en" sz="3643"/>
              <a:t>What can Doppler Wobble tell us?</a:t>
            </a:r>
            <a:endParaRPr b="1" sz="3643"/>
          </a:p>
        </p:txBody>
      </p:sp>
      <p:sp>
        <p:nvSpPr>
          <p:cNvPr id="223" name="Google Shape;223;p16"/>
          <p:cNvSpPr txBox="1"/>
          <p:nvPr>
            <p:ph idx="1" type="body"/>
          </p:nvPr>
        </p:nvSpPr>
        <p:spPr>
          <a:xfrm>
            <a:off x="282350" y="1841350"/>
            <a:ext cx="8411700" cy="278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If there is 2 stars “wobbling” it indicates a binary star system.</a:t>
            </a:r>
            <a:endParaRPr sz="2200"/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If there is 1 star “wobbling” it indicates that there could be an exoplanet changing the movement of the star.</a:t>
            </a:r>
            <a:endParaRPr sz="2200"/>
          </a:p>
          <a:p>
            <a:pPr indent="-3683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" sz="2200"/>
              <a:t>An “Exoplanet” is a planet outside of our solar system</a:t>
            </a:r>
            <a:endParaRPr sz="2200"/>
          </a:p>
          <a:p>
            <a:pPr indent="-3683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" sz="2200"/>
              <a:t>5,470 exoplanets are currently identified as of 7/13/23</a:t>
            </a:r>
            <a:endParaRPr sz="2200"/>
          </a:p>
          <a:p>
            <a:pPr indent="-3683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" sz="2200"/>
              <a:t>1,036 have been found using Radial Velocity (spectral wobble)</a:t>
            </a:r>
            <a:endParaRPr sz="22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7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/>
          </a:p>
        </p:txBody>
      </p:sp>
      <p:sp>
        <p:nvSpPr>
          <p:cNvPr id="229" name="Google Shape;229;p17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lang="en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Exoplanets</a:t>
            </a:r>
            <a:endParaRPr/>
          </a:p>
        </p:txBody>
      </p:sp>
      <p:pic>
        <p:nvPicPr>
          <p:cNvPr id="230" name="Google Shape;230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72000" y="1973650"/>
            <a:ext cx="3915824" cy="2924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8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/>
          </a:p>
        </p:txBody>
      </p:sp>
      <p:sp>
        <p:nvSpPr>
          <p:cNvPr id="236" name="Google Shape;236;p18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2500" lnSpcReduction="1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92664"/>
              <a:buNone/>
            </a:pPr>
            <a:r>
              <a:rPr lang="en" sz="2100">
                <a:solidFill>
                  <a:schemeClr val="dk2"/>
                </a:solidFill>
                <a:highlight>
                  <a:srgbClr val="EEEEEE"/>
                </a:highlight>
              </a:rPr>
              <a:t>The radial velocities for stars caused by planets orbiting around them are typically measured using the Doppler shift of spectral lines. The technique is sometimes called the </a:t>
            </a:r>
            <a:r>
              <a:rPr i="1" lang="en" sz="2100">
                <a:solidFill>
                  <a:schemeClr val="dk2"/>
                </a:solidFill>
              </a:rPr>
              <a:t>Doppler wobble method</a:t>
            </a:r>
            <a:r>
              <a:rPr lang="en" sz="2100">
                <a:solidFill>
                  <a:schemeClr val="dk2"/>
                </a:solidFill>
                <a:highlight>
                  <a:srgbClr val="EEEEEE"/>
                </a:highlight>
              </a:rPr>
              <a:t>, since it uses the Doppler shift to detect a tiny wobbling motion of the parent star caused by the gravity of the unseen planet.</a:t>
            </a:r>
            <a:endParaRPr sz="2100">
              <a:solidFill>
                <a:schemeClr val="dk2"/>
              </a:solidFill>
              <a:highlight>
                <a:srgbClr val="EEEEEE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92664"/>
              <a:buNone/>
            </a:pPr>
            <a:r>
              <a:t/>
            </a:r>
            <a:endParaRPr sz="21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92664"/>
              <a:buNone/>
            </a:pPr>
            <a:r>
              <a:rPr lang="en" sz="2100">
                <a:solidFill>
                  <a:schemeClr val="dk2"/>
                </a:solidFill>
              </a:rPr>
              <a:t> Wobble as it relates back to sound waves </a:t>
            </a:r>
            <a:r>
              <a:rPr lang="en" sz="2100">
                <a:solidFill>
                  <a:schemeClr val="dk2"/>
                </a:solidFill>
                <a:uFill>
                  <a:noFill/>
                </a:u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(</a:t>
            </a:r>
            <a:r>
              <a:rPr lang="en" sz="2100" u="sng">
                <a:solidFill>
                  <a:schemeClr val="dk2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Hammond Organ</a:t>
            </a:r>
            <a:r>
              <a:rPr lang="en" sz="2100">
                <a:solidFill>
                  <a:schemeClr val="dk2"/>
                </a:solidFill>
              </a:rPr>
              <a:t>)</a:t>
            </a:r>
            <a:endParaRPr sz="21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8108"/>
              <a:buNone/>
            </a:pPr>
            <a:r>
              <a:t/>
            </a:r>
            <a:endParaRPr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ct val="108108"/>
              <a:buNone/>
            </a:pPr>
            <a:r>
              <a:t/>
            </a:r>
            <a:endParaRPr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9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/>
          </a:p>
        </p:txBody>
      </p:sp>
      <p:sp>
        <p:nvSpPr>
          <p:cNvPr id="242" name="Google Shape;242;p19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"/>
              <a:t>Phenomenon</a:t>
            </a:r>
            <a:endParaRPr/>
          </a:p>
        </p:txBody>
      </p:sp>
      <p:pic>
        <p:nvPicPr>
          <p:cNvPr descr="Christian Doppler was a genius." id="119" name="Google Shape;119;p2" title="Train Horn Doppler Effect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727700" y="2571750"/>
            <a:ext cx="4308100" cy="242330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compilation of speed shots. Turn it up as loud as possible for full effect. &#10; &#10;Video was used from the following people: &#10;battalionfan888  &#10;racermac1988  &#10;tvspnd1228  &#10;goduckcargo99  &#10;sanmanuelracing30 &#10;Leonefan  &#10;m140m &#10;Mikey2448 &#10;UnkownLogic &#10;btcclive2010 &#10;Rudd21  &#10;DatSoulghaMan &#10;666Matys666 &#10;MKfans" id="120" name="Google Shape;120;p2" title="NASCAR: Sounds of Speed">
            <a:hlinkClick r:id="rId5"/>
          </p:cNvPr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19301" y="2571750"/>
            <a:ext cx="4308100" cy="2423303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2"/>
          <p:cNvSpPr txBox="1"/>
          <p:nvPr/>
        </p:nvSpPr>
        <p:spPr>
          <a:xfrm>
            <a:off x="119300" y="1770155"/>
            <a:ext cx="8489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AutoNum type="arabicPeriod"/>
            </a:pPr>
            <a:r>
              <a:rPr b="0" i="0" lang="en" sz="13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Describe any patterns you notice about sound in regards to movement as you watch these two videos. </a:t>
            </a:r>
            <a:endParaRPr b="0" i="0" sz="16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20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/>
          </a:p>
        </p:txBody>
      </p:sp>
      <p:sp>
        <p:nvSpPr>
          <p:cNvPr id="248" name="Google Shape;248;p20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t/>
            </a:r>
            <a:endParaRPr/>
          </a:p>
        </p:txBody>
      </p:sp>
      <p:pic>
        <p:nvPicPr>
          <p:cNvPr id="249" name="Google Shape;249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58085" y="-104650"/>
            <a:ext cx="516367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005575" y="304925"/>
            <a:ext cx="5486400" cy="432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5" name="Google Shape;255;p21"/>
          <p:cNvGrpSpPr/>
          <p:nvPr/>
        </p:nvGrpSpPr>
        <p:grpSpPr>
          <a:xfrm>
            <a:off x="2758783" y="3808308"/>
            <a:ext cx="3626435" cy="333195"/>
            <a:chOff x="671219" y="4716141"/>
            <a:chExt cx="4750382" cy="444884"/>
          </a:xfrm>
        </p:grpSpPr>
        <p:sp>
          <p:nvSpPr>
            <p:cNvPr id="256" name="Google Shape;256;p21"/>
            <p:cNvSpPr txBox="1"/>
            <p:nvPr/>
          </p:nvSpPr>
          <p:spPr>
            <a:xfrm>
              <a:off x="671219" y="4716141"/>
              <a:ext cx="4750382" cy="19978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t" bIns="21850" lIns="43700" spcFirstLastPara="1" rIns="43700" wrap="square" tIns="21850">
              <a:spAutoFit/>
            </a:bodyPr>
            <a:lstStyle/>
            <a:p>
              <a:pPr indent="0" lvl="0" marL="0" marR="0" rtl="0" algn="ctr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" sz="67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3D-RST is supported by the NSF under grant number #DRL-2101383</a:t>
              </a:r>
              <a:endParaRPr/>
            </a:p>
          </p:txBody>
        </p:sp>
        <p:pic>
          <p:nvPicPr>
            <p:cNvPr descr="A picture containing text, clipart&#10;&#10;Description automatically generated" id="257" name="Google Shape;257;p21">
              <a:hlinkClick r:id="rId3"/>
            </p:cNvPr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2714395" y="4928615"/>
              <a:ext cx="664029" cy="23241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descr="Logo&#10;&#10;Description automatically generated" id="258" name="Google Shape;258;p21">
            <a:hlinkClick r:id="rId5"/>
          </p:cNvPr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932511" y="932261"/>
            <a:ext cx="3278981" cy="32789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3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/>
          </a:p>
        </p:txBody>
      </p:sp>
      <p:sp>
        <p:nvSpPr>
          <p:cNvPr id="127" name="Google Shape;127;p3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t/>
            </a:r>
            <a:endParaRPr/>
          </a:p>
        </p:txBody>
      </p:sp>
      <p:pic>
        <p:nvPicPr>
          <p:cNvPr descr="A visual explanation of the Doppler effect.&#10;&#10;Subscribe: https://www.youtube.com/channel/UCveZqqGewoyPiacooywP5Ig?sub_confirmation=1&#10;Support on Patreon: https://www.patreon.com/AltShiftX&#10;Twitter: https://twitter.com/altshiftx&#10;&#10;Created with Toon Boom Studio 6.&#10;Car sound: http://en.wikipedia.org/wiki/File:Speeding-car-horn_doppler_effect_sample.ogg&#10;Night sky image: http://en.wikipedia.org/wiki/File:Vermont_night_sky_stargazing.JPG&#10;&#10;Video from The Big Bang Theory is the property of its creators, used here under fair use." id="128" name="Google Shape;128;p3" title="The Doppler Effect: what does motion do to waves?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"/>
              <a:t>The Doppler Effect</a:t>
            </a:r>
            <a:endParaRPr/>
          </a:p>
        </p:txBody>
      </p:sp>
      <p:sp>
        <p:nvSpPr>
          <p:cNvPr id="134" name="Google Shape;134;p4"/>
          <p:cNvSpPr txBox="1"/>
          <p:nvPr>
            <p:ph idx="1" type="body"/>
          </p:nvPr>
        </p:nvSpPr>
        <p:spPr>
          <a:xfrm>
            <a:off x="171850" y="1919075"/>
            <a:ext cx="4259700" cy="301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 sz="170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Where have you heard this before?</a:t>
            </a:r>
            <a:endParaRPr b="1" sz="22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2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2200">
                <a:solidFill>
                  <a:srgbClr val="000000"/>
                </a:solidFill>
              </a:rPr>
              <a:t>2. </a:t>
            </a:r>
            <a:r>
              <a:rPr lang="en" sz="170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What happens to the wavelength of a sound wave as the source of the sound moves further away?</a:t>
            </a:r>
            <a:endParaRPr sz="2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3. </a:t>
            </a:r>
            <a:r>
              <a:rPr lang="en" sz="170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How is wavelength(frequency) related to pitch?</a:t>
            </a:r>
            <a:endParaRPr sz="170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70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70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135" name="Google Shape;135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05223" y="1863800"/>
            <a:ext cx="4542453" cy="3015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"/>
              <a:t>The Doppler Effect</a:t>
            </a:r>
            <a:endParaRPr/>
          </a:p>
        </p:txBody>
      </p:sp>
      <p:pic>
        <p:nvPicPr>
          <p:cNvPr descr="The Doppler Effect—the sound of coming and going:  When a source of sound is moving toward you, successive wavefronts arrive more frequently.  You perceive this increase in frequency as a higher tone.  Conversely, if the source of sound is moving away from you, the time between wavefronts reaching you is a little longer and this decrease in frequency is perceived as a lower tone." id="141" name="Google Shape;141;p5" title="Doppler Effect with Car Horn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26876" y="3095550"/>
            <a:ext cx="2928000" cy="16469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t Oshkosh 2017" id="142" name="Google Shape;142;p5" title="B-1B bone unrestricted high speed pass">
            <a:hlinkClick r:id="rId5"/>
          </p:cNvPr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743975" y="1759700"/>
            <a:ext cx="4268100" cy="2400809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5"/>
          <p:cNvSpPr txBox="1"/>
          <p:nvPr>
            <p:ph idx="1" type="body"/>
          </p:nvPr>
        </p:nvSpPr>
        <p:spPr>
          <a:xfrm>
            <a:off x="303900" y="1605000"/>
            <a:ext cx="4268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rgbClr val="4D5156"/>
                </a:solidFill>
              </a:rPr>
              <a:t>“It’s the apparent change in the frequency of a wave caused by relative motion between the source of the wave and the observer.” -Sheldon Cooper</a:t>
            </a:r>
            <a:endParaRPr>
              <a:solidFill>
                <a:srgbClr val="4D5156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6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"/>
              <a:t>Is the Doppler Effect seen in light waves?</a:t>
            </a:r>
            <a:endParaRPr/>
          </a:p>
        </p:txBody>
      </p:sp>
      <p:sp>
        <p:nvSpPr>
          <p:cNvPr id="149" name="Google Shape;149;p6"/>
          <p:cNvSpPr txBox="1"/>
          <p:nvPr>
            <p:ph idx="1" type="body"/>
          </p:nvPr>
        </p:nvSpPr>
        <p:spPr>
          <a:xfrm>
            <a:off x="110475" y="1679850"/>
            <a:ext cx="37686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- Celestial objects emit light waves.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"/>
              <a:t>- Electromagnetic spectrum shows all wavelengths of radiation emitted by light sources.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"/>
              <a:t>- What happens when those lights sources are moving?  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t/>
            </a:r>
            <a:endParaRPr/>
          </a:p>
        </p:txBody>
      </p:sp>
      <p:pic>
        <p:nvPicPr>
          <p:cNvPr id="150" name="Google Shape;150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76899" y="1440600"/>
            <a:ext cx="5068751" cy="3188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32698" y="3982550"/>
            <a:ext cx="2806375" cy="1683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7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/>
          </a:p>
        </p:txBody>
      </p:sp>
      <p:sp>
        <p:nvSpPr>
          <p:cNvPr id="157" name="Google Shape;157;p7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t/>
            </a:r>
            <a:endParaRPr/>
          </a:p>
        </p:txBody>
      </p:sp>
      <p:pic>
        <p:nvPicPr>
          <p:cNvPr descr="A visual explanation of the Doppler effect.&#10;&#10;Subscribe: https://www.youtube.com/channel/UCveZqqGewoyPiacooywP5Ig?sub_confirmation=1&#10;Support on Patreon: https://www.patreon.com/AltShiftX&#10;Twitter: https://twitter.com/altshiftx&#10;&#10;Created with Toon Boom Studio 6.&#10;Car sound: http://en.wikipedia.org/wiki/File:Speeding-car-horn_doppler_effect_sample.ogg&#10;Night sky image: http://en.wikipedia.org/wiki/File:Vermont_night_sky_stargazing.JPG&#10;&#10;Video from The Big Bang Theory is the property of its creators, used here under fair use." id="158" name="Google Shape;158;p7" title="The Doppler Effect: what does motion do to waves?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8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"/>
              <a:t>The Doppler Effect</a:t>
            </a:r>
            <a:endParaRPr/>
          </a:p>
        </p:txBody>
      </p:sp>
      <p:sp>
        <p:nvSpPr>
          <p:cNvPr id="164" name="Google Shape;164;p8"/>
          <p:cNvSpPr txBox="1"/>
          <p:nvPr>
            <p:ph idx="1" type="body"/>
          </p:nvPr>
        </p:nvSpPr>
        <p:spPr>
          <a:xfrm>
            <a:off x="471900" y="1937475"/>
            <a:ext cx="33120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lang="en"/>
              <a:t>What patterns do you observe as you compare light and sound waves emitted by a moving object? </a:t>
            </a:r>
            <a:endParaRPr/>
          </a:p>
        </p:txBody>
      </p:sp>
      <p:pic>
        <p:nvPicPr>
          <p:cNvPr id="165" name="Google Shape;165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94900" y="1759550"/>
            <a:ext cx="4905900" cy="3270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9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"/>
              <a:t>Red and Blue Shift</a:t>
            </a:r>
            <a:endParaRPr/>
          </a:p>
        </p:txBody>
      </p:sp>
      <p:sp>
        <p:nvSpPr>
          <p:cNvPr id="171" name="Google Shape;171;p9"/>
          <p:cNvSpPr txBox="1"/>
          <p:nvPr>
            <p:ph idx="1" type="body"/>
          </p:nvPr>
        </p:nvSpPr>
        <p:spPr>
          <a:xfrm>
            <a:off x="471900" y="1919075"/>
            <a:ext cx="23283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4. What is Red Shift?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rPr lang="en"/>
              <a:t>5. What is Blue Shift? </a:t>
            </a:r>
            <a:endParaRPr/>
          </a:p>
        </p:txBody>
      </p:sp>
      <p:pic>
        <p:nvPicPr>
          <p:cNvPr id="172" name="Google Shape;172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12050" y="1297000"/>
            <a:ext cx="5031950" cy="37739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1A237E"/>
      </a:accent5>
      <a:accent6>
        <a:srgbClr val="F4B400"/>
      </a:accent6>
      <a:hlink>
        <a:srgbClr val="1A237E"/>
      </a:hlink>
      <a:folHlink>
        <a:srgbClr val="1A23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