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4" r:id="rId1"/>
  </p:sldMasterIdLst>
  <p:notesMasterIdLst>
    <p:notesMasterId r:id="rId19"/>
  </p:notesMasterIdLst>
  <p:sldIdLst>
    <p:sldId id="256" r:id="rId2"/>
    <p:sldId id="257" r:id="rId3"/>
    <p:sldId id="262" r:id="rId4"/>
    <p:sldId id="275" r:id="rId5"/>
    <p:sldId id="258" r:id="rId6"/>
    <p:sldId id="260" r:id="rId7"/>
    <p:sldId id="259" r:id="rId8"/>
    <p:sldId id="263" r:id="rId9"/>
    <p:sldId id="264" r:id="rId10"/>
    <p:sldId id="270" r:id="rId11"/>
    <p:sldId id="271" r:id="rId12"/>
    <p:sldId id="272" r:id="rId13"/>
    <p:sldId id="274" r:id="rId14"/>
    <p:sldId id="265" r:id="rId15"/>
    <p:sldId id="266" r:id="rId16"/>
    <p:sldId id="276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87859"/>
  </p:normalViewPr>
  <p:slideViewPr>
    <p:cSldViewPr>
      <p:cViewPr varScale="1">
        <p:scale>
          <a:sx n="69" d="100"/>
          <a:sy n="69" d="100"/>
        </p:scale>
        <p:origin x="178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E861C-486B-4E18-A0E9-A790238A915C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11066-0135-4CAA-8AD4-89A97190AC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an example of the Eastern Coyote aka Coywolf.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037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 for picture- https://</a:t>
            </a:r>
            <a:r>
              <a:rPr lang="en-US" dirty="0" err="1"/>
              <a:t>nywolf.org</a:t>
            </a:r>
            <a:r>
              <a:rPr lang="en-US" dirty="0"/>
              <a:t>/2018/08/eastern-coyote-genetics/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87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watch the video until 3:08.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587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15aabb1fe7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15aabb1fe7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These are the designated food sources, assign one to each group.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-Ask the question, “What are the traits that make these competitors successful!”</a:t>
            </a:r>
          </a:p>
          <a:p>
            <a:endParaRPr lang="en-US" dirty="0"/>
          </a:p>
          <a:p>
            <a:r>
              <a:rPr lang="en-US" dirty="0"/>
              <a:t>We are going to talk about the 2 big competitors from this group.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829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-Ask students if they have heard of Eastern Wolf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88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Graphs depicting wolf populations in North America, Be sure to concentrate on the Eastern Wolf Population (TAN POPULATION ON EAST COAST, Canis </a:t>
            </a:r>
            <a:r>
              <a:rPr lang="en-US" dirty="0" err="1"/>
              <a:t>Lupis</a:t>
            </a:r>
            <a:r>
              <a:rPr lang="en-US" dirty="0"/>
              <a:t> </a:t>
            </a:r>
            <a:r>
              <a:rPr lang="en-US" dirty="0" err="1"/>
              <a:t>Lyacon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Think Pair Share is on next slide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1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Have everyone in groups talk about why they think the population of the eastern wolf has declined.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290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western coyote</a:t>
            </a:r>
          </a:p>
          <a:p>
            <a:r>
              <a:rPr lang="en-US" dirty="0"/>
              <a:t>Prolific-A species that reproduces at high numbers or has many offspring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79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Hody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James &amp; Kays, Roland. (2018). Mapping the expansion of coyotes (Canis latrans) across North and Central America. 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ZooKeys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759. 81-97. 10.3897/zookeys.759.15149. </a:t>
            </a:r>
          </a:p>
          <a:p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996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 Think-Pair-Share- What did the reduction of wolves do to the coyote population?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After this distribute Compilation of evidence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56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E32BA-33BD-50A9-6FF9-6925BFE849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24CB8E-0440-CB82-8441-204B4DD220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7EA65-B3C5-5CC8-BAEC-D86ACED4A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6295-9594-4691-87AD-1C0B523DEEE2}" type="datetime1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271BE-FF03-E526-837E-7B78CC989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612BF-A926-043C-BE8C-B7FAB8A23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343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A6BB8-AB09-7701-EF5C-2BE3D70A6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51BC2-4316-031E-3699-6176E46265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71DCF-10A1-818E-96F0-0F970761A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C91DF-86E0-474D-A8D3-88ABC7D98306}" type="datetime1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E5C55-DD66-4123-54D7-9EC25C57D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CE5B1-1410-0095-656E-CE060FF5B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6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1DBE8F-EA01-C85C-E4EA-3D62463850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EE7CA0-E8EC-389F-CF4B-81EE3B5962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EC56B-D7BA-5049-57E3-8CC4FECF1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FF98-C004-4C30-914B-6D52D294C69A}" type="datetime1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51A3E-8E7A-977C-2AA5-78163D4B9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B73B4-9AC1-11ED-287A-010985F90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238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A1755-E821-E462-FF4E-E43090D1B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C9B8B-6955-4FB3-5C22-8B53449BC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2E6B3-13DA-0597-B156-6E2096AEF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7DC7-DEAC-46B1-B44A-67839154DCB8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796D1-24CD-54E0-80BA-D4E275A1C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4D368-5257-EFF7-8410-260ED63B2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51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AB530-DC22-31F3-4592-DB40E8498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FEB80C-D154-BF57-81F6-8A87FF0C5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8EDD1-A7CF-EC1D-34C6-FE05FAD3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59D9-272B-42DE-B9AA-12105D1FBC86}" type="datetime1">
              <a:rPr lang="en-US" smtClean="0"/>
              <a:t>5/9/2023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C7606-60F7-AB91-FEEF-0CAAD496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AE652C-472E-2B25-6A98-6479A7552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93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D8D25-AED4-0876-55B9-3996D8255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756F2-EB2F-990E-5AB9-F732BE9F44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047DF2-1613-0781-91B3-4633AE8223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956A6D-E471-F02F-B816-49F65EFD6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1711-B0D2-407A-998A-BC266C4DCE3F}" type="datetime1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8A2F11-1834-EA88-12E6-6C86C2A09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639AC8-FE2F-7325-088A-C3FBA12C7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031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5AF82-7A43-94B3-2D72-A5BA4B8BE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D10ECF-6163-038A-75B4-53C2A82BB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620DE2-53CF-BB4D-03DE-AD48B4297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307317-7F5B-5DA9-88B0-E7DAA92098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6D3E7A-B3E7-B212-ACA5-9494A403B4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9745CD-D432-9799-A4A9-EC58AACBB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075D-69C3-40A6-8FF6-2945D4E5D990}" type="datetime1">
              <a:rPr lang="en-US" smtClean="0"/>
              <a:t>5/9/2023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763747-409C-D552-B608-D37F56367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58DD5D-86DC-C866-6243-632B1EFFB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57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5DE7D-8CD4-B999-91FC-0F189F316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DDB403-5D98-97B4-B3EA-83FE6ADE7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02E5-6B91-4F40-9770-79CDE1B45616}" type="datetime1">
              <a:rPr lang="en-US" smtClean="0"/>
              <a:t>5/9/2023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B489C5-3BC8-98DF-6955-07B1B1E20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C48171-4E60-8560-41E5-6242BB203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65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AD7BF6-FC33-8668-C95E-00863F21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B255-DF00-4865-ADBB-2698826603F1}" type="datetime1">
              <a:rPr lang="en-US" smtClean="0"/>
              <a:t>5/9/2023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6686B3-51ED-CB85-1C9C-97C1CC400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61983-D3E5-F522-0934-9506D03FE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830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7F6EB-54CB-F0D8-DA9E-E49E10BBB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2BF4F-F434-713F-FE4E-0424EA518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6CE76-B050-7D85-359E-66A402A78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AD833A-694B-6733-2616-60D2EE593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76C8-6594-46D8-9121-AA7AF03716EF}" type="datetime1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D55BA4-32F1-227E-49AF-0FEE791DB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AF1845-411B-1DF0-3AC3-FD7F709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18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85880-44A2-8C68-B08A-3AF750729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84C2EB-47EB-7B4D-F94A-A91B26AFBF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306B13-E920-E3DC-7D1D-2B3439A59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CF5A67-DC23-EC6E-048D-9FD6B76CF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CD53A-9DAD-4D17-941C-D61F1448BDEF}" type="datetime1">
              <a:rPr lang="en-US" smtClean="0"/>
              <a:t>5/9/2023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35428B-070E-4659-65F9-1D6064A0B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36B7F2-F45A-7A0B-4100-ED78E34D4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365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BDE637-AE92-6206-339B-305D460C2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F5A010-3C10-1A5E-59D8-6EC927C00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2354A-E1AF-7C5C-727A-A289797783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E1476-A7C4-44C1-9AE7-CF4A8B5E3316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50D05-B4CE-FB96-B9CA-D2ADF3553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61121-F5AF-0649-25DD-48180609CA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441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://cos.io/blog/preregistration-plan-not-prison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courses.lumenlearning.com/wm-microeconomics/chapter/rationality-and-self-interest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dnfaiJJnzdE?feature=oembed" TargetMode="External"/><Relationship Id="rId5" Type="http://schemas.openxmlformats.org/officeDocument/2006/relationships/hyperlink" Target="https://youtu.be/dnfaiJJnzdE" TargetMode="Externa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nio.com/fauna-animals/bears/brown-bear-fish-hunting-fushing-anima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11" Type="http://schemas.openxmlformats.org/officeDocument/2006/relationships/image" Target="../media/image11.jpg"/><Relationship Id="rId5" Type="http://schemas.openxmlformats.org/officeDocument/2006/relationships/image" Target="../media/image5.jp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s://www.flickr.com/photos/blacktigersdream/50653401501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courses.lumenlearning.com/wm-microeconomics/chapter/rationality-and-self-interest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s://www.flickr.com/photos/matthewpaulson/48140852107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461339"/>
            <a:ext cx="4629150" cy="28311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100" dirty="0">
                <a:solidFill>
                  <a:schemeClr val="tx2"/>
                </a:solidFill>
              </a:rPr>
              <a:t>Environment change and its effects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3429000"/>
            <a:ext cx="3485925" cy="2585613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n-US" sz="2800" dirty="0">
                <a:solidFill>
                  <a:schemeClr val="tx2"/>
                </a:solidFill>
              </a:rPr>
              <a:t>Students will be able to. . .</a:t>
            </a:r>
          </a:p>
          <a:p>
            <a:pPr marL="628650" lvl="1" indent="-2286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Recognize changes in an environment</a:t>
            </a:r>
          </a:p>
          <a:p>
            <a:pPr marL="628650" lvl="1" indent="-2286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Determine the effect it has on a species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8" name="Picture 7" descr="Text, whiteboard&#10;&#10;Description automatically generated">
            <a:extLst>
              <a:ext uri="{FF2B5EF4-FFF2-40B4-BE49-F238E27FC236}">
                <a16:creationId xmlns:a16="http://schemas.microsoft.com/office/drawing/2014/main" id="{CDDABAE6-B077-FC1D-7A1A-F5B95FAC99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970104" y="2114735"/>
            <a:ext cx="3613100" cy="26285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2CBA3C2-5168-9CFC-A899-3B25FBF454D1}"/>
              </a:ext>
            </a:extLst>
          </p:cNvPr>
          <p:cNvSpPr txBox="1"/>
          <p:nvPr/>
        </p:nvSpPr>
        <p:spPr>
          <a:xfrm>
            <a:off x="6119068" y="4543210"/>
            <a:ext cx="246413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://cos.io/blog/preregistration-plan-not-prison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US" sz="700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AB6159-D1FD-4069-8827-9547B9119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tatue of a person&#10;&#10;Description automatically generated with medium confidence">
            <a:extLst>
              <a:ext uri="{FF2B5EF4-FFF2-40B4-BE49-F238E27FC236}">
                <a16:creationId xmlns:a16="http://schemas.microsoft.com/office/drawing/2014/main" id="{9493DF3D-AFBA-8643-751F-DB14780298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5825" r="5509"/>
          <a:stretch/>
        </p:blipFill>
        <p:spPr>
          <a:xfrm>
            <a:off x="21" y="10"/>
            <a:ext cx="9143979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4512879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243E25-2E18-A723-0A21-7B0B88F90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86" y="1913950"/>
            <a:ext cx="3153102" cy="134275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Think-Pair-Share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15288" y="3337139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A841A-9902-B263-6313-43EC46F07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7" y="3417573"/>
            <a:ext cx="3444765" cy="2619839"/>
          </a:xfrm>
        </p:spPr>
        <p:txBody>
          <a:bodyPr anchor="ctr">
            <a:normAutofit/>
          </a:bodyPr>
          <a:lstStyle/>
          <a:p>
            <a:pPr>
              <a:buFontTx/>
              <a:buChar char="-"/>
            </a:pPr>
            <a:r>
              <a:rPr lang="en-US" sz="2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What are some of the possible causes of the </a:t>
            </a:r>
            <a:r>
              <a:rPr lang="en-US" sz="2800" dirty="0">
                <a:solidFill>
                  <a:srgbClr val="222222"/>
                </a:solidFill>
                <a:latin typeface="Arial" panose="020B0604020202020204" pitchFamily="34" charset="0"/>
              </a:rPr>
              <a:t>increased range and  population of W. Coyotes?</a:t>
            </a:r>
            <a:endParaRPr lang="en-US" sz="28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EEC210-AF39-BD3A-F2E5-B05227DA12D9}"/>
              </a:ext>
            </a:extLst>
          </p:cNvPr>
          <p:cNvSpPr txBox="1"/>
          <p:nvPr/>
        </p:nvSpPr>
        <p:spPr>
          <a:xfrm>
            <a:off x="6957183" y="6657945"/>
            <a:ext cx="218681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s://courses.lumenlearning.com/wm-microeconomics/chapter/rationality-and-self-interest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US" sz="700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809A0-B26A-8DBF-43F8-62A8D447E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093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FB377-D4D1-9A53-30F6-10D74E42F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4642583"/>
            <a:ext cx="7658100" cy="109984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/>
            <a:r>
              <a:rPr lang="en-US" sz="6000" dirty="0"/>
              <a:t>Deforestation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638861-22F4-42BD-AB54-580F4FFF9F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4405745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26">
            <a:extLst>
              <a:ext uri="{FF2B5EF4-FFF2-40B4-BE49-F238E27FC236}">
                <a16:creationId xmlns:a16="http://schemas.microsoft.com/office/drawing/2014/main" id="{6CACE173-0A3A-4306-B76C-60A0714C31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1172" y="320843"/>
            <a:ext cx="2743200" cy="370806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32BA690E-4C32-2250-7CF3-7F11806DB4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79" y="1417105"/>
            <a:ext cx="2434590" cy="1515533"/>
          </a:xfrm>
          <a:prstGeom prst="rect">
            <a:avLst/>
          </a:prstGeom>
        </p:spPr>
      </p:pic>
      <p:sp>
        <p:nvSpPr>
          <p:cNvPr id="18" name="Rounded Rectangle 26">
            <a:extLst>
              <a:ext uri="{FF2B5EF4-FFF2-40B4-BE49-F238E27FC236}">
                <a16:creationId xmlns:a16="http://schemas.microsoft.com/office/drawing/2014/main" id="{BE5996B0-F3AC-4A78-A5EF-139FD34959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0398" y="320842"/>
            <a:ext cx="2743200" cy="370806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2D7929F-DFBF-1A5A-8545-7DD7BAE3CB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703" y="1411442"/>
            <a:ext cx="2434590" cy="1527706"/>
          </a:xfrm>
          <a:prstGeom prst="rect">
            <a:avLst/>
          </a:prstGeom>
        </p:spPr>
      </p:pic>
      <p:sp>
        <p:nvSpPr>
          <p:cNvPr id="20" name="Rounded Rectangle 26">
            <a:extLst>
              <a:ext uri="{FF2B5EF4-FFF2-40B4-BE49-F238E27FC236}">
                <a16:creationId xmlns:a16="http://schemas.microsoft.com/office/drawing/2014/main" id="{347C85EF-9B88-46AF-B40D-70F2DDDE1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59625" y="320842"/>
            <a:ext cx="2743200" cy="370806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Map&#10;&#10;Description automatically generated">
            <a:extLst>
              <a:ext uri="{FF2B5EF4-FFF2-40B4-BE49-F238E27FC236}">
                <a16:creationId xmlns:a16="http://schemas.microsoft.com/office/drawing/2014/main" id="{D72B9BFC-4C3A-E671-C61F-B09563B14A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930" y="1413749"/>
            <a:ext cx="2434590" cy="151553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3CF0DA-52B3-0D40-C1BC-011DF1710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35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oup of animals in a field&#10;&#10;Description automatically generated with low confidence">
            <a:extLst>
              <a:ext uri="{FF2B5EF4-FFF2-40B4-BE49-F238E27FC236}">
                <a16:creationId xmlns:a16="http://schemas.microsoft.com/office/drawing/2014/main" id="{3DCD17A2-D724-AF22-B129-EA529F6D45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1" r="1939" b="1"/>
          <a:stretch/>
        </p:blipFill>
        <p:spPr>
          <a:xfrm>
            <a:off x="482600" y="1654300"/>
            <a:ext cx="3971037" cy="354939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5996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B0296D3-605C-6E6A-7568-649E8B13636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" r="1" b="1"/>
          <a:stretch/>
        </p:blipFill>
        <p:spPr>
          <a:xfrm>
            <a:off x="4690362" y="1654295"/>
            <a:ext cx="3971037" cy="354941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D32D94-602B-9228-94E1-1BD68C66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32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6475409-7DBA-8FE2-977F-337E1D798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2009775"/>
            <a:ext cx="4648200" cy="283845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DD8900D-C139-9E67-DCB4-9AB7E4EE9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Urbanization: Census population map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018DA9-B15D-4451-9932-9633EAC53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230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8DB30-C8E4-D63D-C870-C3728B909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6" y="5317240"/>
            <a:ext cx="8408194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3100">
                <a:solidFill>
                  <a:schemeClr val="tx1">
                    <a:lumMod val="85000"/>
                    <a:lumOff val="15000"/>
                  </a:schemeClr>
                </a:solidFill>
              </a:rPr>
              <a:t>Introducing the Eastern Coyote aka Coywolf</a:t>
            </a:r>
          </a:p>
        </p:txBody>
      </p:sp>
      <p:pic>
        <p:nvPicPr>
          <p:cNvPr id="5" name="Content Placeholder 4" descr="A fox walking in the snow&#10;&#10;Description automatically generated with medium confidence">
            <a:extLst>
              <a:ext uri="{FF2B5EF4-FFF2-40B4-BE49-F238E27FC236}">
                <a16:creationId xmlns:a16="http://schemas.microsoft.com/office/drawing/2014/main" id="{DA790E98-059A-C11B-77AC-6738892ABF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9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D5AC0A-6CB2-DBF3-1573-1E44D4A82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71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ext&#10;&#10;Description automatically generated with low confidence">
            <a:extLst>
              <a:ext uri="{FF2B5EF4-FFF2-40B4-BE49-F238E27FC236}">
                <a16:creationId xmlns:a16="http://schemas.microsoft.com/office/drawing/2014/main" id="{EC78AA1D-7360-0FF2-1792-5D6B2C659F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34" y="643467"/>
            <a:ext cx="7801930" cy="557106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129543-E4BC-84C3-A25E-831FEE6F1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364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590EA-401A-A9DD-91BC-F2658D2D4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What is a species anyway?</a:t>
            </a:r>
          </a:p>
        </p:txBody>
      </p:sp>
      <p:pic>
        <p:nvPicPr>
          <p:cNvPr id="5" name="Online Media 4" descr="What Makes a Species a Species?">
            <a:hlinkClick r:id="" action="ppaction://media"/>
            <a:extLst>
              <a:ext uri="{FF2B5EF4-FFF2-40B4-BE49-F238E27FC236}">
                <a16:creationId xmlns:a16="http://schemas.microsoft.com/office/drawing/2014/main" id="{EFFD0C3B-3E60-0380-9BDB-A0871E10F098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579019" y="1946413"/>
            <a:ext cx="5246631" cy="296517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F2DF39-4052-DED2-DC3C-E7D45E6F1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b="0" i="0" dirty="0">
                <a:solidFill>
                  <a:srgbClr val="21242C"/>
                </a:solidFill>
                <a:effectLst/>
                <a:latin typeface="Lato" panose="020F0502020204030203" pitchFamily="34" charset="0"/>
              </a:rPr>
              <a:t>According to the </a:t>
            </a:r>
            <a:r>
              <a:rPr lang="en-US" sz="2800" b="1" i="0" dirty="0">
                <a:solidFill>
                  <a:srgbClr val="21242C"/>
                </a:solidFill>
                <a:effectLst/>
                <a:latin typeface="inherit"/>
              </a:rPr>
              <a:t>biological species concept</a:t>
            </a:r>
            <a:r>
              <a:rPr lang="en-US" sz="2800" b="0" i="0" dirty="0">
                <a:solidFill>
                  <a:srgbClr val="21242C"/>
                </a:solidFill>
                <a:effectLst/>
                <a:latin typeface="Lato" panose="020F0502020204030203" pitchFamily="34" charset="0"/>
              </a:rPr>
              <a:t>, organisms belong to the same species if they can interbreed to produce viable, fertile offspring.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65B7B3-27A1-EAD6-C6BB-D1E84F60FC25}"/>
              </a:ext>
            </a:extLst>
          </p:cNvPr>
          <p:cNvSpPr txBox="1"/>
          <p:nvPr/>
        </p:nvSpPr>
        <p:spPr>
          <a:xfrm>
            <a:off x="4038600" y="5029200"/>
            <a:ext cx="2897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https://youtu.be/dnfaiJJnzdE</a:t>
            </a:r>
            <a:endParaRPr lang="en-US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51C4E-44D5-F597-9704-69EDADE2A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14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154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014" y="1243014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 from Powerpoint image library.">
            <a:extLst>
              <a:ext uri="{FF2B5EF4-FFF2-40B4-BE49-F238E27FC236}">
                <a16:creationId xmlns:a16="http://schemas.microsoft.com/office/drawing/2014/main" id="{8BD8ED27-013B-D6EC-8464-B70C3032BC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10999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4512879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D5B1DC-FD80-CC13-94EB-92B21D83B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86" y="1913950"/>
            <a:ext cx="3153102" cy="1342754"/>
          </a:xfrm>
        </p:spPr>
        <p:txBody>
          <a:bodyPr>
            <a:normAutofit/>
          </a:bodyPr>
          <a:lstStyle/>
          <a:p>
            <a:pPr algn="ctr"/>
            <a:r>
              <a:rPr lang="en-US" sz="2900"/>
              <a:t>Interest Approach</a:t>
            </a:r>
            <a:br>
              <a:rPr lang="en-US" sz="2900"/>
            </a:br>
            <a:r>
              <a:rPr lang="en-US" sz="2900"/>
              <a:t>Create a Successful Animal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15288" y="3337139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5BFF9-D4F3-105D-0614-542DBC86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1" y="3417573"/>
            <a:ext cx="4038600" cy="2619839"/>
          </a:xfrm>
        </p:spPr>
        <p:txBody>
          <a:bodyPr anchor="ctr">
            <a:normAutofit fontScale="92500" lnSpcReduction="20000"/>
          </a:bodyPr>
          <a:lstStyle/>
          <a:p>
            <a:r>
              <a:rPr lang="en-US" sz="1800" dirty="0"/>
              <a:t>On my mark you will do the following…</a:t>
            </a:r>
          </a:p>
          <a:p>
            <a:pPr lvl="1"/>
            <a:r>
              <a:rPr lang="en-US" dirty="0"/>
              <a:t>Get into your assigned groups</a:t>
            </a:r>
          </a:p>
          <a:p>
            <a:pPr lvl="1"/>
            <a:r>
              <a:rPr lang="en-US" dirty="0"/>
              <a:t>Grab a ”Successful Animal Traits” paper</a:t>
            </a:r>
          </a:p>
          <a:p>
            <a:pPr lvl="1"/>
            <a:r>
              <a:rPr lang="en-US" dirty="0"/>
              <a:t>Design an organism by selecting traits that go along with your assigned food source</a:t>
            </a:r>
          </a:p>
          <a:p>
            <a:pPr lvl="1"/>
            <a:r>
              <a:rPr lang="en-US" dirty="0"/>
              <a:t>Provide written reasons and justifications on why you selected those traits</a:t>
            </a:r>
          </a:p>
          <a:p>
            <a:pPr lvl="1"/>
            <a:r>
              <a:rPr lang="en-US" dirty="0"/>
              <a:t>REMEMBER, YOU’RE CREATING AN ANIMAL TO BE SUCCESSFUL</a:t>
            </a:r>
          </a:p>
          <a:p>
            <a:pPr lvl="1"/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47C6BB-4DE9-0A41-D791-CAF6B0727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02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1" y="1009651"/>
            <a:ext cx="1718325" cy="15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99325" y="1009651"/>
            <a:ext cx="2011600" cy="1508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50900" y="994875"/>
            <a:ext cx="2145124" cy="1504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95850" y="2841026"/>
            <a:ext cx="2048456" cy="140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63676" y="2855463"/>
            <a:ext cx="2145125" cy="1410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67651" y="2851951"/>
            <a:ext cx="1878601" cy="1408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784701" y="1006200"/>
            <a:ext cx="2011599" cy="150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526126" y="4529700"/>
            <a:ext cx="1747274" cy="1161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286251" y="4472776"/>
            <a:ext cx="1663089" cy="127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860898" y="4530525"/>
            <a:ext cx="1718326" cy="114107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 txBox="1"/>
          <p:nvPr/>
        </p:nvSpPr>
        <p:spPr>
          <a:xfrm>
            <a:off x="671363" y="2547925"/>
            <a:ext cx="680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1200"/>
              <a:t>Insects</a:t>
            </a:r>
            <a:endParaRPr sz="1200"/>
          </a:p>
        </p:txBody>
      </p:sp>
      <p:sp>
        <p:nvSpPr>
          <p:cNvPr id="65" name="Google Shape;65;p13"/>
          <p:cNvSpPr txBox="1"/>
          <p:nvPr/>
        </p:nvSpPr>
        <p:spPr>
          <a:xfrm>
            <a:off x="2593000" y="2506925"/>
            <a:ext cx="680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1200"/>
              <a:t>Rabbit</a:t>
            </a:r>
            <a:endParaRPr sz="1200"/>
          </a:p>
        </p:txBody>
      </p:sp>
      <p:sp>
        <p:nvSpPr>
          <p:cNvPr id="66" name="Google Shape;66;p13"/>
          <p:cNvSpPr txBox="1"/>
          <p:nvPr/>
        </p:nvSpPr>
        <p:spPr>
          <a:xfrm>
            <a:off x="5083263" y="2471725"/>
            <a:ext cx="680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1200"/>
              <a:t>Birds</a:t>
            </a:r>
            <a:endParaRPr sz="1200"/>
          </a:p>
        </p:txBody>
      </p:sp>
      <p:sp>
        <p:nvSpPr>
          <p:cNvPr id="67" name="Google Shape;67;p13"/>
          <p:cNvSpPr txBox="1"/>
          <p:nvPr/>
        </p:nvSpPr>
        <p:spPr>
          <a:xfrm>
            <a:off x="7467975" y="2547925"/>
            <a:ext cx="969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1200"/>
              <a:t>Sagebrush</a:t>
            </a:r>
            <a:endParaRPr sz="1200"/>
          </a:p>
        </p:txBody>
      </p:sp>
      <p:sp>
        <p:nvSpPr>
          <p:cNvPr id="68" name="Google Shape;68;p13"/>
          <p:cNvSpPr txBox="1"/>
          <p:nvPr/>
        </p:nvSpPr>
        <p:spPr>
          <a:xfrm>
            <a:off x="954600" y="4195600"/>
            <a:ext cx="850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1200"/>
              <a:t>Garbage</a:t>
            </a:r>
            <a:endParaRPr sz="1200"/>
          </a:p>
        </p:txBody>
      </p:sp>
      <p:sp>
        <p:nvSpPr>
          <p:cNvPr id="69" name="Google Shape;69;p13"/>
          <p:cNvSpPr txBox="1"/>
          <p:nvPr/>
        </p:nvSpPr>
        <p:spPr>
          <a:xfrm>
            <a:off x="3694675" y="4195600"/>
            <a:ext cx="850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1200"/>
              <a:t>Deer</a:t>
            </a:r>
            <a:endParaRPr sz="1200"/>
          </a:p>
        </p:txBody>
      </p:sp>
      <p:sp>
        <p:nvSpPr>
          <p:cNvPr id="70" name="Google Shape;70;p13"/>
          <p:cNvSpPr txBox="1"/>
          <p:nvPr/>
        </p:nvSpPr>
        <p:spPr>
          <a:xfrm>
            <a:off x="6410837" y="4195600"/>
            <a:ext cx="850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1200"/>
              <a:t>Mice</a:t>
            </a:r>
            <a:endParaRPr sz="1200"/>
          </a:p>
        </p:txBody>
      </p:sp>
      <p:sp>
        <p:nvSpPr>
          <p:cNvPr id="71" name="Google Shape;71;p13"/>
          <p:cNvSpPr txBox="1"/>
          <p:nvPr/>
        </p:nvSpPr>
        <p:spPr>
          <a:xfrm>
            <a:off x="1870725" y="5671600"/>
            <a:ext cx="1073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1200"/>
              <a:t>Wild Berries</a:t>
            </a:r>
            <a:endParaRPr sz="1200"/>
          </a:p>
        </p:txBody>
      </p:sp>
      <p:sp>
        <p:nvSpPr>
          <p:cNvPr id="72" name="Google Shape;72;p13"/>
          <p:cNvSpPr txBox="1"/>
          <p:nvPr/>
        </p:nvSpPr>
        <p:spPr>
          <a:xfrm>
            <a:off x="4581250" y="5671600"/>
            <a:ext cx="1073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1200"/>
              <a:t>Mushrooms</a:t>
            </a:r>
            <a:endParaRPr sz="1200"/>
          </a:p>
        </p:txBody>
      </p:sp>
      <p:sp>
        <p:nvSpPr>
          <p:cNvPr id="73" name="Google Shape;73;p13"/>
          <p:cNvSpPr txBox="1"/>
          <p:nvPr/>
        </p:nvSpPr>
        <p:spPr>
          <a:xfrm>
            <a:off x="7183513" y="5631450"/>
            <a:ext cx="1073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1200"/>
              <a:t>Grasses</a:t>
            </a:r>
            <a:endParaRPr sz="12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5E6B5D-6ADB-7CDD-1CD8-C84376C7B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, cat, indoor, cluttered&#10;&#10;Description automatically generated">
            <a:extLst>
              <a:ext uri="{FF2B5EF4-FFF2-40B4-BE49-F238E27FC236}">
                <a16:creationId xmlns:a16="http://schemas.microsoft.com/office/drawing/2014/main" id="{10F729A6-4A24-9956-16C2-9F87E4DEF0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648208"/>
            <a:ext cx="8178799" cy="556158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D45E0F-6DD9-1896-01FF-256B79193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2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C7E60-4D3D-41BD-8C2C-A45C2DA4A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1686" y="1481328"/>
            <a:ext cx="2194560" cy="24688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3500"/>
              <a:t>Eastern Wolf</a:t>
            </a:r>
          </a:p>
        </p:txBody>
      </p:sp>
      <p:pic>
        <p:nvPicPr>
          <p:cNvPr id="5" name="Content Placeholder 4" descr="A picture containing grass, outdoor, dog, mammal&#10;&#10;Description automatically generated">
            <a:extLst>
              <a:ext uri="{FF2B5EF4-FFF2-40B4-BE49-F238E27FC236}">
                <a16:creationId xmlns:a16="http://schemas.microsoft.com/office/drawing/2014/main" id="{B2A8AA49-A7E3-4886-ED02-DB7151517B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5635" r="21637" b="-2"/>
          <a:stretch/>
        </p:blipFill>
        <p:spPr>
          <a:xfrm>
            <a:off x="691432" y="465243"/>
            <a:ext cx="5821443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3C12E6-81C1-C22B-4D3E-2788ED0D8EDE}"/>
              </a:ext>
            </a:extLst>
          </p:cNvPr>
          <p:cNvSpPr txBox="1"/>
          <p:nvPr/>
        </p:nvSpPr>
        <p:spPr>
          <a:xfrm>
            <a:off x="6684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s://www.flickr.com/photos/blacktigersdream/50653401501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US" sz="700">
              <a:solidFill>
                <a:srgbClr val="FFFFF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49F361-E2F7-E04B-1EAF-23DFB1076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974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C7E60-4D3D-41BD-8C2C-A45C2DA4A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" y="325369"/>
            <a:ext cx="3276451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700"/>
              <a:t>Eastern Wolf</a:t>
            </a:r>
          </a:p>
        </p:txBody>
      </p:sp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3F9FD25D-2E72-1824-7ED5-CA7061EE6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2872899"/>
            <a:ext cx="3182691" cy="3320668"/>
          </a:xfrm>
        </p:spPr>
        <p:txBody>
          <a:bodyPr>
            <a:normAutofit/>
          </a:bodyPr>
          <a:lstStyle/>
          <a:p>
            <a:r>
              <a:rPr lang="en-US" sz="1900"/>
              <a:t>Historic Range is the Great Lake, North-Eastern U.S., and  South-Eastern Canada.</a:t>
            </a:r>
          </a:p>
          <a:p>
            <a:r>
              <a:rPr lang="en-US" sz="1900"/>
              <a:t>Population has declined greatly since early 1900’s</a:t>
            </a:r>
          </a:p>
        </p:txBody>
      </p:sp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B4CE1E75-5D0B-949D-1075-DEAED4947A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"/>
          <a:stretch/>
        </p:blipFill>
        <p:spPr>
          <a:xfrm>
            <a:off x="3983776" y="10"/>
            <a:ext cx="5159081" cy="685799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BBEDD7-ED30-04C4-02FC-935E72BA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373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tatue of a person&#10;&#10;Description automatically generated with medium confidence">
            <a:extLst>
              <a:ext uri="{FF2B5EF4-FFF2-40B4-BE49-F238E27FC236}">
                <a16:creationId xmlns:a16="http://schemas.microsoft.com/office/drawing/2014/main" id="{9493DF3D-AFBA-8643-751F-DB14780298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5825" r="5509"/>
          <a:stretch/>
        </p:blipFill>
        <p:spPr>
          <a:xfrm>
            <a:off x="20" y="10"/>
            <a:ext cx="9143979" cy="6857990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4512879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243E25-2E18-A723-0A21-7B0B88F90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86" y="1913950"/>
            <a:ext cx="3153102" cy="134275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Think-Pair-Share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15288" y="3337139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A841A-9902-B263-6313-43EC46F07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7" y="3417573"/>
            <a:ext cx="3444765" cy="2619839"/>
          </a:xfrm>
        </p:spPr>
        <p:txBody>
          <a:bodyPr anchor="ctr">
            <a:normAutofit/>
          </a:bodyPr>
          <a:lstStyle/>
          <a:p>
            <a:r>
              <a:rPr lang="en-US" sz="2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What are some of the possible causes of the decreased range and population of E. </a:t>
            </a:r>
            <a:r>
              <a:rPr lang="en-US" sz="2800" dirty="0">
                <a:solidFill>
                  <a:srgbClr val="222222"/>
                </a:solidFill>
                <a:latin typeface="Arial" panose="020B0604020202020204" pitchFamily="34" charset="0"/>
              </a:rPr>
              <a:t>Wolves?</a:t>
            </a:r>
            <a:endParaRPr 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EEC210-AF39-BD3A-F2E5-B05227DA12D9}"/>
              </a:ext>
            </a:extLst>
          </p:cNvPr>
          <p:cNvSpPr txBox="1"/>
          <p:nvPr/>
        </p:nvSpPr>
        <p:spPr>
          <a:xfrm>
            <a:off x="6957183" y="6657945"/>
            <a:ext cx="218681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s://courses.lumenlearning.com/wm-microeconomics/chapter/rationality-and-self-interest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US" sz="700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3EE025-258F-3CE7-AAB4-B8262F6F1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46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D3586-CA47-3B9C-0067-B2659F7A4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" y="325369"/>
            <a:ext cx="3276451" cy="1956841"/>
          </a:xfrm>
        </p:spPr>
        <p:txBody>
          <a:bodyPr anchor="b">
            <a:normAutofit/>
          </a:bodyPr>
          <a:lstStyle/>
          <a:p>
            <a:r>
              <a:rPr lang="en-US" sz="4700" dirty="0"/>
              <a:t>Coyote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C4A78AA-2292-4F59-8467-57E273D1A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2872899"/>
            <a:ext cx="3182691" cy="3320668"/>
          </a:xfrm>
        </p:spPr>
        <p:txBody>
          <a:bodyPr>
            <a:normAutofit/>
          </a:bodyPr>
          <a:lstStyle/>
          <a:p>
            <a:r>
              <a:rPr lang="en-US" sz="2800" dirty="0"/>
              <a:t>The Western Coyote is a prolific species all across North America… but it hasn’t always been that way.</a:t>
            </a:r>
          </a:p>
        </p:txBody>
      </p:sp>
      <p:pic>
        <p:nvPicPr>
          <p:cNvPr id="5" name="Content Placeholder 4" descr="A picture containing grass, outdoor, mammal, field&#10;&#10;Description automatically generated">
            <a:extLst>
              <a:ext uri="{FF2B5EF4-FFF2-40B4-BE49-F238E27FC236}">
                <a16:creationId xmlns:a16="http://schemas.microsoft.com/office/drawing/2014/main" id="{DA2C51A7-0FDA-2AD7-C41B-D2D955E0CE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19309" r="30476" b="-1"/>
          <a:stretch/>
        </p:blipFill>
        <p:spPr>
          <a:xfrm>
            <a:off x="3983776" y="10"/>
            <a:ext cx="515908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EBDB62-EFD5-3F50-69F7-626BDE897F20}"/>
              </a:ext>
            </a:extLst>
          </p:cNvPr>
          <p:cNvSpPr txBox="1"/>
          <p:nvPr/>
        </p:nvSpPr>
        <p:spPr>
          <a:xfrm>
            <a:off x="6684673" y="6657945"/>
            <a:ext cx="2459327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s://www.flickr.com/photos/matthewpaulson/48140852107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en-US" sz="700">
              <a:solidFill>
                <a:srgbClr val="FFFFF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4019F6-DC40-33F9-6508-4A96B156F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46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37D34-D9B7-48F4-6A3D-64022FE23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Coyote Population Map</a:t>
            </a:r>
          </a:p>
        </p:txBody>
      </p:sp>
      <p:pic>
        <p:nvPicPr>
          <p:cNvPr id="5" name="Content Placeholder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EDAED2C9-41F7-B462-03FE-0393D0830F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50" y="1937544"/>
            <a:ext cx="5397500" cy="4127500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38A6E9-A478-DA94-2A0D-F3E134326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50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535</Words>
  <Application>Microsoft Office PowerPoint</Application>
  <PresentationFormat>On-screen Show (4:3)</PresentationFormat>
  <Paragraphs>88</Paragraphs>
  <Slides>17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inherit</vt:lpstr>
      <vt:lpstr>Lato</vt:lpstr>
      <vt:lpstr>Office Theme</vt:lpstr>
      <vt:lpstr>Environment change and its effects</vt:lpstr>
      <vt:lpstr>Interest Approach Create a Successful Animal</vt:lpstr>
      <vt:lpstr>PowerPoint Presentation</vt:lpstr>
      <vt:lpstr>PowerPoint Presentation</vt:lpstr>
      <vt:lpstr>Eastern Wolf</vt:lpstr>
      <vt:lpstr>Eastern Wolf</vt:lpstr>
      <vt:lpstr>Think-Pair-Share</vt:lpstr>
      <vt:lpstr>Coyote</vt:lpstr>
      <vt:lpstr>Coyote Population Map</vt:lpstr>
      <vt:lpstr>Think-Pair-Share</vt:lpstr>
      <vt:lpstr>Deforestation</vt:lpstr>
      <vt:lpstr>PowerPoint Presentation</vt:lpstr>
      <vt:lpstr>Urbanization: Census population map</vt:lpstr>
      <vt:lpstr>Introducing the Eastern Coyote aka Coywolf</vt:lpstr>
      <vt:lpstr>PowerPoint Presentation</vt:lpstr>
      <vt:lpstr>What is a species anyway?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2012-08-24T00:53:15Z</dcterms:created>
  <dcterms:modified xsi:type="dcterms:W3CDTF">2023-05-09T19:30:37Z</dcterms:modified>
</cp:coreProperties>
</file>