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5" r:id="rId9"/>
    <p:sldId id="262" r:id="rId10"/>
    <p:sldId id="267" r:id="rId11"/>
    <p:sldId id="263" r:id="rId12"/>
    <p:sldId id="266" r:id="rId13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F65284A-9F47-4695-B253-B3E18D02B86B}" v="81" dt="2023-05-12T15:02:03.192"/>
    <p1510:client id="{69BB253B-D8CB-4F7E-B2A6-0BD75A2E63DF}" v="151" dt="2023-02-07T23:33:43.476"/>
    <p1510:client id="{9DCDCC55-4984-494D-9587-1BD250BED262}" v="51" dt="2023-02-07T23:19:46.012"/>
    <p1510:client id="{D4891D5B-D9C8-8246-A2E8-5CDD60F0E9CD}" v="4" dt="2023-02-02T18:05:18.83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33" d="100"/>
          <a:sy n="133" d="100"/>
        </p:scale>
        <p:origin x="906" y="12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alorie Draper" userId="VPzZyj+9lnan/2/+AZXbfo68Qdy7F3h8DBasxc6gPgc=" providerId="None" clId="Web-{2F65284A-9F47-4695-B253-B3E18D02B86B}"/>
    <pc:docChg chg="modSld">
      <pc:chgData name="Valorie Draper" userId="VPzZyj+9lnan/2/+AZXbfo68Qdy7F3h8DBasxc6gPgc=" providerId="None" clId="Web-{2F65284A-9F47-4695-B253-B3E18D02B86B}" dt="2023-05-12T15:02:03.192" v="81" actId="1076"/>
      <pc:docMkLst>
        <pc:docMk/>
      </pc:docMkLst>
      <pc:sldChg chg="addSp delSp modSp">
        <pc:chgData name="Valorie Draper" userId="VPzZyj+9lnan/2/+AZXbfo68Qdy7F3h8DBasxc6gPgc=" providerId="None" clId="Web-{2F65284A-9F47-4695-B253-B3E18D02B86B}" dt="2023-05-12T15:02:03.192" v="81" actId="1076"/>
        <pc:sldMkLst>
          <pc:docMk/>
          <pc:sldMk cId="0" sldId="258"/>
        </pc:sldMkLst>
        <pc:picChg chg="add mod">
          <ac:chgData name="Valorie Draper" userId="VPzZyj+9lnan/2/+AZXbfo68Qdy7F3h8DBasxc6gPgc=" providerId="None" clId="Web-{2F65284A-9F47-4695-B253-B3E18D02B86B}" dt="2023-05-12T15:02:03.192" v="81" actId="1076"/>
          <ac:picMkLst>
            <pc:docMk/>
            <pc:sldMk cId="0" sldId="258"/>
            <ac:picMk id="4" creationId="{3ECCBA82-75CC-1D8B-293A-14D2472F49C0}"/>
          </ac:picMkLst>
        </pc:picChg>
        <pc:picChg chg="del">
          <ac:chgData name="Valorie Draper" userId="VPzZyj+9lnan/2/+AZXbfo68Qdy7F3h8DBasxc6gPgc=" providerId="None" clId="Web-{2F65284A-9F47-4695-B253-B3E18D02B86B}" dt="2023-05-12T15:00:23.484" v="77"/>
          <ac:picMkLst>
            <pc:docMk/>
            <pc:sldMk cId="0" sldId="258"/>
            <ac:picMk id="71" creationId="{00000000-0000-0000-0000-000000000000}"/>
          </ac:picMkLst>
        </pc:picChg>
      </pc:sldChg>
      <pc:sldChg chg="modSp">
        <pc:chgData name="Valorie Draper" userId="VPzZyj+9lnan/2/+AZXbfo68Qdy7F3h8DBasxc6gPgc=" providerId="None" clId="Web-{2F65284A-9F47-4695-B253-B3E18D02B86B}" dt="2023-05-12T14:59:51.122" v="76" actId="20577"/>
        <pc:sldMkLst>
          <pc:docMk/>
          <pc:sldMk cId="3476341490" sldId="263"/>
        </pc:sldMkLst>
        <pc:spChg chg="mod">
          <ac:chgData name="Valorie Draper" userId="VPzZyj+9lnan/2/+AZXbfo68Qdy7F3h8DBasxc6gPgc=" providerId="None" clId="Web-{2F65284A-9F47-4695-B253-B3E18D02B86B}" dt="2023-05-12T14:59:51.122" v="76" actId="20577"/>
          <ac:spMkLst>
            <pc:docMk/>
            <pc:sldMk cId="3476341490" sldId="263"/>
            <ac:spMk id="3" creationId="{AF996F22-C726-E697-EEDB-36DC10BF7224}"/>
          </ac:spMkLst>
        </pc:spChg>
      </pc:sldChg>
    </pc:docChg>
  </pc:docChgLst>
  <pc:docChgLst>
    <pc:chgData name="David Davis" userId="44295985-24ab-4ff8-b436-b68de71ae27d" providerId="ADAL" clId="{D4891D5B-D9C8-8246-A2E8-5CDD60F0E9CD}"/>
    <pc:docChg chg="custSel addSld modSld">
      <pc:chgData name="David Davis" userId="44295985-24ab-4ff8-b436-b68de71ae27d" providerId="ADAL" clId="{D4891D5B-D9C8-8246-A2E8-5CDD60F0E9CD}" dt="2023-02-02T18:05:18.837" v="15"/>
      <pc:docMkLst>
        <pc:docMk/>
      </pc:docMkLst>
      <pc:sldChg chg="modSp mod">
        <pc:chgData name="David Davis" userId="44295985-24ab-4ff8-b436-b68de71ae27d" providerId="ADAL" clId="{D4891D5B-D9C8-8246-A2E8-5CDD60F0E9CD}" dt="2023-02-02T18:00:58.809" v="3" actId="27636"/>
        <pc:sldMkLst>
          <pc:docMk/>
          <pc:sldMk cId="0" sldId="259"/>
        </pc:sldMkLst>
        <pc:spChg chg="mod">
          <ac:chgData name="David Davis" userId="44295985-24ab-4ff8-b436-b68de71ae27d" providerId="ADAL" clId="{D4891D5B-D9C8-8246-A2E8-5CDD60F0E9CD}" dt="2023-02-02T18:00:58.809" v="3" actId="27636"/>
          <ac:spMkLst>
            <pc:docMk/>
            <pc:sldMk cId="0" sldId="259"/>
            <ac:spMk id="80" creationId="{00000000-0000-0000-0000-000000000000}"/>
          </ac:spMkLst>
        </pc:spChg>
      </pc:sldChg>
      <pc:sldChg chg="addSp delSp modSp new mod">
        <pc:chgData name="David Davis" userId="44295985-24ab-4ff8-b436-b68de71ae27d" providerId="ADAL" clId="{D4891D5B-D9C8-8246-A2E8-5CDD60F0E9CD}" dt="2023-02-02T18:01:13.844" v="8" actId="478"/>
        <pc:sldMkLst>
          <pc:docMk/>
          <pc:sldMk cId="3860029208" sldId="264"/>
        </pc:sldMkLst>
        <pc:spChg chg="del mod">
          <ac:chgData name="David Davis" userId="44295985-24ab-4ff8-b436-b68de71ae27d" providerId="ADAL" clId="{D4891D5B-D9C8-8246-A2E8-5CDD60F0E9CD}" dt="2023-02-02T18:01:09.648" v="6" actId="478"/>
          <ac:spMkLst>
            <pc:docMk/>
            <pc:sldMk cId="3860029208" sldId="264"/>
            <ac:spMk id="2" creationId="{DFD5AF15-18A1-3F49-1142-B2F8EC6CD957}"/>
          </ac:spMkLst>
        </pc:spChg>
        <pc:spChg chg="del mod">
          <ac:chgData name="David Davis" userId="44295985-24ab-4ff8-b436-b68de71ae27d" providerId="ADAL" clId="{D4891D5B-D9C8-8246-A2E8-5CDD60F0E9CD}" dt="2023-02-02T18:01:13.844" v="8" actId="478"/>
          <ac:spMkLst>
            <pc:docMk/>
            <pc:sldMk cId="3860029208" sldId="264"/>
            <ac:spMk id="3" creationId="{D51EA665-2ADA-DC7C-C982-393E2F7F155D}"/>
          </ac:spMkLst>
        </pc:spChg>
        <pc:picChg chg="add mod">
          <ac:chgData name="David Davis" userId="44295985-24ab-4ff8-b436-b68de71ae27d" providerId="ADAL" clId="{D4891D5B-D9C8-8246-A2E8-5CDD60F0E9CD}" dt="2023-02-02T18:01:04.045" v="5" actId="1076"/>
          <ac:picMkLst>
            <pc:docMk/>
            <pc:sldMk cId="3860029208" sldId="264"/>
            <ac:picMk id="4" creationId="{459032C0-15C6-5365-B61A-ABCB4B49C0AF}"/>
          </ac:picMkLst>
        </pc:picChg>
      </pc:sldChg>
      <pc:sldChg chg="addSp delSp modSp new mod delAnim modAnim">
        <pc:chgData name="David Davis" userId="44295985-24ab-4ff8-b436-b68de71ae27d" providerId="ADAL" clId="{D4891D5B-D9C8-8246-A2E8-5CDD60F0E9CD}" dt="2023-02-02T18:05:18.837" v="15"/>
        <pc:sldMkLst>
          <pc:docMk/>
          <pc:sldMk cId="3385838871" sldId="265"/>
        </pc:sldMkLst>
        <pc:spChg chg="mod">
          <ac:chgData name="David Davis" userId="44295985-24ab-4ff8-b436-b68de71ae27d" providerId="ADAL" clId="{D4891D5B-D9C8-8246-A2E8-5CDD60F0E9CD}" dt="2023-02-02T18:03:05.427" v="11" actId="27636"/>
          <ac:spMkLst>
            <pc:docMk/>
            <pc:sldMk cId="3385838871" sldId="265"/>
            <ac:spMk id="2" creationId="{2D430436-55BF-B302-A519-B50051D07075}"/>
          </ac:spMkLst>
        </pc:spChg>
        <pc:picChg chg="add del mod">
          <ac:chgData name="David Davis" userId="44295985-24ab-4ff8-b436-b68de71ae27d" providerId="ADAL" clId="{D4891D5B-D9C8-8246-A2E8-5CDD60F0E9CD}" dt="2023-02-02T18:05:00.554" v="14" actId="478"/>
          <ac:picMkLst>
            <pc:docMk/>
            <pc:sldMk cId="3385838871" sldId="265"/>
            <ac:picMk id="4" creationId="{A71E17E4-94A9-072F-068D-7508C488525F}"/>
          </ac:picMkLst>
        </pc:picChg>
        <pc:picChg chg="add mod">
          <ac:chgData name="David Davis" userId="44295985-24ab-4ff8-b436-b68de71ae27d" providerId="ADAL" clId="{D4891D5B-D9C8-8246-A2E8-5CDD60F0E9CD}" dt="2023-02-02T18:05:18.837" v="15"/>
          <ac:picMkLst>
            <pc:docMk/>
            <pc:sldMk cId="3385838871" sldId="265"/>
            <ac:picMk id="5" creationId="{C178151D-1FDE-D0AE-F152-7A6BCFA3BEE9}"/>
          </ac:picMkLst>
        </pc:picChg>
      </pc:sldChg>
    </pc:docChg>
  </pc:docChgLst>
  <pc:docChgLst>
    <pc:chgData name="Hyrum Gillespie" userId="qCdWicxA2U4RasCI8qK1yqPYA33Zt7Lp+dllvkK4sgg=" providerId="None" clId="Web-{69BB253B-D8CB-4F7E-B2A6-0BD75A2E63DF}"/>
    <pc:docChg chg="addSld delSld modSld">
      <pc:chgData name="Hyrum Gillespie" userId="qCdWicxA2U4RasCI8qK1yqPYA33Zt7Lp+dllvkK4sgg=" providerId="None" clId="Web-{69BB253B-D8CB-4F7E-B2A6-0BD75A2E63DF}" dt="2023-02-07T23:33:43.476" v="149" actId="20577"/>
      <pc:docMkLst>
        <pc:docMk/>
      </pc:docMkLst>
      <pc:sldChg chg="modSp">
        <pc:chgData name="Hyrum Gillespie" userId="qCdWicxA2U4RasCI8qK1yqPYA33Zt7Lp+dllvkK4sgg=" providerId="None" clId="Web-{69BB253B-D8CB-4F7E-B2A6-0BD75A2E63DF}" dt="2023-02-07T23:32:29.566" v="40" actId="20577"/>
        <pc:sldMkLst>
          <pc:docMk/>
          <pc:sldMk cId="2896688326" sldId="262"/>
        </pc:sldMkLst>
        <pc:spChg chg="mod">
          <ac:chgData name="Hyrum Gillespie" userId="qCdWicxA2U4RasCI8qK1yqPYA33Zt7Lp+dllvkK4sgg=" providerId="None" clId="Web-{69BB253B-D8CB-4F7E-B2A6-0BD75A2E63DF}" dt="2023-02-07T23:32:29.566" v="40" actId="20577"/>
          <ac:spMkLst>
            <pc:docMk/>
            <pc:sldMk cId="2896688326" sldId="262"/>
            <ac:spMk id="3" creationId="{1C7EEB85-6640-D563-BD30-85461E5F1984}"/>
          </ac:spMkLst>
        </pc:spChg>
      </pc:sldChg>
      <pc:sldChg chg="new del">
        <pc:chgData name="Hyrum Gillespie" userId="qCdWicxA2U4RasCI8qK1yqPYA33Zt7Lp+dllvkK4sgg=" providerId="None" clId="Web-{69BB253B-D8CB-4F7E-B2A6-0BD75A2E63DF}" dt="2023-02-07T23:31:58.267" v="2"/>
        <pc:sldMkLst>
          <pc:docMk/>
          <pc:sldMk cId="3937094709" sldId="266"/>
        </pc:sldMkLst>
      </pc:sldChg>
      <pc:sldChg chg="delSp modSp add replId delAnim">
        <pc:chgData name="Hyrum Gillespie" userId="qCdWicxA2U4RasCI8qK1yqPYA33Zt7Lp+dllvkK4sgg=" providerId="None" clId="Web-{69BB253B-D8CB-4F7E-B2A6-0BD75A2E63DF}" dt="2023-02-07T23:33:43.476" v="149" actId="20577"/>
        <pc:sldMkLst>
          <pc:docMk/>
          <pc:sldMk cId="2601661031" sldId="267"/>
        </pc:sldMkLst>
        <pc:spChg chg="del">
          <ac:chgData name="Hyrum Gillespie" userId="qCdWicxA2U4RasCI8qK1yqPYA33Zt7Lp+dllvkK4sgg=" providerId="None" clId="Web-{69BB253B-D8CB-4F7E-B2A6-0BD75A2E63DF}" dt="2023-02-07T23:32:41.207" v="42"/>
          <ac:spMkLst>
            <pc:docMk/>
            <pc:sldMk cId="2601661031" sldId="267"/>
            <ac:spMk id="2" creationId="{447AE8D3-9B19-35CD-5450-5D58E0E43F18}"/>
          </ac:spMkLst>
        </pc:spChg>
        <pc:spChg chg="mod">
          <ac:chgData name="Hyrum Gillespie" userId="qCdWicxA2U4RasCI8qK1yqPYA33Zt7Lp+dllvkK4sgg=" providerId="None" clId="Web-{69BB253B-D8CB-4F7E-B2A6-0BD75A2E63DF}" dt="2023-02-07T23:33:43.476" v="149" actId="20577"/>
          <ac:spMkLst>
            <pc:docMk/>
            <pc:sldMk cId="2601661031" sldId="267"/>
            <ac:spMk id="3" creationId="{1C7EEB85-6640-D563-BD30-85461E5F1984}"/>
          </ac:spMkLst>
        </pc:spChg>
      </pc:sldChg>
    </pc:docChg>
  </pc:docChgLst>
  <pc:docChgLst>
    <pc:chgData name="Hyrum Gillespie" userId="qCdWicxA2U4RasCI8qK1yqPYA33Zt7Lp+dllvkK4sgg=" providerId="None" clId="Web-{9DCDCC55-4984-494D-9587-1BD250BED262}"/>
    <pc:docChg chg="modSld sldOrd">
      <pc:chgData name="Hyrum Gillespie" userId="qCdWicxA2U4RasCI8qK1yqPYA33Zt7Lp+dllvkK4sgg=" providerId="None" clId="Web-{9DCDCC55-4984-494D-9587-1BD250BED262}" dt="2023-02-07T23:19:46.012" v="52"/>
      <pc:docMkLst>
        <pc:docMk/>
      </pc:docMkLst>
      <pc:sldChg chg="addSp modSp addAnim delAnim modAnim">
        <pc:chgData name="Hyrum Gillespie" userId="qCdWicxA2U4RasCI8qK1yqPYA33Zt7Lp+dllvkK4sgg=" providerId="None" clId="Web-{9DCDCC55-4984-494D-9587-1BD250BED262}" dt="2023-02-07T23:19:46.012" v="52"/>
        <pc:sldMkLst>
          <pc:docMk/>
          <pc:sldMk cId="2896688326" sldId="262"/>
        </pc:sldMkLst>
        <pc:spChg chg="add mod">
          <ac:chgData name="Hyrum Gillespie" userId="qCdWicxA2U4RasCI8qK1yqPYA33Zt7Lp+dllvkK4sgg=" providerId="None" clId="Web-{9DCDCC55-4984-494D-9587-1BD250BED262}" dt="2023-02-07T23:19:37.372" v="50" actId="1076"/>
          <ac:spMkLst>
            <pc:docMk/>
            <pc:sldMk cId="2896688326" sldId="262"/>
            <ac:spMk id="2" creationId="{447AE8D3-9B19-35CD-5450-5D58E0E43F18}"/>
          </ac:spMkLst>
        </pc:spChg>
        <pc:spChg chg="mod">
          <ac:chgData name="Hyrum Gillespie" userId="qCdWicxA2U4RasCI8qK1yqPYA33Zt7Lp+dllvkK4sgg=" providerId="None" clId="Web-{9DCDCC55-4984-494D-9587-1BD250BED262}" dt="2023-02-07T23:19:04.249" v="44" actId="20577"/>
          <ac:spMkLst>
            <pc:docMk/>
            <pc:sldMk cId="2896688326" sldId="262"/>
            <ac:spMk id="3" creationId="{1C7EEB85-6640-D563-BD30-85461E5F1984}"/>
          </ac:spMkLst>
        </pc:spChg>
      </pc:sldChg>
      <pc:sldChg chg="ord">
        <pc:chgData name="Hyrum Gillespie" userId="qCdWicxA2U4RasCI8qK1yqPYA33Zt7Lp+dllvkK4sgg=" providerId="None" clId="Web-{9DCDCC55-4984-494D-9587-1BD250BED262}" dt="2023-02-07T23:16:25.649" v="0"/>
        <pc:sldMkLst>
          <pc:docMk/>
          <pc:sldMk cId="3385838871" sldId="265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1e8f48c6780_0_1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1e8f48c6780_0_1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1e8f48c6780_0_1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Google Shape;67;g1e8f48c6780_0_1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1e8f48c6780_0_1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1e8f48c6780_0_1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1e8f48c6780_0_1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1e8f48c6780_0_1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2588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lipartbest.com/silhouette-of-a-man-and-woman" TargetMode="External"/><Relationship Id="rId3" Type="http://schemas.openxmlformats.org/officeDocument/2006/relationships/hyperlink" Target="https://health.ucsd.edu/news/releases/pages/2014-11-19-mouse-and-human-genome.aspx#:~:text=Mice%20and%20humans%20share%20approximately,percent%20of%20their%20respective%20genomes" TargetMode="External"/><Relationship Id="rId7" Type="http://schemas.openxmlformats.org/officeDocument/2006/relationships/hyperlink" Target="https://www.istockphoto.com/search/2/image?phrase=banana+dna,&#160;" TargetMode="External"/><Relationship Id="rId2" Type="http://schemas.openxmlformats.org/officeDocument/2006/relationships/hyperlink" Target="https://pixabay.com/images/search/genetics/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www.freepik.com/premium-photo/funny-baby-girl-sitting-child-chair-eating-banana-white-kitchen_25923244.htm" TargetMode="External"/><Relationship Id="rId5" Type="http://schemas.openxmlformats.org/officeDocument/2006/relationships/hyperlink" Target="https://www.pexels.com/search/mushrooms/&#160;" TargetMode="External"/><Relationship Id="rId4" Type="http://schemas.openxmlformats.org/officeDocument/2006/relationships/hyperlink" Target="https://unsplash.com/s/photos/mushroom" TargetMode="External"/><Relationship Id="rId9" Type="http://schemas.openxmlformats.org/officeDocument/2006/relationships/hyperlink" Target="https://fineartamerica.com/featured/1-banana-slug-on-hand-ted-kinsman.html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https://creativecommons.org/licenses/by-nc-sa/4.0/" TargetMode="Externa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9.png"/><Relationship Id="rId4" Type="http://schemas.openxmlformats.org/officeDocument/2006/relationships/hyperlink" Target="https://3drst.byu.edu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17.png"/><Relationship Id="rId4" Type="http://schemas.openxmlformats.org/officeDocument/2006/relationships/notesSlide" Target="../notesSlides/notesSlide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3"/>
          <p:cNvSpPr txBox="1">
            <a:spLocks noGrp="1"/>
          </p:cNvSpPr>
          <p:nvPr>
            <p:ph type="subTitle" idx="1"/>
          </p:nvPr>
        </p:nvSpPr>
        <p:spPr>
          <a:xfrm>
            <a:off x="311700" y="3798425"/>
            <a:ext cx="8520600" cy="846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400">
                <a:solidFill>
                  <a:srgbClr val="3C78D8"/>
                </a:solidFill>
              </a:rPr>
              <a:t>DNA Structure </a:t>
            </a:r>
            <a:endParaRPr sz="4400">
              <a:solidFill>
                <a:srgbClr val="3C78D8"/>
              </a:solidFill>
            </a:endParaRPr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8825" y="744575"/>
            <a:ext cx="7611199" cy="2964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7EEB85-6640-D563-BD30-85461E5F198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14300" indent="0" algn="ctr">
              <a:lnSpc>
                <a:spcPct val="114999"/>
              </a:lnSpc>
              <a:buNone/>
            </a:pPr>
            <a:r>
              <a:rPr lang="en" sz="3500" b="1" u="sng"/>
              <a:t>Construct an Explanation:</a:t>
            </a:r>
          </a:p>
          <a:p>
            <a:pPr marL="114300" indent="0" algn="ctr">
              <a:lnSpc>
                <a:spcPct val="114999"/>
              </a:lnSpc>
              <a:buNone/>
            </a:pPr>
            <a:endParaRPr lang="en" sz="3500"/>
          </a:p>
          <a:p>
            <a:pPr marL="114300" indent="0" algn="ctr">
              <a:lnSpc>
                <a:spcPct val="114999"/>
              </a:lnSpc>
              <a:buNone/>
            </a:pPr>
            <a:r>
              <a:rPr lang="en" sz="3500" b="1"/>
              <a:t>If mice and humans share so much DNA, why are we so different?</a:t>
            </a:r>
          </a:p>
          <a:p>
            <a:pPr marL="114300" indent="0" algn="ctr">
              <a:lnSpc>
                <a:spcPct val="114999"/>
              </a:lnSpc>
              <a:buNone/>
            </a:pPr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6016610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23BE9F-56E4-7BA4-72C9-9A938EBCD6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400"/>
              <a:t>References: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996F22-C726-E697-EEDB-36DC10BF722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14300" indent="0">
              <a:buNone/>
            </a:pPr>
            <a:r>
              <a:rPr lang="en-US" sz="1050" dirty="0"/>
              <a:t>Information for images used from slide 1 to slide 6 respectively:</a:t>
            </a:r>
          </a:p>
          <a:p>
            <a:pPr>
              <a:lnSpc>
                <a:spcPct val="114999"/>
              </a:lnSpc>
            </a:pPr>
            <a:endParaRPr lang="en-US" sz="1050"/>
          </a:p>
          <a:p>
            <a:pPr>
              <a:lnSpc>
                <a:spcPct val="114999"/>
              </a:lnSpc>
            </a:pPr>
            <a:r>
              <a:rPr lang="en-US" sz="1050" dirty="0"/>
              <a:t>Creator: </a:t>
            </a:r>
            <a:r>
              <a:rPr lang="en-US" sz="1050" dirty="0" err="1"/>
              <a:t>CreativeNature_nl</a:t>
            </a:r>
            <a:r>
              <a:rPr lang="en-US" sz="1050" dirty="0"/>
              <a:t> | Credit: Getty Images/iStockphoto Copyright: </a:t>
            </a:r>
            <a:r>
              <a:rPr lang="en-US" sz="1050" dirty="0" err="1"/>
              <a:t>CreativeNature_nl</a:t>
            </a:r>
            <a:endParaRPr lang="en-US" dirty="0"/>
          </a:p>
          <a:p>
            <a:pPr>
              <a:lnSpc>
                <a:spcPct val="114999"/>
              </a:lnSpc>
            </a:pPr>
            <a:r>
              <a:rPr lang="en-US" sz="1050" dirty="0"/>
              <a:t>Theconversation.com</a:t>
            </a:r>
          </a:p>
          <a:p>
            <a:pPr>
              <a:lnSpc>
                <a:spcPct val="114999"/>
              </a:lnSpc>
            </a:pPr>
            <a:r>
              <a:rPr lang="en-US" sz="1050" dirty="0"/>
              <a:t>Courtesy Lisa Stubbs, Oak Ridge National Laboratory</a:t>
            </a:r>
          </a:p>
          <a:p>
            <a:pPr>
              <a:lnSpc>
                <a:spcPct val="114999"/>
              </a:lnSpc>
            </a:pPr>
            <a:endParaRPr lang="en-US" sz="1050"/>
          </a:p>
          <a:p>
            <a:pPr marL="114300" indent="0">
              <a:lnSpc>
                <a:spcPct val="114999"/>
              </a:lnSpc>
              <a:buNone/>
            </a:pPr>
            <a:r>
              <a:rPr lang="en-US" sz="1050" dirty="0"/>
              <a:t>Information for the percent of the same protein-coding gene sequences:</a:t>
            </a:r>
          </a:p>
          <a:p>
            <a:pPr>
              <a:lnSpc>
                <a:spcPct val="114999"/>
              </a:lnSpc>
            </a:pPr>
            <a:r>
              <a:rPr lang="en-US" sz="1050" dirty="0"/>
              <a:t>DNA Structures: </a:t>
            </a:r>
            <a:r>
              <a:rPr lang="en-US" sz="1050" dirty="0">
                <a:hlinkClick r:id="rId2"/>
              </a:rPr>
              <a:t>https://pixabay.com/images/search/genetics/</a:t>
            </a:r>
            <a:endParaRPr lang="en-US" sz="1050" dirty="0"/>
          </a:p>
          <a:p>
            <a:pPr>
              <a:lnSpc>
                <a:spcPct val="114999"/>
              </a:lnSpc>
            </a:pPr>
            <a:r>
              <a:rPr lang="en-US" sz="1050" dirty="0"/>
              <a:t>For the Mouse: </a:t>
            </a:r>
            <a:r>
              <a:rPr lang="en-US" sz="1050" dirty="0">
                <a:hlinkClick r:id="rId3"/>
              </a:rPr>
              <a:t>https://health.ucsd.edu/news/releases/pages/2014-11-19-mouse-and-human-genome.aspx#:~:text=Mice%20and%20humans%20share%20approximately,percent%20of%20their%20respective%20genomes</a:t>
            </a:r>
            <a:r>
              <a:rPr lang="en-US" sz="1050" dirty="0"/>
              <a:t>.</a:t>
            </a:r>
            <a:endParaRPr lang="en-US" dirty="0"/>
          </a:p>
          <a:p>
            <a:pPr>
              <a:lnSpc>
                <a:spcPct val="114999"/>
              </a:lnSpc>
            </a:pPr>
            <a:r>
              <a:rPr lang="en-US" sz="1050" dirty="0"/>
              <a:t>For the Mushrooms: </a:t>
            </a:r>
            <a:r>
              <a:rPr lang="en-US" sz="1050" dirty="0">
                <a:hlinkClick r:id="rId4"/>
              </a:rPr>
              <a:t>https://unsplash.com/s/photos/mushroom</a:t>
            </a:r>
          </a:p>
          <a:p>
            <a:pPr marL="114300" indent="0">
              <a:lnSpc>
                <a:spcPct val="114999"/>
              </a:lnSpc>
              <a:buNone/>
            </a:pPr>
            <a:r>
              <a:rPr lang="en-US" sz="1050" dirty="0"/>
              <a:t>           </a:t>
            </a:r>
            <a:r>
              <a:rPr lang="en-US" sz="1050" dirty="0">
                <a:hlinkClick r:id="rId5"/>
              </a:rPr>
              <a:t>https://www.pexels.com/search/mushrooms/ </a:t>
            </a:r>
            <a:endParaRPr lang="en-US" sz="1050" dirty="0"/>
          </a:p>
          <a:p>
            <a:pPr>
              <a:lnSpc>
                <a:spcPct val="114999"/>
              </a:lnSpc>
            </a:pPr>
            <a:r>
              <a:rPr lang="en-US" sz="1050" dirty="0"/>
              <a:t>For the banana: </a:t>
            </a:r>
            <a:r>
              <a:rPr lang="en-US" sz="1050" dirty="0">
                <a:hlinkClick r:id="rId6"/>
              </a:rPr>
              <a:t>https://www.freepik.com/premium-photo/funny-baby-girl-sitting-child-chair-eating-banana-white-</a:t>
            </a:r>
            <a:r>
              <a:rPr lang="en-US" sz="1050" dirty="0"/>
              <a:t>kitchen_25923244.htm, </a:t>
            </a:r>
            <a:r>
              <a:rPr lang="en-US" sz="1050" dirty="0">
                <a:hlinkClick r:id="rId7"/>
              </a:rPr>
              <a:t>https://www.istockphoto.com/search/2/image?phrase=banana+dna, </a:t>
            </a:r>
          </a:p>
          <a:p>
            <a:pPr>
              <a:lnSpc>
                <a:spcPct val="114999"/>
              </a:lnSpc>
            </a:pPr>
            <a:r>
              <a:rPr lang="en-US" sz="1050" dirty="0"/>
              <a:t>For the Human: </a:t>
            </a:r>
            <a:r>
              <a:rPr lang="en-US" sz="1050" dirty="0">
                <a:hlinkClick r:id="rId8"/>
              </a:rPr>
              <a:t>http://www.clipartbest.com/silhouette-of-a-man-and-woman</a:t>
            </a:r>
          </a:p>
          <a:p>
            <a:pPr>
              <a:lnSpc>
                <a:spcPct val="114999"/>
              </a:lnSpc>
            </a:pPr>
            <a:r>
              <a:rPr lang="en-US" sz="1050" dirty="0"/>
              <a:t>For the slug: https://www.istockphoto.com/search/2/image?phrase=slug+animal, </a:t>
            </a:r>
            <a:r>
              <a:rPr lang="en-US" sz="1050" dirty="0">
                <a:hlinkClick r:id="rId9"/>
              </a:rPr>
              <a:t>https://fineartamerica.com/featured/1-banana-slug-on-hand-ted-kinsman.html</a:t>
            </a:r>
          </a:p>
        </p:txBody>
      </p:sp>
    </p:spTree>
    <p:extLst>
      <p:ext uri="{BB962C8B-B14F-4D97-AF65-F5344CB8AC3E}">
        <p14:creationId xmlns:p14="http://schemas.microsoft.com/office/powerpoint/2010/main" val="34763414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4D16D721-C087-6883-E4AC-D1C61C1A44CE}"/>
              </a:ext>
            </a:extLst>
          </p:cNvPr>
          <p:cNvGrpSpPr/>
          <p:nvPr/>
        </p:nvGrpSpPr>
        <p:grpSpPr>
          <a:xfrm>
            <a:off x="2758783" y="3808308"/>
            <a:ext cx="3626435" cy="333195"/>
            <a:chOff x="671219" y="4716141"/>
            <a:chExt cx="4750382" cy="444884"/>
          </a:xfrm>
        </p:grpSpPr>
        <p:sp>
          <p:nvSpPr>
            <p:cNvPr id="7" name="Text Box 2">
              <a:extLst>
                <a:ext uri="{FF2B5EF4-FFF2-40B4-BE49-F238E27FC236}">
                  <a16:creationId xmlns:a16="http://schemas.microsoft.com/office/drawing/2014/main" id="{CC5A7BBD-7EF7-387F-70A5-F004F7D9163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1219" y="4716141"/>
              <a:ext cx="4750382" cy="19978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43720" tIns="21860" rIns="43720" bIns="21860" anchor="t" anchorCtr="0">
              <a:spAutoFit/>
            </a:bodyPr>
            <a:lstStyle/>
            <a:p>
              <a:pPr algn="ctr">
                <a:lnSpc>
                  <a:spcPct val="107000"/>
                </a:lnSpc>
              </a:pPr>
              <a:r>
                <a:rPr lang="en-US" sz="670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3D-RST is supported by the NSF under grant number #DRL-2101383</a:t>
              </a:r>
            </a:p>
          </p:txBody>
        </p:sp>
        <p:pic>
          <p:nvPicPr>
            <p:cNvPr id="6" name="Picture 5" descr="A picture containing text, clipart&#10;&#10;Description automatically generated">
              <a:hlinkClick r:id="rId2"/>
              <a:extLst>
                <a:ext uri="{FF2B5EF4-FFF2-40B4-BE49-F238E27FC236}">
                  <a16:creationId xmlns:a16="http://schemas.microsoft.com/office/drawing/2014/main" id="{3E40D356-E546-DB4B-FCD0-FC399D190A7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14395" y="4928615"/>
              <a:ext cx="664029" cy="23241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9" name="Picture 18" descr="Logo&#10;&#10;Description automatically generated">
            <a:hlinkClick r:id="rId4"/>
            <a:extLst>
              <a:ext uri="{FF2B5EF4-FFF2-40B4-BE49-F238E27FC236}">
                <a16:creationId xmlns:a16="http://schemas.microsoft.com/office/drawing/2014/main" id="{5B3888CB-E9F6-2E0A-8627-3AABF23BEB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32510" y="932260"/>
            <a:ext cx="3278981" cy="3278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6038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83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algn="ctr"/>
            <a:r>
              <a:rPr lang="en"/>
              <a:t>Consider what the following organisms on the next 3 slides have in common? </a:t>
            </a:r>
            <a:endParaRPr lang="en-US"/>
          </a:p>
        </p:txBody>
      </p:sp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5575" y="1278725"/>
            <a:ext cx="5236916" cy="3366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52076" y="2129573"/>
            <a:ext cx="2501964" cy="1664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1CAA71E5-E709-7796-28A1-0E825124BA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95393" y="318803"/>
            <a:ext cx="3137616" cy="2091107"/>
          </a:xfrm>
          <a:prstGeom prst="rect">
            <a:avLst/>
          </a:prstGeom>
        </p:spPr>
      </p:pic>
      <p:pic>
        <p:nvPicPr>
          <p:cNvPr id="3" name="Picture 3">
            <a:extLst>
              <a:ext uri="{FF2B5EF4-FFF2-40B4-BE49-F238E27FC236}">
                <a16:creationId xmlns:a16="http://schemas.microsoft.com/office/drawing/2014/main" id="{F413F992-403A-BE4B-5D90-6F518A3B1B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68781" y="2720155"/>
            <a:ext cx="2477575" cy="1683315"/>
          </a:xfrm>
          <a:prstGeom prst="rect">
            <a:avLst/>
          </a:prstGeom>
        </p:spPr>
      </p:pic>
      <p:sp>
        <p:nvSpPr>
          <p:cNvPr id="69" name="Google Shape;69;p1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4260300" cy="67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"/>
              <a:buFont typeface="Arial"/>
              <a:buNone/>
            </a:pPr>
            <a:r>
              <a:rPr lang="en" sz="2020"/>
              <a:t>Slug</a:t>
            </a:r>
            <a:endParaRPr sz="202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endParaRPr sz="2520"/>
          </a:p>
        </p:txBody>
      </p:sp>
      <p:sp>
        <p:nvSpPr>
          <p:cNvPr id="70" name="Google Shape;70;p15"/>
          <p:cNvSpPr txBox="1">
            <a:spLocks noGrp="1"/>
          </p:cNvSpPr>
          <p:nvPr>
            <p:ph type="body" idx="1"/>
          </p:nvPr>
        </p:nvSpPr>
        <p:spPr>
          <a:xfrm>
            <a:off x="311700" y="218757"/>
            <a:ext cx="8617191" cy="4478906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 fontScale="85000" lnSpcReduction="20000"/>
          </a:bodyPr>
          <a:lstStyle/>
          <a:p>
            <a:pPr marL="0" indent="0">
              <a:lnSpc>
                <a:spcPct val="114999"/>
              </a:lnSpc>
              <a:buNone/>
            </a:pPr>
            <a:r>
              <a:rPr lang="en-US"/>
              <a:t>                                                               </a:t>
            </a:r>
          </a:p>
          <a:p>
            <a:pPr marL="0" indent="0">
              <a:lnSpc>
                <a:spcPct val="114999"/>
              </a:lnSpc>
              <a:buNone/>
            </a:pPr>
            <a:r>
              <a:rPr lang="en-US"/>
              <a:t>                                                                 </a:t>
            </a:r>
          </a:p>
          <a:p>
            <a:pPr marL="0" indent="0">
              <a:lnSpc>
                <a:spcPct val="114999"/>
              </a:lnSpc>
              <a:buNone/>
            </a:pPr>
            <a:endParaRPr lang="en-US"/>
          </a:p>
          <a:p>
            <a:pPr marL="0" indent="0">
              <a:lnSpc>
                <a:spcPct val="114999"/>
              </a:lnSpc>
              <a:buNone/>
            </a:pPr>
            <a:endParaRPr lang="en-US"/>
          </a:p>
          <a:p>
            <a:pPr marL="0" indent="0">
              <a:lnSpc>
                <a:spcPct val="114999"/>
              </a:lnSpc>
              <a:buNone/>
            </a:pPr>
            <a:endParaRPr lang="en-US"/>
          </a:p>
          <a:p>
            <a:pPr marL="0" indent="0">
              <a:lnSpc>
                <a:spcPct val="114999"/>
              </a:lnSpc>
              <a:buNone/>
            </a:pPr>
            <a:endParaRPr lang="en-US"/>
          </a:p>
          <a:p>
            <a:pPr marL="0" indent="0">
              <a:lnSpc>
                <a:spcPct val="114999"/>
              </a:lnSpc>
              <a:buNone/>
            </a:pPr>
            <a:r>
              <a:rPr lang="en-US"/>
              <a:t>                                                                                                        </a:t>
            </a:r>
          </a:p>
          <a:p>
            <a:pPr marL="0" indent="0">
              <a:lnSpc>
                <a:spcPct val="114999"/>
              </a:lnSpc>
              <a:buNone/>
            </a:pPr>
            <a:r>
              <a:rPr lang="en-US"/>
              <a:t>                                                                                                                                     </a:t>
            </a:r>
            <a:endParaRPr lang="en-US" sz="800"/>
          </a:p>
          <a:p>
            <a:pPr marL="0" indent="0">
              <a:lnSpc>
                <a:spcPct val="114999"/>
              </a:lnSpc>
              <a:buNone/>
            </a:pPr>
            <a:endParaRPr lang="en-US"/>
          </a:p>
          <a:p>
            <a:pPr marL="0" indent="0">
              <a:lnSpc>
                <a:spcPct val="114999"/>
              </a:lnSpc>
              <a:buNone/>
            </a:pPr>
            <a:endParaRPr lang="en-US"/>
          </a:p>
          <a:p>
            <a:pPr marL="0" indent="0">
              <a:lnSpc>
                <a:spcPct val="114999"/>
              </a:lnSpc>
              <a:buNone/>
            </a:pPr>
            <a:endParaRPr lang="en-US"/>
          </a:p>
          <a:p>
            <a:pPr marL="0" indent="0">
              <a:lnSpc>
                <a:spcPct val="114999"/>
              </a:lnSpc>
              <a:spcBef>
                <a:spcPts val="1200"/>
              </a:spcBef>
              <a:buNone/>
            </a:pPr>
            <a:r>
              <a:rPr lang="en-US"/>
              <a:t>                                                                    </a:t>
            </a:r>
            <a:r>
              <a:rPr lang="en-US" sz="800"/>
              <a:t>                                                           </a:t>
            </a:r>
            <a:r>
              <a:rPr lang="en-US"/>
              <a:t>        </a:t>
            </a:r>
            <a:r>
              <a:rPr lang="en-US" sz="800"/>
              <a:t>   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  <a:p>
            <a:pPr marL="0" indent="0">
              <a:lnSpc>
                <a:spcPct val="114999"/>
              </a:lnSpc>
              <a:spcBef>
                <a:spcPts val="1200"/>
              </a:spcBef>
              <a:buNone/>
            </a:pPr>
            <a:r>
              <a:rPr lang="en-US"/>
              <a:t>                                                                                                                                        </a:t>
            </a:r>
            <a:r>
              <a:rPr lang="en-US">
                <a:solidFill>
                  <a:schemeClr val="tx1"/>
                </a:solidFill>
              </a:rPr>
              <a:t>Mouse</a:t>
            </a:r>
            <a:r>
              <a:rPr lang="en-US"/>
              <a:t>         </a:t>
            </a:r>
            <a:endParaRPr/>
          </a:p>
          <a:p>
            <a:pPr marL="0" indent="0" algn="ctr">
              <a:lnSpc>
                <a:spcPct val="100000"/>
              </a:lnSpc>
              <a:spcBef>
                <a:spcPts val="1200"/>
              </a:spcBef>
              <a:buNone/>
            </a:pPr>
            <a:r>
              <a:rPr lang="en" sz="2000">
                <a:solidFill>
                  <a:schemeClr val="dk1"/>
                </a:solidFill>
              </a:rPr>
              <a:t>                                                                                                                  </a:t>
            </a:r>
            <a:endParaRPr sz="2020">
              <a:solidFill>
                <a:schemeClr val="dk1"/>
              </a:solidFill>
            </a:endParaRPr>
          </a:p>
          <a:p>
            <a:pPr marL="0" indent="0" algn="ctr">
              <a:spcAft>
                <a:spcPts val="1200"/>
              </a:spcAft>
              <a:buNone/>
            </a:pPr>
            <a:r>
              <a:rPr lang="en"/>
              <a:t>                                               </a:t>
            </a:r>
            <a:endParaRPr lang="en" sz="800"/>
          </a:p>
        </p:txBody>
      </p:sp>
      <p:pic>
        <p:nvPicPr>
          <p:cNvPr id="72" name="Google Shape;72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047430" y="2890839"/>
            <a:ext cx="2381250" cy="1285875"/>
          </a:xfrm>
          <a:prstGeom prst="rect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4" name="Picture 4">
            <a:extLst>
              <a:ext uri="{FF2B5EF4-FFF2-40B4-BE49-F238E27FC236}">
                <a16:creationId xmlns:a16="http://schemas.microsoft.com/office/drawing/2014/main" id="{3ECCBA82-75CC-1D8B-293A-14D2472F49C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81023" y="842478"/>
            <a:ext cx="2991209" cy="1975878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20"/>
              <a:t>Mushroom</a:t>
            </a:r>
            <a:endParaRPr sz="202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49009"/>
              <a:buFont typeface="Arial"/>
              <a:buNone/>
            </a:pPr>
            <a:endParaRPr sz="202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82" name="Google Shape;82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6050" y="966525"/>
            <a:ext cx="5779375" cy="3716149"/>
          </a:xfrm>
          <a:prstGeom prst="rect">
            <a:avLst/>
          </a:prstGeom>
          <a:noFill/>
          <a:ln>
            <a:noFill/>
          </a:ln>
        </p:spPr>
      </p:pic>
      <p:pic>
        <p:nvPicPr>
          <p:cNvPr id="83" name="Google Shape;83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32850" y="1541262"/>
            <a:ext cx="3522975" cy="2638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7"/>
          <p:cNvSpPr txBox="1">
            <a:spLocks noGrp="1"/>
          </p:cNvSpPr>
          <p:nvPr>
            <p:ph type="body" idx="1"/>
          </p:nvPr>
        </p:nvSpPr>
        <p:spPr>
          <a:xfrm>
            <a:off x="311700" y="1194809"/>
            <a:ext cx="8520600" cy="377061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70000" lnSpcReduction="2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54046"/>
              <a:buFont typeface="Arial"/>
              <a:buNone/>
            </a:pPr>
            <a:r>
              <a:rPr lang="en" sz="2000"/>
              <a:t>What are two things you observe about this phenomenon?</a:t>
            </a:r>
            <a:endParaRPr sz="20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2000"/>
              <a:t>What are two things you wonder about this phenomenon?</a:t>
            </a:r>
            <a:endParaRPr sz="20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  <a:p>
            <a:pPr marL="0" indent="0">
              <a:spcBef>
                <a:spcPts val="1200"/>
              </a:spcBef>
              <a:buNone/>
            </a:pPr>
            <a:r>
              <a:rPr lang="en"/>
              <a:t>     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  <a:p>
            <a:pPr marL="0" indent="0" algn="ctr">
              <a:spcBef>
                <a:spcPts val="1200"/>
              </a:spcBef>
              <a:buNone/>
            </a:pPr>
            <a:r>
              <a:rPr lang="en" sz="2150"/>
              <a:t>Humans 99.9%    Bananas 50%       Slugs 70%       Mouse 70%      Mushrooms 50%</a:t>
            </a:r>
            <a:endParaRPr sz="2150"/>
          </a:p>
          <a:p>
            <a:pPr marL="0" lvl="0" indent="0" algn="ctr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2200">
                <a:solidFill>
                  <a:schemeClr val="dk1"/>
                </a:solidFill>
              </a:rPr>
              <a:t>% of DNA which is identical to humans</a:t>
            </a:r>
            <a:endParaRPr sz="1200">
              <a:solidFill>
                <a:schemeClr val="dk1"/>
              </a:solidFill>
            </a:endParaRPr>
          </a:p>
        </p:txBody>
      </p:sp>
      <p:sp>
        <p:nvSpPr>
          <p:cNvPr id="89" name="Google Shape;89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Genetically Similar Comparisons of Organisms</a:t>
            </a:r>
            <a:endParaRPr/>
          </a:p>
        </p:txBody>
      </p:sp>
      <p:pic>
        <p:nvPicPr>
          <p:cNvPr id="90" name="Google Shape;90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61067" y="2338316"/>
            <a:ext cx="1423925" cy="1423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1" name="Google Shape;91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620479" y="2543544"/>
            <a:ext cx="1940375" cy="1291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Google Shape;92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688908" y="2636500"/>
            <a:ext cx="1752600" cy="1162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Google Shape;93;p1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373033" y="2642106"/>
            <a:ext cx="1465650" cy="975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2">
            <a:extLst>
              <a:ext uri="{FF2B5EF4-FFF2-40B4-BE49-F238E27FC236}">
                <a16:creationId xmlns:a16="http://schemas.microsoft.com/office/drawing/2014/main" id="{1993FDD1-DDF4-8EB3-68F7-98313777E27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44921" y="2540128"/>
            <a:ext cx="1286279" cy="1230391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A picture containing text, stationary, writing implement&#10;&#10;Description automatically generated">
            <a:extLst>
              <a:ext uri="{FF2B5EF4-FFF2-40B4-BE49-F238E27FC236}">
                <a16:creationId xmlns:a16="http://schemas.microsoft.com/office/drawing/2014/main" id="{066047D1-0F3C-0CC1-F068-9B3A12B3869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7117"/>
          <a:stretch/>
        </p:blipFill>
        <p:spPr>
          <a:xfrm>
            <a:off x="2095500" y="90488"/>
            <a:ext cx="4581525" cy="4740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3564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hart&#10;&#10;Description automatically generated">
            <a:extLst>
              <a:ext uri="{FF2B5EF4-FFF2-40B4-BE49-F238E27FC236}">
                <a16:creationId xmlns:a16="http://schemas.microsoft.com/office/drawing/2014/main" id="{459032C0-15C6-5365-B61A-ABCB4B49C0A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939" t="8563" r="5967" b="12470"/>
          <a:stretch/>
        </p:blipFill>
        <p:spPr bwMode="auto">
          <a:xfrm>
            <a:off x="1106260" y="242295"/>
            <a:ext cx="6931479" cy="419290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8600292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430436-55BF-B302-A519-B50051D070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4FA25E-9E18-7E13-DB64-57E6175EB65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What is DNA and How Does it Work_.mp4">
            <a:hlinkClick r:id="" action="ppaction://media"/>
            <a:extLst>
              <a:ext uri="{FF2B5EF4-FFF2-40B4-BE49-F238E27FC236}">
                <a16:creationId xmlns:a16="http://schemas.microsoft.com/office/drawing/2014/main" id="{C178151D-1FDE-D0AE-F152-7A6BCFA3BEE9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5838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343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7EEB85-6640-D563-BD30-85461E5F198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14300" indent="0" algn="ctr">
              <a:buNone/>
            </a:pPr>
            <a:r>
              <a:rPr lang="en" sz="3500" b="1" u="sng" dirty="0"/>
              <a:t>Construct an Explanation:</a:t>
            </a:r>
          </a:p>
          <a:p>
            <a:pPr marL="114300" indent="0" algn="ctr">
              <a:lnSpc>
                <a:spcPct val="114999"/>
              </a:lnSpc>
              <a:buNone/>
            </a:pPr>
            <a:r>
              <a:rPr lang="en" sz="3500" b="1" dirty="0"/>
              <a:t>Why do we share so much DNA with other living things?</a:t>
            </a:r>
            <a:endParaRPr lang="en-US" sz="3500" b="1" dirty="0"/>
          </a:p>
          <a:p>
            <a:pPr marL="114300" indent="0" algn="ctr">
              <a:lnSpc>
                <a:spcPct val="114999"/>
              </a:lnSpc>
              <a:buNone/>
            </a:pPr>
            <a:endParaRPr lang="en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47AE8D3-9B19-35CD-5450-5D58E0E43F18}"/>
              </a:ext>
            </a:extLst>
          </p:cNvPr>
          <p:cNvSpPr txBox="1"/>
          <p:nvPr/>
        </p:nvSpPr>
        <p:spPr>
          <a:xfrm>
            <a:off x="2914650" y="3355181"/>
            <a:ext cx="2743200" cy="63094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3500" b="1">
                <a:solidFill>
                  <a:srgbClr val="595959"/>
                </a:solidFill>
              </a:rPr>
              <a:t>...proteins?</a:t>
            </a:r>
            <a:r>
              <a:rPr lang="en-US" sz="3500"/>
              <a:t>​</a:t>
            </a:r>
          </a:p>
        </p:txBody>
      </p:sp>
    </p:spTree>
    <p:extLst>
      <p:ext uri="{BB962C8B-B14F-4D97-AF65-F5344CB8AC3E}">
        <p14:creationId xmlns:p14="http://schemas.microsoft.com/office/powerpoint/2010/main" val="2896688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239</Words>
  <Application>Microsoft Office PowerPoint</Application>
  <PresentationFormat>On-screen Show (16:9)</PresentationFormat>
  <Paragraphs>52</Paragraphs>
  <Slides>12</Slides>
  <Notes>6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Simple Light</vt:lpstr>
      <vt:lpstr>PowerPoint Presentation</vt:lpstr>
      <vt:lpstr>Consider what the following organisms on the next 3 slides have in common? </vt:lpstr>
      <vt:lpstr>Slug </vt:lpstr>
      <vt:lpstr>Mushroom  </vt:lpstr>
      <vt:lpstr>Genetically Similar Comparisons of Organisms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References: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Michelle Hudson</cp:lastModifiedBy>
  <cp:revision>33</cp:revision>
  <dcterms:modified xsi:type="dcterms:W3CDTF">2023-05-12T15:02:03Z</dcterms:modified>
</cp:coreProperties>
</file>