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ink/ink1.xml" ContentType="application/inkml+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96" r:id="rId1"/>
  </p:sldMasterIdLst>
  <p:notesMasterIdLst>
    <p:notesMasterId r:id="rId20"/>
  </p:notesMasterIdLst>
  <p:sldIdLst>
    <p:sldId id="274" r:id="rId2"/>
    <p:sldId id="260" r:id="rId3"/>
    <p:sldId id="261" r:id="rId4"/>
    <p:sldId id="262" r:id="rId5"/>
    <p:sldId id="276" r:id="rId6"/>
    <p:sldId id="277" r:id="rId7"/>
    <p:sldId id="278" r:id="rId8"/>
    <p:sldId id="263" r:id="rId9"/>
    <p:sldId id="264" r:id="rId10"/>
    <p:sldId id="265" r:id="rId11"/>
    <p:sldId id="266" r:id="rId12"/>
    <p:sldId id="267" r:id="rId13"/>
    <p:sldId id="268" r:id="rId14"/>
    <p:sldId id="259" r:id="rId15"/>
    <p:sldId id="281" r:id="rId16"/>
    <p:sldId id="269" r:id="rId17"/>
    <p:sldId id="270" r:id="rId18"/>
    <p:sldId id="271" r:id="rId19"/>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141232B1-3EA5-4E7B-86DF-3ADB338F8F6B}" v="2" dt="2022-11-28T20:19:26.381"/>
    <p1510:client id="{4D40A93D-5078-4ABD-A310-82EE31CC0297}" v="72" dt="2023-01-08T09:16:57.356"/>
    <p1510:client id="{801B8468-95DB-4E5A-93FA-3686803FDEF3}" v="261" dt="2022-12-12T03:21:32.352"/>
    <p1510:client id="{9BB17198-798A-41BD-AC3F-31C97EF749C4}" v="117" dt="2022-11-28T23:00:40.220"/>
    <p1510:client id="{B9B0F295-1D1A-40C6-A6E7-8590E6D4F6DD}" v="40" dt="2022-11-28T22:38:13.008"/>
    <p1510:client id="{D1F817F3-368D-4755-9737-063528B47D03}" v="8" dt="2022-11-28T22:49:41.171"/>
    <p1510:client id="{FCFB043D-D309-4F70-B132-5B4398E64179}" v="93" dt="2022-11-18T17:52:46.518"/>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10"/>
    <p:restoredTop sz="94686"/>
  </p:normalViewPr>
  <p:slideViewPr>
    <p:cSldViewPr snapToGrid="0">
      <p:cViewPr varScale="1">
        <p:scale>
          <a:sx n="101" d="100"/>
          <a:sy n="101" d="100"/>
        </p:scale>
        <p:origin x="1000" y="19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microsoft.com/office/2015/10/relationships/revisionInfo" Target="revisionInfo.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viewProps" Target="viewProps.xml"/></Relationships>
</file>

<file path=ppt/ink/ink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2-11-14T22:00:06.554"/>
    </inkml:context>
    <inkml:brush xml:id="br0">
      <inkml:brushProperty name="width" value="0.025" units="cm"/>
      <inkml:brushProperty name="height" value="0.025" units="cm"/>
    </inkml:brush>
  </inkml:definitions>
  <inkml:trace contextRef="#ctx0" brushRef="#br0">0 1 24575,'0'0'0</inkml:trace>
</inkml:ink>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21DE8FB3-FB76-0245-B58E-49D141A8DC01}" type="datetimeFigureOut">
              <a:rPr lang="en-US" smtClean="0"/>
              <a:t>1/8/23</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FDD0538-6863-9243-9120-0BF0B5F0A8FA}" type="slidenum">
              <a:rPr lang="en-US" smtClean="0"/>
              <a:t>‹#›</a:t>
            </a:fld>
            <a:endParaRPr lang="en-US"/>
          </a:p>
        </p:txBody>
      </p:sp>
    </p:spTree>
    <p:extLst>
      <p:ext uri="{BB962C8B-B14F-4D97-AF65-F5344CB8AC3E}">
        <p14:creationId xmlns:p14="http://schemas.microsoft.com/office/powerpoint/2010/main" val="190099432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Tell students PMAT acronym</a:t>
            </a:r>
          </a:p>
        </p:txBody>
      </p:sp>
      <p:sp>
        <p:nvSpPr>
          <p:cNvPr id="4" name="Slide Number Placeholder 3"/>
          <p:cNvSpPr>
            <a:spLocks noGrp="1"/>
          </p:cNvSpPr>
          <p:nvPr>
            <p:ph type="sldNum" sz="quarter" idx="5"/>
          </p:nvPr>
        </p:nvSpPr>
        <p:spPr/>
        <p:txBody>
          <a:bodyPr/>
          <a:lstStyle/>
          <a:p>
            <a:fld id="{DFDD0538-6863-9243-9120-0BF0B5F0A8FA}" type="slidenum">
              <a:rPr lang="en-US" smtClean="0"/>
              <a:t>8</a:t>
            </a:fld>
            <a:endParaRPr lang="en-US"/>
          </a:p>
        </p:txBody>
      </p:sp>
    </p:spTree>
    <p:extLst>
      <p:ext uri="{BB962C8B-B14F-4D97-AF65-F5344CB8AC3E}">
        <p14:creationId xmlns:p14="http://schemas.microsoft.com/office/powerpoint/2010/main" val="227543862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ea typeface="Calibri"/>
                <a:cs typeface="Calibri"/>
              </a:rPr>
              <a:t>After going through the whole cell cycle, use a popcorn review to go over the steps of the cell cycle.</a:t>
            </a:r>
          </a:p>
        </p:txBody>
      </p:sp>
      <p:sp>
        <p:nvSpPr>
          <p:cNvPr id="4" name="Slide Number Placeholder 3"/>
          <p:cNvSpPr>
            <a:spLocks noGrp="1"/>
          </p:cNvSpPr>
          <p:nvPr>
            <p:ph type="sldNum" sz="quarter" idx="5"/>
          </p:nvPr>
        </p:nvSpPr>
        <p:spPr/>
        <p:txBody>
          <a:bodyPr/>
          <a:lstStyle/>
          <a:p>
            <a:fld id="{DFDD0538-6863-9243-9120-0BF0B5F0A8FA}" type="slidenum">
              <a:rPr lang="en-US" smtClean="0"/>
              <a:t>13</a:t>
            </a:fld>
            <a:endParaRPr lang="en-US"/>
          </a:p>
        </p:txBody>
      </p:sp>
    </p:spTree>
    <p:extLst>
      <p:ext uri="{BB962C8B-B14F-4D97-AF65-F5344CB8AC3E}">
        <p14:creationId xmlns:p14="http://schemas.microsoft.com/office/powerpoint/2010/main" val="387313289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What animal is this? What makes it special.</a:t>
            </a:r>
          </a:p>
        </p:txBody>
      </p:sp>
      <p:sp>
        <p:nvSpPr>
          <p:cNvPr id="4" name="Slide Number Placeholder 3"/>
          <p:cNvSpPr>
            <a:spLocks noGrp="1"/>
          </p:cNvSpPr>
          <p:nvPr>
            <p:ph type="sldNum" sz="quarter" idx="5"/>
          </p:nvPr>
        </p:nvSpPr>
        <p:spPr/>
        <p:txBody>
          <a:bodyPr/>
          <a:lstStyle/>
          <a:p>
            <a:fld id="{DFDD0538-6863-9243-9120-0BF0B5F0A8FA}" type="slidenum">
              <a:rPr lang="en-US" smtClean="0"/>
              <a:t>16</a:t>
            </a:fld>
            <a:endParaRPr lang="en-US"/>
          </a:p>
        </p:txBody>
      </p:sp>
    </p:spTree>
    <p:extLst>
      <p:ext uri="{BB962C8B-B14F-4D97-AF65-F5344CB8AC3E}">
        <p14:creationId xmlns:p14="http://schemas.microsoft.com/office/powerpoint/2010/main" val="210622735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C764DE79-268F-4C1A-8933-263129D2AF90}" type="datetimeFigureOut">
              <a:rPr lang="en-US" dirty="0"/>
              <a:t>1/8/23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8F63A3B-78C7-47BE-AE5E-E10140E04643}" type="slidenum">
              <a:rPr lang="en-US" dirty="0"/>
              <a:t>‹#›</a:t>
            </a:fld>
            <a:endParaRPr lang="en-US"/>
          </a:p>
        </p:txBody>
      </p:sp>
    </p:spTree>
    <p:extLst>
      <p:ext uri="{BB962C8B-B14F-4D97-AF65-F5344CB8AC3E}">
        <p14:creationId xmlns:p14="http://schemas.microsoft.com/office/powerpoint/2010/main" val="146792354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C764DE79-268F-4C1A-8933-263129D2AF90}" type="datetimeFigureOut">
              <a:rPr lang="en-US" dirty="0"/>
              <a:t>1/8/23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8F63A3B-78C7-47BE-AE5E-E10140E04643}" type="slidenum">
              <a:rPr lang="en-US" dirty="0"/>
              <a:t>‹#›</a:t>
            </a:fld>
            <a:endParaRPr lang="en-US"/>
          </a:p>
        </p:txBody>
      </p:sp>
    </p:spTree>
    <p:extLst>
      <p:ext uri="{BB962C8B-B14F-4D97-AF65-F5344CB8AC3E}">
        <p14:creationId xmlns:p14="http://schemas.microsoft.com/office/powerpoint/2010/main" val="422955043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C764DE79-268F-4C1A-8933-263129D2AF90}" type="datetimeFigureOut">
              <a:rPr lang="en-US" dirty="0"/>
              <a:t>1/8/23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8F63A3B-78C7-47BE-AE5E-E10140E04643}" type="slidenum">
              <a:rPr lang="en-US" dirty="0"/>
              <a:t>‹#›</a:t>
            </a:fld>
            <a:endParaRPr lang="en-US"/>
          </a:p>
        </p:txBody>
      </p:sp>
    </p:spTree>
    <p:extLst>
      <p:ext uri="{BB962C8B-B14F-4D97-AF65-F5344CB8AC3E}">
        <p14:creationId xmlns:p14="http://schemas.microsoft.com/office/powerpoint/2010/main" val="171716330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C764DE79-268F-4C1A-8933-263129D2AF90}" type="datetimeFigureOut">
              <a:rPr lang="en-US" dirty="0"/>
              <a:t>1/8/23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8F63A3B-78C7-47BE-AE5E-E10140E04643}" type="slidenum">
              <a:rPr lang="en-US" dirty="0"/>
              <a:t>‹#›</a:t>
            </a:fld>
            <a:endParaRPr lang="en-US"/>
          </a:p>
        </p:txBody>
      </p:sp>
    </p:spTree>
    <p:extLst>
      <p:ext uri="{BB962C8B-B14F-4D97-AF65-F5344CB8AC3E}">
        <p14:creationId xmlns:p14="http://schemas.microsoft.com/office/powerpoint/2010/main" val="143105997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C764DE79-268F-4C1A-8933-263129D2AF90}" type="datetimeFigureOut">
              <a:rPr lang="en-US" dirty="0"/>
              <a:t>1/8/23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48F63A3B-78C7-47BE-AE5E-E10140E04643}" type="slidenum">
              <a:rPr lang="en-US" dirty="0"/>
              <a:t>‹#›</a:t>
            </a:fld>
            <a:endParaRPr lang="en-US"/>
          </a:p>
        </p:txBody>
      </p:sp>
    </p:spTree>
    <p:extLst>
      <p:ext uri="{BB962C8B-B14F-4D97-AF65-F5344CB8AC3E}">
        <p14:creationId xmlns:p14="http://schemas.microsoft.com/office/powerpoint/2010/main" val="77458166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C764DE79-268F-4C1A-8933-263129D2AF90}" type="datetimeFigureOut">
              <a:rPr lang="en-US" dirty="0"/>
              <a:t>1/8/23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48F63A3B-78C7-47BE-AE5E-E10140E04643}" type="slidenum">
              <a:rPr lang="en-US" dirty="0"/>
              <a:t>‹#›</a:t>
            </a:fld>
            <a:endParaRPr lang="en-US"/>
          </a:p>
        </p:txBody>
      </p:sp>
    </p:spTree>
    <p:extLst>
      <p:ext uri="{BB962C8B-B14F-4D97-AF65-F5344CB8AC3E}">
        <p14:creationId xmlns:p14="http://schemas.microsoft.com/office/powerpoint/2010/main" val="208375260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764DE79-268F-4C1A-8933-263129D2AF90}" type="datetimeFigureOut">
              <a:rPr lang="en-US" dirty="0"/>
              <a:t>1/8/23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48F63A3B-78C7-47BE-AE5E-E10140E04643}" type="slidenum">
              <a:rPr lang="en-US" dirty="0"/>
              <a:t>‹#›</a:t>
            </a:fld>
            <a:endParaRPr lang="en-US"/>
          </a:p>
        </p:txBody>
      </p:sp>
    </p:spTree>
    <p:extLst>
      <p:ext uri="{BB962C8B-B14F-4D97-AF65-F5344CB8AC3E}">
        <p14:creationId xmlns:p14="http://schemas.microsoft.com/office/powerpoint/2010/main" val="201500599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C764DE79-268F-4C1A-8933-263129D2AF90}" type="datetimeFigureOut">
              <a:rPr lang="en-US" dirty="0"/>
              <a:t>1/8/23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8F63A3B-78C7-47BE-AE5E-E10140E04643}" type="slidenum">
              <a:rPr lang="en-US" dirty="0"/>
              <a:t>‹#›</a:t>
            </a:fld>
            <a:endParaRPr lang="en-US"/>
          </a:p>
        </p:txBody>
      </p:sp>
    </p:spTree>
    <p:extLst>
      <p:ext uri="{BB962C8B-B14F-4D97-AF65-F5344CB8AC3E}">
        <p14:creationId xmlns:p14="http://schemas.microsoft.com/office/powerpoint/2010/main" val="426676112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noChangeAspect="1"/>
          </p:cNvSpPr>
          <p:nvPr>
            <p:ph type="pic" idx="1"/>
          </p:nvPr>
        </p:nvSpPr>
        <p:spPr>
          <a:xfrm>
            <a:off x="5183188" y="987425"/>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C764DE79-268F-4C1A-8933-263129D2AF90}" type="datetimeFigureOut">
              <a:rPr lang="en-US" dirty="0"/>
              <a:t>1/8/23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8F63A3B-78C7-47BE-AE5E-E10140E04643}" type="slidenum">
              <a:rPr lang="en-US" dirty="0"/>
              <a:t>‹#›</a:t>
            </a:fld>
            <a:endParaRPr lang="en-US"/>
          </a:p>
        </p:txBody>
      </p:sp>
    </p:spTree>
    <p:extLst>
      <p:ext uri="{BB962C8B-B14F-4D97-AF65-F5344CB8AC3E}">
        <p14:creationId xmlns:p14="http://schemas.microsoft.com/office/powerpoint/2010/main" val="163891026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C764DE79-268F-4C1A-8933-263129D2AF90}" type="datetimeFigureOut">
              <a:rPr lang="en-US" dirty="0"/>
              <a:t>1/8/23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8F63A3B-78C7-47BE-AE5E-E10140E04643}" type="slidenum">
              <a:rPr lang="en-US" dirty="0"/>
              <a:t>‹#›</a:t>
            </a:fld>
            <a:endParaRPr lang="en-US"/>
          </a:p>
        </p:txBody>
      </p:sp>
    </p:spTree>
    <p:extLst>
      <p:ext uri="{BB962C8B-B14F-4D97-AF65-F5344CB8AC3E}">
        <p14:creationId xmlns:p14="http://schemas.microsoft.com/office/powerpoint/2010/main" val="160734102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C764DE79-268F-4C1A-8933-263129D2AF90}" type="datetimeFigureOut">
              <a:rPr lang="en-US" dirty="0"/>
              <a:t>1/8/23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8F63A3B-78C7-47BE-AE5E-E10140E04643}" type="slidenum">
              <a:rPr lang="en-US" dirty="0"/>
              <a:t>‹#›</a:t>
            </a:fld>
            <a:endParaRPr lang="en-US"/>
          </a:p>
        </p:txBody>
      </p:sp>
    </p:spTree>
    <p:extLst>
      <p:ext uri="{BB962C8B-B14F-4D97-AF65-F5344CB8AC3E}">
        <p14:creationId xmlns:p14="http://schemas.microsoft.com/office/powerpoint/2010/main" val="237096997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764DE79-268F-4C1A-8933-263129D2AF90}" type="datetimeFigureOut">
              <a:rPr lang="en-US" dirty="0"/>
              <a:t>1/8/23</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8F63A3B-78C7-47BE-AE5E-E10140E04643}" type="slidenum">
              <a:rPr lang="en-US" dirty="0"/>
              <a:t>‹#›</a:t>
            </a:fld>
            <a:endParaRPr lang="en-US"/>
          </a:p>
        </p:txBody>
      </p:sp>
    </p:spTree>
    <p:extLst>
      <p:ext uri="{BB962C8B-B14F-4D97-AF65-F5344CB8AC3E}">
        <p14:creationId xmlns:p14="http://schemas.microsoft.com/office/powerpoint/2010/main" val="1717534013"/>
      </p:ext>
    </p:extLst>
  </p:cSld>
  <p:clrMap bg1="lt1" tx1="dk1" bg2="lt2" tx2="dk2" accent1="accent1" accent2="accent2" accent3="accent3" accent4="accent4" accent5="accent5" accent6="accent6" hlink="hlink" folHlink="folHlink"/>
  <p:sldLayoutIdLst>
    <p:sldLayoutId id="2147483697" r:id="rId1"/>
    <p:sldLayoutId id="2147483698" r:id="rId2"/>
    <p:sldLayoutId id="2147483699" r:id="rId3"/>
    <p:sldLayoutId id="2147483700" r:id="rId4"/>
    <p:sldLayoutId id="2147483701" r:id="rId5"/>
    <p:sldLayoutId id="2147483702" r:id="rId6"/>
    <p:sldLayoutId id="2147483703" r:id="rId7"/>
    <p:sldLayoutId id="2147483704" r:id="rId8"/>
    <p:sldLayoutId id="2147483705" r:id="rId9"/>
    <p:sldLayoutId id="2147483706" r:id="rId10"/>
    <p:sldLayoutId id="2147483707"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https://www.picserver.org/highway-signs2/o/objectives.html" TargetMode="External"/><Relationship Id="rId2" Type="http://schemas.openxmlformats.org/officeDocument/2006/relationships/image" Target="../media/image1.jpeg"/><Relationship Id="rId1" Type="http://schemas.openxmlformats.org/officeDocument/2006/relationships/slideLayout" Target="../slideLayouts/slideLayout2.xml"/><Relationship Id="rId4" Type="http://schemas.openxmlformats.org/officeDocument/2006/relationships/hyperlink" Target="https://creativecommons.org/licenses/by-sa/3.0/" TargetMode="External"/></Relationships>
</file>

<file path=ppt/slides/_rels/slide2.xml.rels><?xml version="1.0" encoding="UTF-8" standalone="yes"?>
<Relationships xmlns="http://schemas.openxmlformats.org/package/2006/relationships"><Relationship Id="rId3" Type="http://schemas.openxmlformats.org/officeDocument/2006/relationships/hyperlink" Target="https://irvinggfm.deviantart.com/art/The-Four-Seasons-Vivaldi-291465048" TargetMode="External"/><Relationship Id="rId2" Type="http://schemas.openxmlformats.org/officeDocument/2006/relationships/image" Target="../media/image2.jpeg"/><Relationship Id="rId1" Type="http://schemas.openxmlformats.org/officeDocument/2006/relationships/slideLayout" Target="../slideLayouts/slideLayout2.xml"/><Relationship Id="rId4" Type="http://schemas.openxmlformats.org/officeDocument/2006/relationships/hyperlink" Target="https://creativecommons.org/licenses/by-nc-nd/3.0/" TargetMode="External"/></Relationships>
</file>

<file path=ppt/slides/_rels/slide3.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customXml" Target="../ink/ink1.xml"/><Relationship Id="rId1" Type="http://schemas.openxmlformats.org/officeDocument/2006/relationships/slideLayout" Target="../slideLayouts/slideLayout2.xml"/><Relationship Id="rId5" Type="http://schemas.openxmlformats.org/officeDocument/2006/relationships/image" Target="../media/image5.png"/><Relationship Id="rId4" Type="http://schemas.openxmlformats.org/officeDocument/2006/relationships/hyperlink" Target="https://en.wikipedia.org/wiki/DNA_replication" TargetMode="External"/></Relationships>
</file>

<file path=ppt/slides/_rels/slide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hyperlink" Target="https://plantlet.org/cell-division-types-stages-processes/" TargetMode="Externa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1.xml"/><Relationship Id="rId1" Type="http://schemas.openxmlformats.org/officeDocument/2006/relationships/slideLayout" Target="../slideLayouts/slideLayout2.xml"/><Relationship Id="rId5" Type="http://schemas.openxmlformats.org/officeDocument/2006/relationships/hyperlink" Target="https://creativecommons.org/licenses/by-sa/3.0/" TargetMode="External"/><Relationship Id="rId4" Type="http://schemas.openxmlformats.org/officeDocument/2006/relationships/hyperlink" Target="https://commons.wikimedia.org/wiki/File:Mitosis_(261_12)_Pressed;_root_meristem_of_Vicia_faba_(cells_in_anaphase,_telophase,_prophase).jpg" TargetMode="External"/></Relationships>
</file>

<file path=ppt/slides/_rels/slide9.xml.rels><?xml version="1.0" encoding="UTF-8" standalone="yes"?>
<Relationships xmlns="http://schemas.openxmlformats.org/package/2006/relationships"><Relationship Id="rId3" Type="http://schemas.openxmlformats.org/officeDocument/2006/relationships/hyperlink" Target="https://en.wikipedia.org/wiki/Prophase" TargetMode="External"/><Relationship Id="rId2" Type="http://schemas.openxmlformats.org/officeDocument/2006/relationships/image" Target="../media/image8.jpeg"/><Relationship Id="rId1" Type="http://schemas.openxmlformats.org/officeDocument/2006/relationships/slideLayout" Target="../slideLayouts/slideLayout2.xml"/><Relationship Id="rId6" Type="http://schemas.openxmlformats.org/officeDocument/2006/relationships/image" Target="../media/image10.png"/><Relationship Id="rId5" Type="http://schemas.openxmlformats.org/officeDocument/2006/relationships/image" Target="../media/image9.jpeg"/><Relationship Id="rId4" Type="http://schemas.openxmlformats.org/officeDocument/2006/relationships/hyperlink" Target="https://creativecommons.org/licenses/by-sa/3.0/" TargetMode="External"/></Relationships>
</file>

<file path=ppt/slides/_rels/slide10.xml.rels><?xml version="1.0" encoding="UTF-8" standalone="yes"?>
<Relationships xmlns="http://schemas.openxmlformats.org/package/2006/relationships"><Relationship Id="rId3" Type="http://schemas.openxmlformats.org/officeDocument/2006/relationships/hyperlink" Target="https://en.wikipedia.org/wiki/File:Mitotic_Metaphase.svg" TargetMode="External"/><Relationship Id="rId2" Type="http://schemas.openxmlformats.org/officeDocument/2006/relationships/image" Target="../media/image11.png"/><Relationship Id="rId1" Type="http://schemas.openxmlformats.org/officeDocument/2006/relationships/slideLayout" Target="../slideLayouts/slideLayout2.xml"/><Relationship Id="rId6" Type="http://schemas.openxmlformats.org/officeDocument/2006/relationships/image" Target="../media/image13.png"/><Relationship Id="rId5" Type="http://schemas.openxmlformats.org/officeDocument/2006/relationships/image" Target="../media/image12.jpeg"/><Relationship Id="rId4" Type="http://schemas.openxmlformats.org/officeDocument/2006/relationships/hyperlink" Target="https://creativecommons.org/licenses/by-sa/3.0/" TargetMode="External"/></Relationships>
</file>

<file path=ppt/slides/_rels/slide11.xml.rels><?xml version="1.0" encoding="UTF-8" standalone="yes"?>
<Relationships xmlns="http://schemas.openxmlformats.org/package/2006/relationships"><Relationship Id="rId3" Type="http://schemas.openxmlformats.org/officeDocument/2006/relationships/hyperlink" Target="https://de.wikipedia.org/wiki/Datei:Mitotic_Anaphase.svg" TargetMode="External"/><Relationship Id="rId2" Type="http://schemas.openxmlformats.org/officeDocument/2006/relationships/image" Target="../media/image14.png"/><Relationship Id="rId1" Type="http://schemas.openxmlformats.org/officeDocument/2006/relationships/slideLayout" Target="../slideLayouts/slideLayout2.xml"/><Relationship Id="rId6" Type="http://schemas.openxmlformats.org/officeDocument/2006/relationships/image" Target="../media/image16.png"/><Relationship Id="rId5" Type="http://schemas.openxmlformats.org/officeDocument/2006/relationships/image" Target="../media/image15.png"/><Relationship Id="rId4" Type="http://schemas.openxmlformats.org/officeDocument/2006/relationships/hyperlink" Target="https://creativecommons.org/licenses/by-sa/3.0/" TargetMode="External"/></Relationships>
</file>

<file path=ppt/slides/_rels/slide12.xml.rels><?xml version="1.0" encoding="UTF-8" standalone="yes"?>
<Relationships xmlns="http://schemas.openxmlformats.org/package/2006/relationships"><Relationship Id="rId3" Type="http://schemas.openxmlformats.org/officeDocument/2006/relationships/hyperlink" Target="https://bio.libretexts.org/Courses/West_Hills_College_-_Lemoore/Human_Anatomy_Laboratory_Manual_(Hartline)/04:_How_Cells_Divide_(Mitotic_Cell_Division)/4.03:_Mitotic_Cell_Division-_Division_of_the_Nucleus_(Mitosis)__Division_of_the_Cytoplasm_(Cytokinesis)" TargetMode="External"/><Relationship Id="rId2" Type="http://schemas.openxmlformats.org/officeDocument/2006/relationships/image" Target="../media/image17.png"/><Relationship Id="rId1" Type="http://schemas.openxmlformats.org/officeDocument/2006/relationships/slideLayout" Target="../slideLayouts/slideLayout2.xml"/><Relationship Id="rId5" Type="http://schemas.openxmlformats.org/officeDocument/2006/relationships/image" Target="../media/image19.png"/><Relationship Id="rId4" Type="http://schemas.openxmlformats.org/officeDocument/2006/relationships/image" Target="../media/image18.jpeg"/></Relationships>
</file>

<file path=ppt/slides/_rels/slide13.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2.xml"/><Relationship Id="rId1" Type="http://schemas.openxmlformats.org/officeDocument/2006/relationships/slideLayout" Target="../slideLayouts/slideLayout2.xml"/><Relationship Id="rId5" Type="http://schemas.openxmlformats.org/officeDocument/2006/relationships/hyperlink" Target="https://creativecommons.org/licenses/by-sa/3.0/" TargetMode="External"/><Relationship Id="rId4" Type="http://schemas.openxmlformats.org/officeDocument/2006/relationships/hyperlink" Target="https://www.mrgscience.com/topic-16-cell-division.html" TargetMode="Externa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hyperlink" Target="https://www.wallpaperflare.com/search?wallpaper=axolotl" TargetMode="External"/></Relationships>
</file>

<file path=ppt/slides/_rels/slide17.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hyperlink" Target="https://youtu.be/uUw4NJmAUNI" TargetMode="External"/><Relationship Id="rId1" Type="http://schemas.openxmlformats.org/officeDocument/2006/relationships/slideLayout" Target="../slideLayouts/slideLayout2.xml"/><Relationship Id="rId4" Type="http://schemas.openxmlformats.org/officeDocument/2006/relationships/hyperlink" Target="https://www.wallpaperflare.com/search?wallpaper=axolotl" TargetMode="External"/></Relationships>
</file>

<file path=ppt/slides/_rels/slide18.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hyperlink" Target="https://youtu.be/TLVwELDMDWs" TargetMode="External"/><Relationship Id="rId1" Type="http://schemas.openxmlformats.org/officeDocument/2006/relationships/slideLayout" Target="../slideLayouts/slideLayout2.xml"/><Relationship Id="rId4" Type="http://schemas.openxmlformats.org/officeDocument/2006/relationships/hyperlink" Target="https://www.dovepress.com/wound-care-matrices-for-chronic-leg-ulcers-role-in-therapy-peer-reviewed-fulltext-article-CWCMR" TargetMode="Externa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1" name="Rectangle 10">
            <a:extLst>
              <a:ext uri="{FF2B5EF4-FFF2-40B4-BE49-F238E27FC236}">
                <a16:creationId xmlns:a16="http://schemas.microsoft.com/office/drawing/2014/main" id="{04812C46-200A-4DEB-A05E-3ED6C68C23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descr="A green street sign&#10;&#10;Description automatically generated with low confidence">
            <a:extLst>
              <a:ext uri="{FF2B5EF4-FFF2-40B4-BE49-F238E27FC236}">
                <a16:creationId xmlns:a16="http://schemas.microsoft.com/office/drawing/2014/main" id="{183CDA2C-F561-053F-32D0-3983AA469DC9}"/>
              </a:ext>
            </a:extLst>
          </p:cNvPr>
          <p:cNvPicPr>
            <a:picLocks noChangeAspect="1"/>
          </p:cNvPicPr>
          <p:nvPr/>
        </p:nvPicPr>
        <p:blipFill rotWithShape="1">
          <a:blip r:embed="rId2">
            <a:extLst>
              <a:ext uri="{28A0092B-C50C-407E-A947-70E740481C1C}">
                <a14:useLocalDpi xmlns:a14="http://schemas.microsoft.com/office/drawing/2010/main" val="0"/>
              </a:ext>
              <a:ext uri="{837473B0-CC2E-450A-ABE3-18F120FF3D39}">
                <a1611:picAttrSrcUrl xmlns:a1611="http://schemas.microsoft.com/office/drawing/2016/11/main" r:id="rId3"/>
              </a:ext>
            </a:extLst>
          </a:blip>
          <a:srcRect l="3914" r="1969" b="-1"/>
          <a:stretch/>
        </p:blipFill>
        <p:spPr>
          <a:xfrm>
            <a:off x="1" y="10"/>
            <a:ext cx="9669642" cy="6857990"/>
          </a:xfrm>
          <a:prstGeom prst="rect">
            <a:avLst/>
          </a:prstGeom>
        </p:spPr>
      </p:pic>
      <p:sp>
        <p:nvSpPr>
          <p:cNvPr id="13" name="Rectangle 12">
            <a:extLst>
              <a:ext uri="{FF2B5EF4-FFF2-40B4-BE49-F238E27FC236}">
                <a16:creationId xmlns:a16="http://schemas.microsoft.com/office/drawing/2014/main" id="{D1EA859B-E555-4109-94F3-6700E046E0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5125019" y="0"/>
            <a:ext cx="7066978" cy="6858000"/>
          </a:xfrm>
          <a:prstGeom prst="rect">
            <a:avLst/>
          </a:prstGeom>
          <a:gradFill>
            <a:gsLst>
              <a:gs pos="48000">
                <a:schemeClr val="bg1"/>
              </a:gs>
              <a:gs pos="35000">
                <a:schemeClr val="bg1">
                  <a:alpha val="77000"/>
                </a:schemeClr>
              </a:gs>
              <a:gs pos="19000">
                <a:schemeClr val="bg1">
                  <a:alpha val="38000"/>
                </a:schemeClr>
              </a:gs>
              <a:gs pos="0">
                <a:schemeClr val="bg1">
                  <a:alpha val="0"/>
                </a:schemeClr>
              </a:gs>
              <a:gs pos="100000">
                <a:schemeClr val="bg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CED4CBA0-9265-914E-38AB-E8B7D9525B53}"/>
              </a:ext>
            </a:extLst>
          </p:cNvPr>
          <p:cNvSpPr>
            <a:spLocks noGrp="1"/>
          </p:cNvSpPr>
          <p:nvPr>
            <p:ph type="title"/>
          </p:nvPr>
        </p:nvSpPr>
        <p:spPr>
          <a:xfrm>
            <a:off x="7531610" y="365125"/>
            <a:ext cx="3822189" cy="1899912"/>
          </a:xfrm>
        </p:spPr>
        <p:txBody>
          <a:bodyPr>
            <a:normAutofit/>
          </a:bodyPr>
          <a:lstStyle/>
          <a:p>
            <a:r>
              <a:rPr lang="en-US" sz="4000"/>
              <a:t>Objectives</a:t>
            </a:r>
          </a:p>
        </p:txBody>
      </p:sp>
      <p:sp>
        <p:nvSpPr>
          <p:cNvPr id="3" name="Content Placeholder 2">
            <a:extLst>
              <a:ext uri="{FF2B5EF4-FFF2-40B4-BE49-F238E27FC236}">
                <a16:creationId xmlns:a16="http://schemas.microsoft.com/office/drawing/2014/main" id="{D6621923-1052-8748-1799-7F52805DC4C4}"/>
              </a:ext>
            </a:extLst>
          </p:cNvPr>
          <p:cNvSpPr>
            <a:spLocks noGrp="1"/>
          </p:cNvSpPr>
          <p:nvPr>
            <p:ph idx="1"/>
          </p:nvPr>
        </p:nvSpPr>
        <p:spPr>
          <a:xfrm>
            <a:off x="7531610" y="1605619"/>
            <a:ext cx="3822189" cy="4571344"/>
          </a:xfrm>
        </p:spPr>
        <p:txBody>
          <a:bodyPr vert="horz" lIns="91440" tIns="45720" rIns="91440" bIns="45720" rtlCol="0" anchor="t">
            <a:normAutofit/>
          </a:bodyPr>
          <a:lstStyle/>
          <a:p>
            <a:r>
              <a:rPr lang="en-US" sz="2000" b="0" i="0" dirty="0">
                <a:effectLst/>
                <a:latin typeface="Arial"/>
                <a:cs typeface="Arial"/>
              </a:rPr>
              <a:t>Using information from the cell cycle, students will create a model that demonstrates growth and division of cells. They will use this model to explain how wounds heal or regenerate.</a:t>
            </a:r>
          </a:p>
          <a:p>
            <a:r>
              <a:rPr lang="en-US" sz="2000" dirty="0">
                <a:latin typeface="Arial"/>
                <a:cs typeface="Arial"/>
              </a:rPr>
              <a:t>Students will be able to explain the difference between cell regeneration and repair.</a:t>
            </a:r>
          </a:p>
          <a:p>
            <a:r>
              <a:rPr lang="en-US" sz="2000" dirty="0">
                <a:latin typeface="Arial"/>
                <a:cs typeface="Arial"/>
              </a:rPr>
              <a:t>Students will be able to explain how cancer and the cell cycle are connected.</a:t>
            </a:r>
          </a:p>
          <a:p>
            <a:endParaRPr lang="en-US" sz="2000">
              <a:cs typeface="Calibri" panose="020F0502020204030204"/>
            </a:endParaRPr>
          </a:p>
        </p:txBody>
      </p:sp>
      <p:sp>
        <p:nvSpPr>
          <p:cNvPr id="6" name="TextBox 5">
            <a:extLst>
              <a:ext uri="{FF2B5EF4-FFF2-40B4-BE49-F238E27FC236}">
                <a16:creationId xmlns:a16="http://schemas.microsoft.com/office/drawing/2014/main" id="{1BC5A9B5-6486-208E-32DC-77097C537822}"/>
              </a:ext>
            </a:extLst>
          </p:cNvPr>
          <p:cNvSpPr txBox="1"/>
          <p:nvPr/>
        </p:nvSpPr>
        <p:spPr>
          <a:xfrm>
            <a:off x="7362601" y="6657945"/>
            <a:ext cx="2307042" cy="200055"/>
          </a:xfrm>
          <a:prstGeom prst="rect">
            <a:avLst/>
          </a:prstGeom>
          <a:solidFill>
            <a:srgbClr val="000000"/>
          </a:solidFill>
        </p:spPr>
        <p:txBody>
          <a:bodyPr wrap="none" rtlCol="0">
            <a:spAutoFit/>
          </a:bodyPr>
          <a:lstStyle/>
          <a:p>
            <a:pPr algn="r">
              <a:spcAft>
                <a:spcPts val="600"/>
              </a:spcAft>
            </a:pPr>
            <a:r>
              <a:rPr lang="en-US" sz="700">
                <a:solidFill>
                  <a:srgbClr val="FFFFFF"/>
                </a:solidFill>
                <a:hlinkClick r:id="rId3" tooltip="https://www.picserver.org/highway-signs2/o/objectives.html">
                  <a:extLst>
                    <a:ext uri="{A12FA001-AC4F-418D-AE19-62706E023703}">
                      <ahyp:hlinkClr xmlns:ahyp="http://schemas.microsoft.com/office/drawing/2018/hyperlinkcolor" val="tx"/>
                    </a:ext>
                  </a:extLst>
                </a:hlinkClick>
              </a:rPr>
              <a:t>This Photo</a:t>
            </a:r>
            <a:r>
              <a:rPr lang="en-US" sz="700">
                <a:solidFill>
                  <a:srgbClr val="FFFFFF"/>
                </a:solidFill>
              </a:rPr>
              <a:t> by Unknown Author is licensed under </a:t>
            </a:r>
            <a:r>
              <a:rPr lang="en-US" sz="700">
                <a:solidFill>
                  <a:srgbClr val="FFFFFF"/>
                </a:solidFill>
                <a:hlinkClick r:id="rId4" tooltip="https://creativecommons.org/licenses/by-sa/3.0/">
                  <a:extLst>
                    <a:ext uri="{A12FA001-AC4F-418D-AE19-62706E023703}">
                      <ahyp:hlinkClr xmlns:ahyp="http://schemas.microsoft.com/office/drawing/2018/hyperlinkcolor" val="tx"/>
                    </a:ext>
                  </a:extLst>
                </a:hlinkClick>
              </a:rPr>
              <a:t>CC BY-SA</a:t>
            </a:r>
            <a:endParaRPr lang="en-US" sz="700">
              <a:solidFill>
                <a:srgbClr val="FFFFFF"/>
              </a:solidFill>
            </a:endParaRPr>
          </a:p>
        </p:txBody>
      </p:sp>
    </p:spTree>
    <p:extLst>
      <p:ext uri="{BB962C8B-B14F-4D97-AF65-F5344CB8AC3E}">
        <p14:creationId xmlns:p14="http://schemas.microsoft.com/office/powerpoint/2010/main" val="75560455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7" name="Rectangle 16">
            <a:extLst>
              <a:ext uri="{FF2B5EF4-FFF2-40B4-BE49-F238E27FC236}">
                <a16:creationId xmlns:a16="http://schemas.microsoft.com/office/drawing/2014/main" id="{2B97F24A-32CE-4C1C-A50D-3016B394DCF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1EC44EE6-16FB-E6E4-0419-F1DCC78E076D}"/>
              </a:ext>
            </a:extLst>
          </p:cNvPr>
          <p:cNvSpPr>
            <a:spLocks noGrp="1"/>
          </p:cNvSpPr>
          <p:nvPr>
            <p:ph type="title"/>
          </p:nvPr>
        </p:nvSpPr>
        <p:spPr>
          <a:xfrm>
            <a:off x="630936" y="639520"/>
            <a:ext cx="3429000" cy="1719072"/>
          </a:xfrm>
        </p:spPr>
        <p:txBody>
          <a:bodyPr anchor="b">
            <a:normAutofit/>
          </a:bodyPr>
          <a:lstStyle/>
          <a:p>
            <a:r>
              <a:rPr lang="en-US" sz="5400"/>
              <a:t>The Cell Cycle</a:t>
            </a:r>
          </a:p>
        </p:txBody>
      </p:sp>
      <p:sp>
        <p:nvSpPr>
          <p:cNvPr id="19" name="sketch line">
            <a:extLst>
              <a:ext uri="{FF2B5EF4-FFF2-40B4-BE49-F238E27FC236}">
                <a16:creationId xmlns:a16="http://schemas.microsoft.com/office/drawing/2014/main" id="{CD8B4F24-440B-49E9-B85D-733523DC064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3278" y="2573756"/>
            <a:ext cx="3255095" cy="18288"/>
          </a:xfrm>
          <a:custGeom>
            <a:avLst/>
            <a:gdLst>
              <a:gd name="connsiteX0" fmla="*/ 0 w 3255095"/>
              <a:gd name="connsiteY0" fmla="*/ 0 h 18288"/>
              <a:gd name="connsiteX1" fmla="*/ 618468 w 3255095"/>
              <a:gd name="connsiteY1" fmla="*/ 0 h 18288"/>
              <a:gd name="connsiteX2" fmla="*/ 1269487 w 3255095"/>
              <a:gd name="connsiteY2" fmla="*/ 0 h 18288"/>
              <a:gd name="connsiteX3" fmla="*/ 1953057 w 3255095"/>
              <a:gd name="connsiteY3" fmla="*/ 0 h 18288"/>
              <a:gd name="connsiteX4" fmla="*/ 2636627 w 3255095"/>
              <a:gd name="connsiteY4" fmla="*/ 0 h 18288"/>
              <a:gd name="connsiteX5" fmla="*/ 3255095 w 3255095"/>
              <a:gd name="connsiteY5" fmla="*/ 0 h 18288"/>
              <a:gd name="connsiteX6" fmla="*/ 3255095 w 3255095"/>
              <a:gd name="connsiteY6" fmla="*/ 18288 h 18288"/>
              <a:gd name="connsiteX7" fmla="*/ 2538974 w 3255095"/>
              <a:gd name="connsiteY7" fmla="*/ 18288 h 18288"/>
              <a:gd name="connsiteX8" fmla="*/ 1822853 w 3255095"/>
              <a:gd name="connsiteY8" fmla="*/ 18288 h 18288"/>
              <a:gd name="connsiteX9" fmla="*/ 1171834 w 3255095"/>
              <a:gd name="connsiteY9" fmla="*/ 18288 h 18288"/>
              <a:gd name="connsiteX10" fmla="*/ 0 w 3255095"/>
              <a:gd name="connsiteY10" fmla="*/ 18288 h 18288"/>
              <a:gd name="connsiteX11" fmla="*/ 0 w 3255095"/>
              <a:gd name="connsiteY11"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255095" h="18288" fill="none" extrusionOk="0">
                <a:moveTo>
                  <a:pt x="0" y="0"/>
                </a:moveTo>
                <a:cubicBezTo>
                  <a:pt x="240201" y="-22123"/>
                  <a:pt x="462021" y="-19623"/>
                  <a:pt x="618468" y="0"/>
                </a:cubicBezTo>
                <a:cubicBezTo>
                  <a:pt x="774915" y="19623"/>
                  <a:pt x="974734" y="2035"/>
                  <a:pt x="1269487" y="0"/>
                </a:cubicBezTo>
                <a:cubicBezTo>
                  <a:pt x="1564240" y="-2035"/>
                  <a:pt x="1733579" y="10639"/>
                  <a:pt x="1953057" y="0"/>
                </a:cubicBezTo>
                <a:cubicBezTo>
                  <a:pt x="2172535" y="-10639"/>
                  <a:pt x="2453962" y="14018"/>
                  <a:pt x="2636627" y="0"/>
                </a:cubicBezTo>
                <a:cubicBezTo>
                  <a:pt x="2819292" y="-14018"/>
                  <a:pt x="3121375" y="5399"/>
                  <a:pt x="3255095" y="0"/>
                </a:cubicBezTo>
                <a:cubicBezTo>
                  <a:pt x="3254386" y="8157"/>
                  <a:pt x="3254682" y="12125"/>
                  <a:pt x="3255095" y="18288"/>
                </a:cubicBezTo>
                <a:cubicBezTo>
                  <a:pt x="3088545" y="23203"/>
                  <a:pt x="2687475" y="7419"/>
                  <a:pt x="2538974" y="18288"/>
                </a:cubicBezTo>
                <a:cubicBezTo>
                  <a:pt x="2390473" y="29157"/>
                  <a:pt x="2137381" y="-8959"/>
                  <a:pt x="1822853" y="18288"/>
                </a:cubicBezTo>
                <a:cubicBezTo>
                  <a:pt x="1508325" y="45535"/>
                  <a:pt x="1466437" y="20385"/>
                  <a:pt x="1171834" y="18288"/>
                </a:cubicBezTo>
                <a:cubicBezTo>
                  <a:pt x="877231" y="16191"/>
                  <a:pt x="561097" y="37643"/>
                  <a:pt x="0" y="18288"/>
                </a:cubicBezTo>
                <a:cubicBezTo>
                  <a:pt x="-46" y="12483"/>
                  <a:pt x="-203" y="6491"/>
                  <a:pt x="0" y="0"/>
                </a:cubicBezTo>
                <a:close/>
              </a:path>
              <a:path w="3255095" h="18288" stroke="0" extrusionOk="0">
                <a:moveTo>
                  <a:pt x="0" y="0"/>
                </a:moveTo>
                <a:cubicBezTo>
                  <a:pt x="291965" y="19429"/>
                  <a:pt x="363155" y="8568"/>
                  <a:pt x="618468" y="0"/>
                </a:cubicBezTo>
                <a:cubicBezTo>
                  <a:pt x="873781" y="-8568"/>
                  <a:pt x="904459" y="-19505"/>
                  <a:pt x="1171834" y="0"/>
                </a:cubicBezTo>
                <a:cubicBezTo>
                  <a:pt x="1439209" y="19505"/>
                  <a:pt x="1744369" y="9790"/>
                  <a:pt x="1887955" y="0"/>
                </a:cubicBezTo>
                <a:cubicBezTo>
                  <a:pt x="2031541" y="-9790"/>
                  <a:pt x="2346378" y="21240"/>
                  <a:pt x="2506423" y="0"/>
                </a:cubicBezTo>
                <a:cubicBezTo>
                  <a:pt x="2666468" y="-21240"/>
                  <a:pt x="2990257" y="30414"/>
                  <a:pt x="3255095" y="0"/>
                </a:cubicBezTo>
                <a:cubicBezTo>
                  <a:pt x="3254831" y="4493"/>
                  <a:pt x="3255479" y="9472"/>
                  <a:pt x="3255095" y="18288"/>
                </a:cubicBezTo>
                <a:cubicBezTo>
                  <a:pt x="3120743" y="16690"/>
                  <a:pt x="2759628" y="42462"/>
                  <a:pt x="2604076" y="18288"/>
                </a:cubicBezTo>
                <a:cubicBezTo>
                  <a:pt x="2448524" y="-5886"/>
                  <a:pt x="2184336" y="19599"/>
                  <a:pt x="1887955" y="18288"/>
                </a:cubicBezTo>
                <a:cubicBezTo>
                  <a:pt x="1591574" y="16977"/>
                  <a:pt x="1548845" y="6870"/>
                  <a:pt x="1334589" y="18288"/>
                </a:cubicBezTo>
                <a:cubicBezTo>
                  <a:pt x="1120333" y="29706"/>
                  <a:pt x="996014" y="9662"/>
                  <a:pt x="683570" y="18288"/>
                </a:cubicBezTo>
                <a:cubicBezTo>
                  <a:pt x="371126" y="26914"/>
                  <a:pt x="198687" y="16167"/>
                  <a:pt x="0" y="18288"/>
                </a:cubicBezTo>
                <a:cubicBezTo>
                  <a:pt x="843" y="9577"/>
                  <a:pt x="371" y="6900"/>
                  <a:pt x="0" y="0"/>
                </a:cubicBezTo>
                <a:close/>
              </a:path>
            </a:pathLst>
          </a:custGeom>
          <a:solidFill>
            <a:schemeClr val="accent2"/>
          </a:solidFill>
          <a:ln w="38100"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1119D1F7-4047-A511-116B-9E15B0218E13}"/>
              </a:ext>
            </a:extLst>
          </p:cNvPr>
          <p:cNvSpPr>
            <a:spLocks noGrp="1"/>
          </p:cNvSpPr>
          <p:nvPr>
            <p:ph idx="1"/>
          </p:nvPr>
        </p:nvSpPr>
        <p:spPr>
          <a:xfrm>
            <a:off x="630936" y="2807208"/>
            <a:ext cx="3429000" cy="3410712"/>
          </a:xfrm>
        </p:spPr>
        <p:txBody>
          <a:bodyPr anchor="t">
            <a:normAutofit/>
          </a:bodyPr>
          <a:lstStyle/>
          <a:p>
            <a:r>
              <a:rPr lang="en-US" sz="1700"/>
              <a:t>Many things follow in a cyclical pattern</a:t>
            </a:r>
          </a:p>
          <a:p>
            <a:pPr lvl="1"/>
            <a:r>
              <a:rPr lang="en-US" sz="1700"/>
              <a:t>Fall, Winter, Spring and Summer</a:t>
            </a:r>
          </a:p>
          <a:p>
            <a:pPr lvl="1"/>
            <a:r>
              <a:rPr lang="en-US" sz="1700"/>
              <a:t>High Tide and Low Tide</a:t>
            </a:r>
          </a:p>
          <a:p>
            <a:pPr marL="457200" lvl="1" indent="0">
              <a:buNone/>
            </a:pPr>
            <a:endParaRPr lang="en-US" sz="1700"/>
          </a:p>
          <a:p>
            <a:pPr marL="457200" lvl="1" indent="0">
              <a:buNone/>
            </a:pPr>
            <a:r>
              <a:rPr lang="en-US" sz="1700"/>
              <a:t>We are no different- we follow a cycle, the cycle of the cell</a:t>
            </a:r>
          </a:p>
          <a:p>
            <a:pPr marL="457200" lvl="1" indent="0">
              <a:buNone/>
            </a:pPr>
            <a:endParaRPr lang="en-US" sz="1700"/>
          </a:p>
          <a:p>
            <a:pPr marL="457200" lvl="1" indent="0">
              <a:buNone/>
            </a:pPr>
            <a:r>
              <a:rPr lang="en-US" sz="1700"/>
              <a:t>- </a:t>
            </a:r>
            <a:r>
              <a:rPr lang="en-US" sz="1700">
                <a:highlight>
                  <a:srgbClr val="FFFF00"/>
                </a:highlight>
              </a:rPr>
              <a:t>CELL CYCLE- Sequence of growth and division for the cell.</a:t>
            </a:r>
          </a:p>
          <a:p>
            <a:pPr marL="457200" lvl="1" indent="0">
              <a:buNone/>
            </a:pPr>
            <a:endParaRPr lang="en-US" sz="1700"/>
          </a:p>
          <a:p>
            <a:pPr marL="457200" lvl="1" indent="0">
              <a:buNone/>
            </a:pPr>
            <a:endParaRPr lang="en-US" sz="1700"/>
          </a:p>
        </p:txBody>
      </p:sp>
      <p:pic>
        <p:nvPicPr>
          <p:cNvPr id="6" name="Picture 5" descr="A picture containing tree, grass, outdoor, plant&#10;&#10;Description automatically generated">
            <a:extLst>
              <a:ext uri="{FF2B5EF4-FFF2-40B4-BE49-F238E27FC236}">
                <a16:creationId xmlns:a16="http://schemas.microsoft.com/office/drawing/2014/main" id="{ECD95FE9-A959-8872-CDFA-9CCA214A3ECA}"/>
              </a:ext>
            </a:extLst>
          </p:cNvPr>
          <p:cNvPicPr>
            <a:picLocks noChangeAspect="1"/>
          </p:cNvPicPr>
          <p:nvPr/>
        </p:nvPicPr>
        <p:blipFill>
          <a:blip r:embed="rId2">
            <a:extLst>
              <a:ext uri="{28A0092B-C50C-407E-A947-70E740481C1C}">
                <a14:useLocalDpi xmlns:a14="http://schemas.microsoft.com/office/drawing/2010/main" val="0"/>
              </a:ext>
              <a:ext uri="{837473B0-CC2E-450A-ABE3-18F120FF3D39}">
                <a1611:picAttrSrcUrl xmlns:a1611="http://schemas.microsoft.com/office/drawing/2016/11/main" r:id="rId3"/>
              </a:ext>
            </a:extLst>
          </a:blip>
          <a:stretch>
            <a:fillRect/>
          </a:stretch>
        </p:blipFill>
        <p:spPr>
          <a:xfrm>
            <a:off x="5533377" y="640080"/>
            <a:ext cx="5145557" cy="5577840"/>
          </a:xfrm>
          <a:prstGeom prst="rect">
            <a:avLst/>
          </a:prstGeom>
        </p:spPr>
      </p:pic>
      <p:sp>
        <p:nvSpPr>
          <p:cNvPr id="7" name="TextBox 6">
            <a:extLst>
              <a:ext uri="{FF2B5EF4-FFF2-40B4-BE49-F238E27FC236}">
                <a16:creationId xmlns:a16="http://schemas.microsoft.com/office/drawing/2014/main" id="{8DD70BB9-0051-682A-DEE6-43BCF7B57B9F}"/>
              </a:ext>
            </a:extLst>
          </p:cNvPr>
          <p:cNvSpPr txBox="1"/>
          <p:nvPr/>
        </p:nvSpPr>
        <p:spPr>
          <a:xfrm>
            <a:off x="8219606" y="6017865"/>
            <a:ext cx="2459328" cy="200055"/>
          </a:xfrm>
          <a:prstGeom prst="rect">
            <a:avLst/>
          </a:prstGeom>
          <a:solidFill>
            <a:srgbClr val="000000"/>
          </a:solidFill>
        </p:spPr>
        <p:txBody>
          <a:bodyPr wrap="none" rtlCol="0">
            <a:spAutoFit/>
          </a:bodyPr>
          <a:lstStyle/>
          <a:p>
            <a:pPr algn="r">
              <a:spcAft>
                <a:spcPts val="600"/>
              </a:spcAft>
            </a:pPr>
            <a:r>
              <a:rPr lang="en-US" sz="700">
                <a:solidFill>
                  <a:srgbClr val="FFFFFF"/>
                </a:solidFill>
                <a:hlinkClick r:id="rId3" tooltip="https://irvinggfm.deviantart.com/art/The-Four-Seasons-Vivaldi-291465048">
                  <a:extLst>
                    <a:ext uri="{A12FA001-AC4F-418D-AE19-62706E023703}">
                      <ahyp:hlinkClr xmlns:ahyp="http://schemas.microsoft.com/office/drawing/2018/hyperlinkcolor" val="tx"/>
                    </a:ext>
                  </a:extLst>
                </a:hlinkClick>
              </a:rPr>
              <a:t>This Photo</a:t>
            </a:r>
            <a:r>
              <a:rPr lang="en-US" sz="700">
                <a:solidFill>
                  <a:srgbClr val="FFFFFF"/>
                </a:solidFill>
              </a:rPr>
              <a:t> by Unknown Author is licensed under </a:t>
            </a:r>
            <a:r>
              <a:rPr lang="en-US" sz="700">
                <a:solidFill>
                  <a:srgbClr val="FFFFFF"/>
                </a:solidFill>
                <a:hlinkClick r:id="rId4" tooltip="https://creativecommons.org/licenses/by-nc-nd/3.0/">
                  <a:extLst>
                    <a:ext uri="{A12FA001-AC4F-418D-AE19-62706E023703}">
                      <ahyp:hlinkClr xmlns:ahyp="http://schemas.microsoft.com/office/drawing/2018/hyperlinkcolor" val="tx"/>
                    </a:ext>
                  </a:extLst>
                </a:hlinkClick>
              </a:rPr>
              <a:t>CC BY-NC-ND</a:t>
            </a:r>
            <a:endParaRPr lang="en-US" sz="700">
              <a:solidFill>
                <a:srgbClr val="FFFFFF"/>
              </a:solidFill>
            </a:endParaRPr>
          </a:p>
        </p:txBody>
      </p:sp>
    </p:spTree>
    <p:extLst>
      <p:ext uri="{BB962C8B-B14F-4D97-AF65-F5344CB8AC3E}">
        <p14:creationId xmlns:p14="http://schemas.microsoft.com/office/powerpoint/2010/main" val="312737546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F13C74B1-5B17-4795-BED0-7140497B445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C8F137DE-7603-AF82-352A-76A150205949}"/>
              </a:ext>
            </a:extLst>
          </p:cNvPr>
          <p:cNvSpPr>
            <a:spLocks noGrp="1"/>
          </p:cNvSpPr>
          <p:nvPr>
            <p:ph type="title"/>
          </p:nvPr>
        </p:nvSpPr>
        <p:spPr>
          <a:xfrm>
            <a:off x="640080" y="325369"/>
            <a:ext cx="4368602" cy="1956841"/>
          </a:xfrm>
        </p:spPr>
        <p:txBody>
          <a:bodyPr anchor="b">
            <a:normAutofit/>
          </a:bodyPr>
          <a:lstStyle/>
          <a:p>
            <a:r>
              <a:rPr lang="en-US" sz="5400"/>
              <a:t>The Cell Cycle</a:t>
            </a:r>
          </a:p>
        </p:txBody>
      </p:sp>
      <p:sp>
        <p:nvSpPr>
          <p:cNvPr id="11" name="sketchy line">
            <a:extLst>
              <a:ext uri="{FF2B5EF4-FFF2-40B4-BE49-F238E27FC236}">
                <a16:creationId xmlns:a16="http://schemas.microsoft.com/office/drawing/2014/main" id="{D4974D33-8DC5-464E-8C6D-BE58F0669C1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0080" y="2586994"/>
            <a:ext cx="3474720" cy="18288"/>
          </a:xfrm>
          <a:custGeom>
            <a:avLst/>
            <a:gdLst>
              <a:gd name="connsiteX0" fmla="*/ 0 w 3474720"/>
              <a:gd name="connsiteY0" fmla="*/ 0 h 18288"/>
              <a:gd name="connsiteX1" fmla="*/ 694944 w 3474720"/>
              <a:gd name="connsiteY1" fmla="*/ 0 h 18288"/>
              <a:gd name="connsiteX2" fmla="*/ 1355141 w 3474720"/>
              <a:gd name="connsiteY2" fmla="*/ 0 h 18288"/>
              <a:gd name="connsiteX3" fmla="*/ 2015338 w 3474720"/>
              <a:gd name="connsiteY3" fmla="*/ 0 h 18288"/>
              <a:gd name="connsiteX4" fmla="*/ 2779776 w 3474720"/>
              <a:gd name="connsiteY4" fmla="*/ 0 h 18288"/>
              <a:gd name="connsiteX5" fmla="*/ 3474720 w 3474720"/>
              <a:gd name="connsiteY5" fmla="*/ 0 h 18288"/>
              <a:gd name="connsiteX6" fmla="*/ 3474720 w 3474720"/>
              <a:gd name="connsiteY6" fmla="*/ 18288 h 18288"/>
              <a:gd name="connsiteX7" fmla="*/ 2779776 w 3474720"/>
              <a:gd name="connsiteY7" fmla="*/ 18288 h 18288"/>
              <a:gd name="connsiteX8" fmla="*/ 2189074 w 3474720"/>
              <a:gd name="connsiteY8" fmla="*/ 18288 h 18288"/>
              <a:gd name="connsiteX9" fmla="*/ 1528877 w 3474720"/>
              <a:gd name="connsiteY9" fmla="*/ 18288 h 18288"/>
              <a:gd name="connsiteX10" fmla="*/ 868680 w 3474720"/>
              <a:gd name="connsiteY10" fmla="*/ 18288 h 18288"/>
              <a:gd name="connsiteX11" fmla="*/ 0 w 3474720"/>
              <a:gd name="connsiteY11" fmla="*/ 18288 h 18288"/>
              <a:gd name="connsiteX12" fmla="*/ 0 w 3474720"/>
              <a:gd name="connsiteY12"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474720" h="18288" fill="none" extrusionOk="0">
                <a:moveTo>
                  <a:pt x="0" y="0"/>
                </a:moveTo>
                <a:cubicBezTo>
                  <a:pt x="224454" y="-14544"/>
                  <a:pt x="495407" y="26540"/>
                  <a:pt x="694944" y="0"/>
                </a:cubicBezTo>
                <a:cubicBezTo>
                  <a:pt x="894481" y="-26540"/>
                  <a:pt x="1130063" y="24713"/>
                  <a:pt x="1355141" y="0"/>
                </a:cubicBezTo>
                <a:cubicBezTo>
                  <a:pt x="1580219" y="-24713"/>
                  <a:pt x="1820099" y="26695"/>
                  <a:pt x="2015338" y="0"/>
                </a:cubicBezTo>
                <a:cubicBezTo>
                  <a:pt x="2210577" y="-26695"/>
                  <a:pt x="2402045" y="165"/>
                  <a:pt x="2779776" y="0"/>
                </a:cubicBezTo>
                <a:cubicBezTo>
                  <a:pt x="3157507" y="-165"/>
                  <a:pt x="3286859" y="-15571"/>
                  <a:pt x="3474720" y="0"/>
                </a:cubicBezTo>
                <a:cubicBezTo>
                  <a:pt x="3474286" y="7551"/>
                  <a:pt x="3474253" y="9822"/>
                  <a:pt x="3474720" y="18288"/>
                </a:cubicBezTo>
                <a:cubicBezTo>
                  <a:pt x="3233904" y="29845"/>
                  <a:pt x="2945134" y="-5256"/>
                  <a:pt x="2779776" y="18288"/>
                </a:cubicBezTo>
                <a:cubicBezTo>
                  <a:pt x="2614418" y="41832"/>
                  <a:pt x="2339768" y="22709"/>
                  <a:pt x="2189074" y="18288"/>
                </a:cubicBezTo>
                <a:cubicBezTo>
                  <a:pt x="2038380" y="13867"/>
                  <a:pt x="1817434" y="-4947"/>
                  <a:pt x="1528877" y="18288"/>
                </a:cubicBezTo>
                <a:cubicBezTo>
                  <a:pt x="1240320" y="41523"/>
                  <a:pt x="1042447" y="37198"/>
                  <a:pt x="868680" y="18288"/>
                </a:cubicBezTo>
                <a:cubicBezTo>
                  <a:pt x="694913" y="-622"/>
                  <a:pt x="233232" y="44909"/>
                  <a:pt x="0" y="18288"/>
                </a:cubicBezTo>
                <a:cubicBezTo>
                  <a:pt x="60" y="11696"/>
                  <a:pt x="66" y="3758"/>
                  <a:pt x="0" y="0"/>
                </a:cubicBezTo>
                <a:close/>
              </a:path>
              <a:path w="3474720" h="18288" stroke="0" extrusionOk="0">
                <a:moveTo>
                  <a:pt x="0" y="0"/>
                </a:moveTo>
                <a:cubicBezTo>
                  <a:pt x="202328" y="-14716"/>
                  <a:pt x="332722" y="-11499"/>
                  <a:pt x="625450" y="0"/>
                </a:cubicBezTo>
                <a:cubicBezTo>
                  <a:pt x="918178" y="11499"/>
                  <a:pt x="1096688" y="5123"/>
                  <a:pt x="1389888" y="0"/>
                </a:cubicBezTo>
                <a:cubicBezTo>
                  <a:pt x="1683088" y="-5123"/>
                  <a:pt x="1835981" y="-14038"/>
                  <a:pt x="1980590" y="0"/>
                </a:cubicBezTo>
                <a:cubicBezTo>
                  <a:pt x="2125199" y="14038"/>
                  <a:pt x="2396099" y="-7203"/>
                  <a:pt x="2571293" y="0"/>
                </a:cubicBezTo>
                <a:cubicBezTo>
                  <a:pt x="2746487" y="7203"/>
                  <a:pt x="3041609" y="-12036"/>
                  <a:pt x="3474720" y="0"/>
                </a:cubicBezTo>
                <a:cubicBezTo>
                  <a:pt x="3474638" y="4406"/>
                  <a:pt x="3474631" y="9982"/>
                  <a:pt x="3474720" y="18288"/>
                </a:cubicBezTo>
                <a:cubicBezTo>
                  <a:pt x="3324873" y="21876"/>
                  <a:pt x="3136771" y="12587"/>
                  <a:pt x="2814523" y="18288"/>
                </a:cubicBezTo>
                <a:cubicBezTo>
                  <a:pt x="2492275" y="23989"/>
                  <a:pt x="2294402" y="47111"/>
                  <a:pt x="2154326" y="18288"/>
                </a:cubicBezTo>
                <a:cubicBezTo>
                  <a:pt x="2014250" y="-10535"/>
                  <a:pt x="1820317" y="33903"/>
                  <a:pt x="1494130" y="18288"/>
                </a:cubicBezTo>
                <a:cubicBezTo>
                  <a:pt x="1167943" y="2673"/>
                  <a:pt x="948432" y="14868"/>
                  <a:pt x="729691" y="18288"/>
                </a:cubicBezTo>
                <a:cubicBezTo>
                  <a:pt x="510950" y="21708"/>
                  <a:pt x="264032" y="24354"/>
                  <a:pt x="0" y="18288"/>
                </a:cubicBezTo>
                <a:cubicBezTo>
                  <a:pt x="189" y="14288"/>
                  <a:pt x="-703" y="3747"/>
                  <a:pt x="0" y="0"/>
                </a:cubicBezTo>
                <a:close/>
              </a:path>
            </a:pathLst>
          </a:custGeom>
          <a:solidFill>
            <a:schemeClr val="accent2"/>
          </a:solidFill>
          <a:ln w="44450" cap="rnd">
            <a:solidFill>
              <a:schemeClr val="accent2"/>
            </a:solidFill>
            <a:round/>
            <a:extLst>
              <a:ext uri="{C807C97D-BFC1-408E-A445-0C87EB9F89A2}">
                <ask:lineSketchStyleProps xmlns:ask="http://schemas.microsoft.com/office/drawing/2018/sketchyshapes" sd="2863741219">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44FC4A41-D54F-64E5-E360-78BDB2DFE92E}"/>
              </a:ext>
            </a:extLst>
          </p:cNvPr>
          <p:cNvSpPr>
            <a:spLocks noGrp="1"/>
          </p:cNvSpPr>
          <p:nvPr>
            <p:ph idx="1"/>
          </p:nvPr>
        </p:nvSpPr>
        <p:spPr>
          <a:xfrm>
            <a:off x="640080" y="2872899"/>
            <a:ext cx="4243589" cy="3320668"/>
          </a:xfrm>
        </p:spPr>
        <p:txBody>
          <a:bodyPr>
            <a:normAutofit/>
          </a:bodyPr>
          <a:lstStyle/>
          <a:p>
            <a:r>
              <a:rPr lang="en-US" sz="2200"/>
              <a:t>The cell lives in three general periods</a:t>
            </a:r>
          </a:p>
          <a:p>
            <a:pPr lvl="1"/>
            <a:r>
              <a:rPr lang="en-US" sz="2200">
                <a:highlight>
                  <a:srgbClr val="FFFF00"/>
                </a:highlight>
              </a:rPr>
              <a:t>Interphase= Growth</a:t>
            </a:r>
          </a:p>
          <a:p>
            <a:pPr lvl="1"/>
            <a:r>
              <a:rPr lang="en-US" sz="2200">
                <a:highlight>
                  <a:srgbClr val="FFFF00"/>
                </a:highlight>
              </a:rPr>
              <a:t>Mitosis= Division of the DNA</a:t>
            </a:r>
          </a:p>
          <a:p>
            <a:pPr lvl="1"/>
            <a:r>
              <a:rPr lang="en-US" sz="2200">
                <a:highlight>
                  <a:srgbClr val="FFFF00"/>
                </a:highlight>
              </a:rPr>
              <a:t>Cytokinesis= Division of the Cell</a:t>
            </a:r>
          </a:p>
        </p:txBody>
      </p:sp>
      <p:pic>
        <p:nvPicPr>
          <p:cNvPr id="5" name="Picture 4" descr="Close-up of purple cells">
            <a:extLst>
              <a:ext uri="{FF2B5EF4-FFF2-40B4-BE49-F238E27FC236}">
                <a16:creationId xmlns:a16="http://schemas.microsoft.com/office/drawing/2014/main" id="{C93715A0-84C6-B054-4A55-AB8DCB4D9BCA}"/>
              </a:ext>
            </a:extLst>
          </p:cNvPr>
          <p:cNvPicPr>
            <a:picLocks noChangeAspect="1"/>
          </p:cNvPicPr>
          <p:nvPr/>
        </p:nvPicPr>
        <p:blipFill rotWithShape="1">
          <a:blip r:embed="rId2"/>
          <a:srcRect l="13898" r="10874"/>
          <a:stretch/>
        </p:blipFill>
        <p:spPr>
          <a:xfrm>
            <a:off x="5311702" y="10"/>
            <a:ext cx="6878775" cy="6857990"/>
          </a:xfrm>
          <a:custGeom>
            <a:avLst/>
            <a:gdLst/>
            <a:ahLst/>
            <a:cxnLst/>
            <a:rect l="l" t="t" r="r" b="b"/>
            <a:pathLst>
              <a:path w="6878775" h="6858000">
                <a:moveTo>
                  <a:pt x="1102973" y="0"/>
                </a:moveTo>
                <a:lnTo>
                  <a:pt x="1160688" y="0"/>
                </a:lnTo>
                <a:lnTo>
                  <a:pt x="983189" y="331786"/>
                </a:lnTo>
                <a:cubicBezTo>
                  <a:pt x="914866" y="469145"/>
                  <a:pt x="850355" y="608712"/>
                  <a:pt x="789261" y="750263"/>
                </a:cubicBezTo>
                <a:cubicBezTo>
                  <a:pt x="774307" y="784928"/>
                  <a:pt x="759992" y="819849"/>
                  <a:pt x="745295" y="854514"/>
                </a:cubicBezTo>
                <a:cubicBezTo>
                  <a:pt x="756682" y="845393"/>
                  <a:pt x="765489" y="833492"/>
                  <a:pt x="770857" y="819975"/>
                </a:cubicBezTo>
                <a:cubicBezTo>
                  <a:pt x="879943" y="589569"/>
                  <a:pt x="999605" y="365513"/>
                  <a:pt x="1131329" y="148742"/>
                </a:cubicBezTo>
                <a:lnTo>
                  <a:pt x="1227589" y="0"/>
                </a:lnTo>
                <a:lnTo>
                  <a:pt x="6878775" y="0"/>
                </a:lnTo>
                <a:lnTo>
                  <a:pt x="6878775" y="6858000"/>
                </a:lnTo>
                <a:lnTo>
                  <a:pt x="713521" y="6858000"/>
                </a:lnTo>
                <a:lnTo>
                  <a:pt x="625642" y="6670527"/>
                </a:lnTo>
                <a:cubicBezTo>
                  <a:pt x="507232" y="6398531"/>
                  <a:pt x="403083" y="6118381"/>
                  <a:pt x="312785" y="5830359"/>
                </a:cubicBezTo>
                <a:cubicBezTo>
                  <a:pt x="278149" y="5719759"/>
                  <a:pt x="248879" y="5607635"/>
                  <a:pt x="212198" y="5480401"/>
                </a:cubicBezTo>
                <a:cubicBezTo>
                  <a:pt x="212208" y="5491601"/>
                  <a:pt x="212803" y="5502788"/>
                  <a:pt x="213988" y="5513923"/>
                </a:cubicBezTo>
                <a:cubicBezTo>
                  <a:pt x="264089" y="5723695"/>
                  <a:pt x="307290" y="5935370"/>
                  <a:pt x="365826" y="6142729"/>
                </a:cubicBezTo>
                <a:cubicBezTo>
                  <a:pt x="433152" y="6380817"/>
                  <a:pt x="510068" y="6614016"/>
                  <a:pt x="597975" y="6841549"/>
                </a:cubicBezTo>
                <a:lnTo>
                  <a:pt x="604824" y="6858000"/>
                </a:lnTo>
                <a:lnTo>
                  <a:pt x="552056" y="6858000"/>
                </a:lnTo>
                <a:lnTo>
                  <a:pt x="539576" y="6828295"/>
                </a:lnTo>
                <a:cubicBezTo>
                  <a:pt x="380597" y="6414594"/>
                  <a:pt x="260223" y="5988893"/>
                  <a:pt x="171555" y="5552906"/>
                </a:cubicBezTo>
                <a:cubicBezTo>
                  <a:pt x="91163" y="5157998"/>
                  <a:pt x="43746" y="4758899"/>
                  <a:pt x="12305" y="4357388"/>
                </a:cubicBezTo>
                <a:cubicBezTo>
                  <a:pt x="-14281" y="4013908"/>
                  <a:pt x="4507" y="3672965"/>
                  <a:pt x="46684" y="3331516"/>
                </a:cubicBezTo>
                <a:cubicBezTo>
                  <a:pt x="127203" y="2664286"/>
                  <a:pt x="277819" y="2007265"/>
                  <a:pt x="496065" y="1371196"/>
                </a:cubicBezTo>
                <a:cubicBezTo>
                  <a:pt x="636273" y="966066"/>
                  <a:pt x="800445" y="573253"/>
                  <a:pt x="995723" y="196614"/>
                </a:cubicBezTo>
                <a:close/>
              </a:path>
            </a:pathLst>
          </a:custGeom>
        </p:spPr>
      </p:pic>
    </p:spTree>
    <p:extLst>
      <p:ext uri="{BB962C8B-B14F-4D97-AF65-F5344CB8AC3E}">
        <p14:creationId xmlns:p14="http://schemas.microsoft.com/office/powerpoint/2010/main" val="20670773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0" name="Rectangle 19">
            <a:extLst>
              <a:ext uri="{FF2B5EF4-FFF2-40B4-BE49-F238E27FC236}">
                <a16:creationId xmlns:a16="http://schemas.microsoft.com/office/drawing/2014/main" id="{2B97F24A-32CE-4C1C-A50D-3016B394DCF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51A004BF-B9AB-A34F-E483-542C81DB837A}"/>
              </a:ext>
            </a:extLst>
          </p:cNvPr>
          <p:cNvSpPr>
            <a:spLocks noGrp="1"/>
          </p:cNvSpPr>
          <p:nvPr>
            <p:ph type="title"/>
          </p:nvPr>
        </p:nvSpPr>
        <p:spPr>
          <a:xfrm>
            <a:off x="630936" y="639520"/>
            <a:ext cx="3429000" cy="1719072"/>
          </a:xfrm>
        </p:spPr>
        <p:txBody>
          <a:bodyPr anchor="b">
            <a:normAutofit/>
          </a:bodyPr>
          <a:lstStyle/>
          <a:p>
            <a:r>
              <a:rPr lang="en-US" sz="5400"/>
              <a:t>Cell Cycle</a:t>
            </a:r>
          </a:p>
        </p:txBody>
      </p:sp>
      <p:sp>
        <p:nvSpPr>
          <p:cNvPr id="22" name="sketch line">
            <a:extLst>
              <a:ext uri="{FF2B5EF4-FFF2-40B4-BE49-F238E27FC236}">
                <a16:creationId xmlns:a16="http://schemas.microsoft.com/office/drawing/2014/main" id="{CD8B4F24-440B-49E9-B85D-733523DC064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3278" y="2573756"/>
            <a:ext cx="3255095" cy="18288"/>
          </a:xfrm>
          <a:custGeom>
            <a:avLst/>
            <a:gdLst>
              <a:gd name="connsiteX0" fmla="*/ 0 w 3255095"/>
              <a:gd name="connsiteY0" fmla="*/ 0 h 18288"/>
              <a:gd name="connsiteX1" fmla="*/ 618468 w 3255095"/>
              <a:gd name="connsiteY1" fmla="*/ 0 h 18288"/>
              <a:gd name="connsiteX2" fmla="*/ 1269487 w 3255095"/>
              <a:gd name="connsiteY2" fmla="*/ 0 h 18288"/>
              <a:gd name="connsiteX3" fmla="*/ 1953057 w 3255095"/>
              <a:gd name="connsiteY3" fmla="*/ 0 h 18288"/>
              <a:gd name="connsiteX4" fmla="*/ 2636627 w 3255095"/>
              <a:gd name="connsiteY4" fmla="*/ 0 h 18288"/>
              <a:gd name="connsiteX5" fmla="*/ 3255095 w 3255095"/>
              <a:gd name="connsiteY5" fmla="*/ 0 h 18288"/>
              <a:gd name="connsiteX6" fmla="*/ 3255095 w 3255095"/>
              <a:gd name="connsiteY6" fmla="*/ 18288 h 18288"/>
              <a:gd name="connsiteX7" fmla="*/ 2538974 w 3255095"/>
              <a:gd name="connsiteY7" fmla="*/ 18288 h 18288"/>
              <a:gd name="connsiteX8" fmla="*/ 1822853 w 3255095"/>
              <a:gd name="connsiteY8" fmla="*/ 18288 h 18288"/>
              <a:gd name="connsiteX9" fmla="*/ 1171834 w 3255095"/>
              <a:gd name="connsiteY9" fmla="*/ 18288 h 18288"/>
              <a:gd name="connsiteX10" fmla="*/ 0 w 3255095"/>
              <a:gd name="connsiteY10" fmla="*/ 18288 h 18288"/>
              <a:gd name="connsiteX11" fmla="*/ 0 w 3255095"/>
              <a:gd name="connsiteY11"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255095" h="18288" fill="none" extrusionOk="0">
                <a:moveTo>
                  <a:pt x="0" y="0"/>
                </a:moveTo>
                <a:cubicBezTo>
                  <a:pt x="240201" y="-22123"/>
                  <a:pt x="462021" y="-19623"/>
                  <a:pt x="618468" y="0"/>
                </a:cubicBezTo>
                <a:cubicBezTo>
                  <a:pt x="774915" y="19623"/>
                  <a:pt x="974734" y="2035"/>
                  <a:pt x="1269487" y="0"/>
                </a:cubicBezTo>
                <a:cubicBezTo>
                  <a:pt x="1564240" y="-2035"/>
                  <a:pt x="1733579" y="10639"/>
                  <a:pt x="1953057" y="0"/>
                </a:cubicBezTo>
                <a:cubicBezTo>
                  <a:pt x="2172535" y="-10639"/>
                  <a:pt x="2453962" y="14018"/>
                  <a:pt x="2636627" y="0"/>
                </a:cubicBezTo>
                <a:cubicBezTo>
                  <a:pt x="2819292" y="-14018"/>
                  <a:pt x="3121375" y="5399"/>
                  <a:pt x="3255095" y="0"/>
                </a:cubicBezTo>
                <a:cubicBezTo>
                  <a:pt x="3254386" y="8157"/>
                  <a:pt x="3254682" y="12125"/>
                  <a:pt x="3255095" y="18288"/>
                </a:cubicBezTo>
                <a:cubicBezTo>
                  <a:pt x="3088545" y="23203"/>
                  <a:pt x="2687475" y="7419"/>
                  <a:pt x="2538974" y="18288"/>
                </a:cubicBezTo>
                <a:cubicBezTo>
                  <a:pt x="2390473" y="29157"/>
                  <a:pt x="2137381" y="-8959"/>
                  <a:pt x="1822853" y="18288"/>
                </a:cubicBezTo>
                <a:cubicBezTo>
                  <a:pt x="1508325" y="45535"/>
                  <a:pt x="1466437" y="20385"/>
                  <a:pt x="1171834" y="18288"/>
                </a:cubicBezTo>
                <a:cubicBezTo>
                  <a:pt x="877231" y="16191"/>
                  <a:pt x="561097" y="37643"/>
                  <a:pt x="0" y="18288"/>
                </a:cubicBezTo>
                <a:cubicBezTo>
                  <a:pt x="-46" y="12483"/>
                  <a:pt x="-203" y="6491"/>
                  <a:pt x="0" y="0"/>
                </a:cubicBezTo>
                <a:close/>
              </a:path>
              <a:path w="3255095" h="18288" stroke="0" extrusionOk="0">
                <a:moveTo>
                  <a:pt x="0" y="0"/>
                </a:moveTo>
                <a:cubicBezTo>
                  <a:pt x="291965" y="19429"/>
                  <a:pt x="363155" y="8568"/>
                  <a:pt x="618468" y="0"/>
                </a:cubicBezTo>
                <a:cubicBezTo>
                  <a:pt x="873781" y="-8568"/>
                  <a:pt x="904459" y="-19505"/>
                  <a:pt x="1171834" y="0"/>
                </a:cubicBezTo>
                <a:cubicBezTo>
                  <a:pt x="1439209" y="19505"/>
                  <a:pt x="1744369" y="9790"/>
                  <a:pt x="1887955" y="0"/>
                </a:cubicBezTo>
                <a:cubicBezTo>
                  <a:pt x="2031541" y="-9790"/>
                  <a:pt x="2346378" y="21240"/>
                  <a:pt x="2506423" y="0"/>
                </a:cubicBezTo>
                <a:cubicBezTo>
                  <a:pt x="2666468" y="-21240"/>
                  <a:pt x="2990257" y="30414"/>
                  <a:pt x="3255095" y="0"/>
                </a:cubicBezTo>
                <a:cubicBezTo>
                  <a:pt x="3254831" y="4493"/>
                  <a:pt x="3255479" y="9472"/>
                  <a:pt x="3255095" y="18288"/>
                </a:cubicBezTo>
                <a:cubicBezTo>
                  <a:pt x="3120743" y="16690"/>
                  <a:pt x="2759628" y="42462"/>
                  <a:pt x="2604076" y="18288"/>
                </a:cubicBezTo>
                <a:cubicBezTo>
                  <a:pt x="2448524" y="-5886"/>
                  <a:pt x="2184336" y="19599"/>
                  <a:pt x="1887955" y="18288"/>
                </a:cubicBezTo>
                <a:cubicBezTo>
                  <a:pt x="1591574" y="16977"/>
                  <a:pt x="1548845" y="6870"/>
                  <a:pt x="1334589" y="18288"/>
                </a:cubicBezTo>
                <a:cubicBezTo>
                  <a:pt x="1120333" y="29706"/>
                  <a:pt x="996014" y="9662"/>
                  <a:pt x="683570" y="18288"/>
                </a:cubicBezTo>
                <a:cubicBezTo>
                  <a:pt x="371126" y="26914"/>
                  <a:pt x="198687" y="16167"/>
                  <a:pt x="0" y="18288"/>
                </a:cubicBezTo>
                <a:cubicBezTo>
                  <a:pt x="843" y="9577"/>
                  <a:pt x="371" y="6900"/>
                  <a:pt x="0" y="0"/>
                </a:cubicBezTo>
                <a:close/>
              </a:path>
            </a:pathLst>
          </a:custGeom>
          <a:solidFill>
            <a:schemeClr val="accent2"/>
          </a:solidFill>
          <a:ln w="38100"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4AACE81C-60CD-02FB-FC1B-0E39A536A31F}"/>
              </a:ext>
            </a:extLst>
          </p:cNvPr>
          <p:cNvSpPr>
            <a:spLocks noGrp="1"/>
          </p:cNvSpPr>
          <p:nvPr>
            <p:ph idx="1"/>
          </p:nvPr>
        </p:nvSpPr>
        <p:spPr>
          <a:xfrm>
            <a:off x="637991" y="2666097"/>
            <a:ext cx="3421945" cy="1406935"/>
          </a:xfrm>
        </p:spPr>
        <p:txBody>
          <a:bodyPr anchor="t">
            <a:normAutofit/>
          </a:bodyPr>
          <a:lstStyle/>
          <a:p>
            <a:r>
              <a:rPr lang="en-US" sz="2200"/>
              <a:t>INTERPHASE- Cell spends the majority of its life in this phase. 3 Phases to Interphase.</a:t>
            </a:r>
          </a:p>
          <a:p>
            <a:pPr marL="0" indent="0">
              <a:buNone/>
            </a:pPr>
            <a:endParaRPr lang="en-US" sz="2200"/>
          </a:p>
          <a:p>
            <a:pPr marL="0" indent="0">
              <a:buNone/>
            </a:pPr>
            <a:endParaRPr lang="en-US" sz="2200"/>
          </a:p>
        </p:txBody>
      </p:sp>
      <p:pic>
        <p:nvPicPr>
          <p:cNvPr id="4" name="Picture 6" descr="Diagram, schematic&#10;&#10;Description automatically generated">
            <a:extLst>
              <a:ext uri="{FF2B5EF4-FFF2-40B4-BE49-F238E27FC236}">
                <a16:creationId xmlns:a16="http://schemas.microsoft.com/office/drawing/2014/main" id="{6103E0B3-955D-1E56-0601-983B40AB2F19}"/>
              </a:ext>
            </a:extLst>
          </p:cNvPr>
          <p:cNvPicPr>
            <a:picLocks noChangeAspect="1"/>
          </p:cNvPicPr>
          <p:nvPr/>
        </p:nvPicPr>
        <p:blipFill>
          <a:blip r:embed="rId2"/>
          <a:stretch>
            <a:fillRect/>
          </a:stretch>
        </p:blipFill>
        <p:spPr>
          <a:xfrm>
            <a:off x="4540956" y="262105"/>
            <a:ext cx="7004755" cy="5952789"/>
          </a:xfrm>
          <a:prstGeom prst="rect">
            <a:avLst/>
          </a:prstGeom>
        </p:spPr>
      </p:pic>
    </p:spTree>
    <p:extLst>
      <p:ext uri="{BB962C8B-B14F-4D97-AF65-F5344CB8AC3E}">
        <p14:creationId xmlns:p14="http://schemas.microsoft.com/office/powerpoint/2010/main" val="327048694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1" name="Rectangle 10">
            <a:extLst>
              <a:ext uri="{FF2B5EF4-FFF2-40B4-BE49-F238E27FC236}">
                <a16:creationId xmlns:a16="http://schemas.microsoft.com/office/drawing/2014/main" id="{2B97F24A-32CE-4C1C-A50D-3016B394DCF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16956A75-71C0-AF23-F32F-B3893B1D3511}"/>
              </a:ext>
            </a:extLst>
          </p:cNvPr>
          <p:cNvSpPr>
            <a:spLocks noGrp="1"/>
          </p:cNvSpPr>
          <p:nvPr>
            <p:ph type="title"/>
          </p:nvPr>
        </p:nvSpPr>
        <p:spPr>
          <a:xfrm>
            <a:off x="630936" y="639520"/>
            <a:ext cx="3429000" cy="1719072"/>
          </a:xfrm>
        </p:spPr>
        <p:txBody>
          <a:bodyPr anchor="b">
            <a:normAutofit/>
          </a:bodyPr>
          <a:lstStyle/>
          <a:p>
            <a:r>
              <a:rPr lang="en-US" sz="5400"/>
              <a:t>Cell Cycle</a:t>
            </a:r>
          </a:p>
        </p:txBody>
      </p:sp>
      <p:sp>
        <p:nvSpPr>
          <p:cNvPr id="13" name="sketch line">
            <a:extLst>
              <a:ext uri="{FF2B5EF4-FFF2-40B4-BE49-F238E27FC236}">
                <a16:creationId xmlns:a16="http://schemas.microsoft.com/office/drawing/2014/main" id="{6357EC4F-235E-4222-A36F-C7878ACE37F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3278" y="2573756"/>
            <a:ext cx="3255095" cy="18288"/>
          </a:xfrm>
          <a:custGeom>
            <a:avLst/>
            <a:gdLst>
              <a:gd name="connsiteX0" fmla="*/ 0 w 3255095"/>
              <a:gd name="connsiteY0" fmla="*/ 0 h 18288"/>
              <a:gd name="connsiteX1" fmla="*/ 618468 w 3255095"/>
              <a:gd name="connsiteY1" fmla="*/ 0 h 18288"/>
              <a:gd name="connsiteX2" fmla="*/ 1269487 w 3255095"/>
              <a:gd name="connsiteY2" fmla="*/ 0 h 18288"/>
              <a:gd name="connsiteX3" fmla="*/ 1953057 w 3255095"/>
              <a:gd name="connsiteY3" fmla="*/ 0 h 18288"/>
              <a:gd name="connsiteX4" fmla="*/ 2636627 w 3255095"/>
              <a:gd name="connsiteY4" fmla="*/ 0 h 18288"/>
              <a:gd name="connsiteX5" fmla="*/ 3255095 w 3255095"/>
              <a:gd name="connsiteY5" fmla="*/ 0 h 18288"/>
              <a:gd name="connsiteX6" fmla="*/ 3255095 w 3255095"/>
              <a:gd name="connsiteY6" fmla="*/ 18288 h 18288"/>
              <a:gd name="connsiteX7" fmla="*/ 2538974 w 3255095"/>
              <a:gd name="connsiteY7" fmla="*/ 18288 h 18288"/>
              <a:gd name="connsiteX8" fmla="*/ 1822853 w 3255095"/>
              <a:gd name="connsiteY8" fmla="*/ 18288 h 18288"/>
              <a:gd name="connsiteX9" fmla="*/ 1171834 w 3255095"/>
              <a:gd name="connsiteY9" fmla="*/ 18288 h 18288"/>
              <a:gd name="connsiteX10" fmla="*/ 0 w 3255095"/>
              <a:gd name="connsiteY10" fmla="*/ 18288 h 18288"/>
              <a:gd name="connsiteX11" fmla="*/ 0 w 3255095"/>
              <a:gd name="connsiteY11"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255095" h="18288" fill="none" extrusionOk="0">
                <a:moveTo>
                  <a:pt x="0" y="0"/>
                </a:moveTo>
                <a:cubicBezTo>
                  <a:pt x="240201" y="-22123"/>
                  <a:pt x="462021" y="-19623"/>
                  <a:pt x="618468" y="0"/>
                </a:cubicBezTo>
                <a:cubicBezTo>
                  <a:pt x="774915" y="19623"/>
                  <a:pt x="974734" y="2035"/>
                  <a:pt x="1269487" y="0"/>
                </a:cubicBezTo>
                <a:cubicBezTo>
                  <a:pt x="1564240" y="-2035"/>
                  <a:pt x="1733579" y="10639"/>
                  <a:pt x="1953057" y="0"/>
                </a:cubicBezTo>
                <a:cubicBezTo>
                  <a:pt x="2172535" y="-10639"/>
                  <a:pt x="2453962" y="14018"/>
                  <a:pt x="2636627" y="0"/>
                </a:cubicBezTo>
                <a:cubicBezTo>
                  <a:pt x="2819292" y="-14018"/>
                  <a:pt x="3121375" y="5399"/>
                  <a:pt x="3255095" y="0"/>
                </a:cubicBezTo>
                <a:cubicBezTo>
                  <a:pt x="3254386" y="8157"/>
                  <a:pt x="3254682" y="12125"/>
                  <a:pt x="3255095" y="18288"/>
                </a:cubicBezTo>
                <a:cubicBezTo>
                  <a:pt x="3088545" y="23203"/>
                  <a:pt x="2687475" y="7419"/>
                  <a:pt x="2538974" y="18288"/>
                </a:cubicBezTo>
                <a:cubicBezTo>
                  <a:pt x="2390473" y="29157"/>
                  <a:pt x="2137381" y="-8959"/>
                  <a:pt x="1822853" y="18288"/>
                </a:cubicBezTo>
                <a:cubicBezTo>
                  <a:pt x="1508325" y="45535"/>
                  <a:pt x="1466437" y="20385"/>
                  <a:pt x="1171834" y="18288"/>
                </a:cubicBezTo>
                <a:cubicBezTo>
                  <a:pt x="877231" y="16191"/>
                  <a:pt x="561097" y="37643"/>
                  <a:pt x="0" y="18288"/>
                </a:cubicBezTo>
                <a:cubicBezTo>
                  <a:pt x="-46" y="12483"/>
                  <a:pt x="-203" y="6491"/>
                  <a:pt x="0" y="0"/>
                </a:cubicBezTo>
                <a:close/>
              </a:path>
              <a:path w="3255095" h="18288" stroke="0" extrusionOk="0">
                <a:moveTo>
                  <a:pt x="0" y="0"/>
                </a:moveTo>
                <a:cubicBezTo>
                  <a:pt x="291965" y="19429"/>
                  <a:pt x="363155" y="8568"/>
                  <a:pt x="618468" y="0"/>
                </a:cubicBezTo>
                <a:cubicBezTo>
                  <a:pt x="873781" y="-8568"/>
                  <a:pt x="904459" y="-19505"/>
                  <a:pt x="1171834" y="0"/>
                </a:cubicBezTo>
                <a:cubicBezTo>
                  <a:pt x="1439209" y="19505"/>
                  <a:pt x="1744369" y="9790"/>
                  <a:pt x="1887955" y="0"/>
                </a:cubicBezTo>
                <a:cubicBezTo>
                  <a:pt x="2031541" y="-9790"/>
                  <a:pt x="2346378" y="21240"/>
                  <a:pt x="2506423" y="0"/>
                </a:cubicBezTo>
                <a:cubicBezTo>
                  <a:pt x="2666468" y="-21240"/>
                  <a:pt x="2990257" y="30414"/>
                  <a:pt x="3255095" y="0"/>
                </a:cubicBezTo>
                <a:cubicBezTo>
                  <a:pt x="3254831" y="4493"/>
                  <a:pt x="3255479" y="9472"/>
                  <a:pt x="3255095" y="18288"/>
                </a:cubicBezTo>
                <a:cubicBezTo>
                  <a:pt x="3120743" y="16690"/>
                  <a:pt x="2759628" y="42462"/>
                  <a:pt x="2604076" y="18288"/>
                </a:cubicBezTo>
                <a:cubicBezTo>
                  <a:pt x="2448524" y="-5886"/>
                  <a:pt x="2184336" y="19599"/>
                  <a:pt x="1887955" y="18288"/>
                </a:cubicBezTo>
                <a:cubicBezTo>
                  <a:pt x="1591574" y="16977"/>
                  <a:pt x="1548845" y="6870"/>
                  <a:pt x="1334589" y="18288"/>
                </a:cubicBezTo>
                <a:cubicBezTo>
                  <a:pt x="1120333" y="29706"/>
                  <a:pt x="996014" y="9662"/>
                  <a:pt x="683570" y="18288"/>
                </a:cubicBezTo>
                <a:cubicBezTo>
                  <a:pt x="371126" y="26914"/>
                  <a:pt x="198687" y="16167"/>
                  <a:pt x="0" y="18288"/>
                </a:cubicBezTo>
                <a:cubicBezTo>
                  <a:pt x="843" y="9577"/>
                  <a:pt x="371" y="6900"/>
                  <a:pt x="0" y="0"/>
                </a:cubicBezTo>
                <a:close/>
              </a:path>
            </a:pathLst>
          </a:custGeom>
          <a:solidFill>
            <a:schemeClr val="accent2"/>
          </a:solidFill>
          <a:ln w="38100"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C460C332-BE3D-837E-4DB7-019B1625F084}"/>
              </a:ext>
            </a:extLst>
          </p:cNvPr>
          <p:cNvSpPr>
            <a:spLocks noGrp="1"/>
          </p:cNvSpPr>
          <p:nvPr>
            <p:ph idx="1"/>
          </p:nvPr>
        </p:nvSpPr>
        <p:spPr>
          <a:xfrm>
            <a:off x="630936" y="2807208"/>
            <a:ext cx="3429000" cy="3410712"/>
          </a:xfrm>
        </p:spPr>
        <p:txBody>
          <a:bodyPr anchor="t">
            <a:normAutofit/>
          </a:bodyPr>
          <a:lstStyle/>
          <a:p>
            <a:r>
              <a:rPr lang="en-US" sz="2200"/>
              <a:t>G1 Phase- Cell doubles in size and organelles are produced.</a:t>
            </a:r>
          </a:p>
        </p:txBody>
      </p:sp>
      <p:pic>
        <p:nvPicPr>
          <p:cNvPr id="8" name="Picture 6" descr="Diagram, schematic&#10;&#10;Description automatically generated">
            <a:extLst>
              <a:ext uri="{FF2B5EF4-FFF2-40B4-BE49-F238E27FC236}">
                <a16:creationId xmlns:a16="http://schemas.microsoft.com/office/drawing/2014/main" id="{51BA1834-E24B-3167-A041-C871307A60C2}"/>
              </a:ext>
            </a:extLst>
          </p:cNvPr>
          <p:cNvPicPr>
            <a:picLocks noChangeAspect="1"/>
          </p:cNvPicPr>
          <p:nvPr/>
        </p:nvPicPr>
        <p:blipFill>
          <a:blip r:embed="rId2"/>
          <a:stretch>
            <a:fillRect/>
          </a:stretch>
        </p:blipFill>
        <p:spPr>
          <a:xfrm>
            <a:off x="6899947" y="468645"/>
            <a:ext cx="2245866" cy="1893336"/>
          </a:xfrm>
          <a:prstGeom prst="rect">
            <a:avLst/>
          </a:prstGeom>
        </p:spPr>
      </p:pic>
      <p:pic>
        <p:nvPicPr>
          <p:cNvPr id="4" name="Picture 6" descr="Diagram, schematic&#10;&#10;Description automatically generated">
            <a:extLst>
              <a:ext uri="{FF2B5EF4-FFF2-40B4-BE49-F238E27FC236}">
                <a16:creationId xmlns:a16="http://schemas.microsoft.com/office/drawing/2014/main" id="{6413D784-26C0-C159-F92B-F9B1E6D72D21}"/>
              </a:ext>
            </a:extLst>
          </p:cNvPr>
          <p:cNvPicPr>
            <a:picLocks noChangeAspect="1"/>
          </p:cNvPicPr>
          <p:nvPr/>
        </p:nvPicPr>
        <p:blipFill>
          <a:blip r:embed="rId2"/>
          <a:stretch>
            <a:fillRect/>
          </a:stretch>
        </p:blipFill>
        <p:spPr>
          <a:xfrm>
            <a:off x="5802667" y="2670825"/>
            <a:ext cx="4653786" cy="3920256"/>
          </a:xfrm>
          <a:prstGeom prst="rect">
            <a:avLst/>
          </a:prstGeom>
        </p:spPr>
      </p:pic>
    </p:spTree>
    <p:extLst>
      <p:ext uri="{BB962C8B-B14F-4D97-AF65-F5344CB8AC3E}">
        <p14:creationId xmlns:p14="http://schemas.microsoft.com/office/powerpoint/2010/main" val="421656554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2" name="Rectangle 11">
            <a:extLst>
              <a:ext uri="{FF2B5EF4-FFF2-40B4-BE49-F238E27FC236}">
                <a16:creationId xmlns:a16="http://schemas.microsoft.com/office/drawing/2014/main" id="{2B97F24A-32CE-4C1C-A50D-3016B394DCF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7DDEFB48-8032-B20D-6D55-C2F4C6330A73}"/>
              </a:ext>
            </a:extLst>
          </p:cNvPr>
          <p:cNvSpPr>
            <a:spLocks noGrp="1"/>
          </p:cNvSpPr>
          <p:nvPr>
            <p:ph type="title"/>
          </p:nvPr>
        </p:nvSpPr>
        <p:spPr>
          <a:xfrm>
            <a:off x="630936" y="639520"/>
            <a:ext cx="3429000" cy="1719072"/>
          </a:xfrm>
        </p:spPr>
        <p:txBody>
          <a:bodyPr anchor="b">
            <a:normAutofit/>
          </a:bodyPr>
          <a:lstStyle/>
          <a:p>
            <a:r>
              <a:rPr lang="en-US" sz="5400"/>
              <a:t>Cell Cycle</a:t>
            </a:r>
          </a:p>
        </p:txBody>
      </p:sp>
      <p:sp>
        <p:nvSpPr>
          <p:cNvPr id="14" name="sketch line">
            <a:extLst>
              <a:ext uri="{FF2B5EF4-FFF2-40B4-BE49-F238E27FC236}">
                <a16:creationId xmlns:a16="http://schemas.microsoft.com/office/drawing/2014/main" id="{CD8B4F24-440B-49E9-B85D-733523DC064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3278" y="2573756"/>
            <a:ext cx="3255095" cy="18288"/>
          </a:xfrm>
          <a:custGeom>
            <a:avLst/>
            <a:gdLst>
              <a:gd name="connsiteX0" fmla="*/ 0 w 3255095"/>
              <a:gd name="connsiteY0" fmla="*/ 0 h 18288"/>
              <a:gd name="connsiteX1" fmla="*/ 618468 w 3255095"/>
              <a:gd name="connsiteY1" fmla="*/ 0 h 18288"/>
              <a:gd name="connsiteX2" fmla="*/ 1269487 w 3255095"/>
              <a:gd name="connsiteY2" fmla="*/ 0 h 18288"/>
              <a:gd name="connsiteX3" fmla="*/ 1953057 w 3255095"/>
              <a:gd name="connsiteY3" fmla="*/ 0 h 18288"/>
              <a:gd name="connsiteX4" fmla="*/ 2636627 w 3255095"/>
              <a:gd name="connsiteY4" fmla="*/ 0 h 18288"/>
              <a:gd name="connsiteX5" fmla="*/ 3255095 w 3255095"/>
              <a:gd name="connsiteY5" fmla="*/ 0 h 18288"/>
              <a:gd name="connsiteX6" fmla="*/ 3255095 w 3255095"/>
              <a:gd name="connsiteY6" fmla="*/ 18288 h 18288"/>
              <a:gd name="connsiteX7" fmla="*/ 2538974 w 3255095"/>
              <a:gd name="connsiteY7" fmla="*/ 18288 h 18288"/>
              <a:gd name="connsiteX8" fmla="*/ 1822853 w 3255095"/>
              <a:gd name="connsiteY8" fmla="*/ 18288 h 18288"/>
              <a:gd name="connsiteX9" fmla="*/ 1171834 w 3255095"/>
              <a:gd name="connsiteY9" fmla="*/ 18288 h 18288"/>
              <a:gd name="connsiteX10" fmla="*/ 0 w 3255095"/>
              <a:gd name="connsiteY10" fmla="*/ 18288 h 18288"/>
              <a:gd name="connsiteX11" fmla="*/ 0 w 3255095"/>
              <a:gd name="connsiteY11"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255095" h="18288" fill="none" extrusionOk="0">
                <a:moveTo>
                  <a:pt x="0" y="0"/>
                </a:moveTo>
                <a:cubicBezTo>
                  <a:pt x="240201" y="-22123"/>
                  <a:pt x="462021" y="-19623"/>
                  <a:pt x="618468" y="0"/>
                </a:cubicBezTo>
                <a:cubicBezTo>
                  <a:pt x="774915" y="19623"/>
                  <a:pt x="974734" y="2035"/>
                  <a:pt x="1269487" y="0"/>
                </a:cubicBezTo>
                <a:cubicBezTo>
                  <a:pt x="1564240" y="-2035"/>
                  <a:pt x="1733579" y="10639"/>
                  <a:pt x="1953057" y="0"/>
                </a:cubicBezTo>
                <a:cubicBezTo>
                  <a:pt x="2172535" y="-10639"/>
                  <a:pt x="2453962" y="14018"/>
                  <a:pt x="2636627" y="0"/>
                </a:cubicBezTo>
                <a:cubicBezTo>
                  <a:pt x="2819292" y="-14018"/>
                  <a:pt x="3121375" y="5399"/>
                  <a:pt x="3255095" y="0"/>
                </a:cubicBezTo>
                <a:cubicBezTo>
                  <a:pt x="3254386" y="8157"/>
                  <a:pt x="3254682" y="12125"/>
                  <a:pt x="3255095" y="18288"/>
                </a:cubicBezTo>
                <a:cubicBezTo>
                  <a:pt x="3088545" y="23203"/>
                  <a:pt x="2687475" y="7419"/>
                  <a:pt x="2538974" y="18288"/>
                </a:cubicBezTo>
                <a:cubicBezTo>
                  <a:pt x="2390473" y="29157"/>
                  <a:pt x="2137381" y="-8959"/>
                  <a:pt x="1822853" y="18288"/>
                </a:cubicBezTo>
                <a:cubicBezTo>
                  <a:pt x="1508325" y="45535"/>
                  <a:pt x="1466437" y="20385"/>
                  <a:pt x="1171834" y="18288"/>
                </a:cubicBezTo>
                <a:cubicBezTo>
                  <a:pt x="877231" y="16191"/>
                  <a:pt x="561097" y="37643"/>
                  <a:pt x="0" y="18288"/>
                </a:cubicBezTo>
                <a:cubicBezTo>
                  <a:pt x="-46" y="12483"/>
                  <a:pt x="-203" y="6491"/>
                  <a:pt x="0" y="0"/>
                </a:cubicBezTo>
                <a:close/>
              </a:path>
              <a:path w="3255095" h="18288" stroke="0" extrusionOk="0">
                <a:moveTo>
                  <a:pt x="0" y="0"/>
                </a:moveTo>
                <a:cubicBezTo>
                  <a:pt x="291965" y="19429"/>
                  <a:pt x="363155" y="8568"/>
                  <a:pt x="618468" y="0"/>
                </a:cubicBezTo>
                <a:cubicBezTo>
                  <a:pt x="873781" y="-8568"/>
                  <a:pt x="904459" y="-19505"/>
                  <a:pt x="1171834" y="0"/>
                </a:cubicBezTo>
                <a:cubicBezTo>
                  <a:pt x="1439209" y="19505"/>
                  <a:pt x="1744369" y="9790"/>
                  <a:pt x="1887955" y="0"/>
                </a:cubicBezTo>
                <a:cubicBezTo>
                  <a:pt x="2031541" y="-9790"/>
                  <a:pt x="2346378" y="21240"/>
                  <a:pt x="2506423" y="0"/>
                </a:cubicBezTo>
                <a:cubicBezTo>
                  <a:pt x="2666468" y="-21240"/>
                  <a:pt x="2990257" y="30414"/>
                  <a:pt x="3255095" y="0"/>
                </a:cubicBezTo>
                <a:cubicBezTo>
                  <a:pt x="3254831" y="4493"/>
                  <a:pt x="3255479" y="9472"/>
                  <a:pt x="3255095" y="18288"/>
                </a:cubicBezTo>
                <a:cubicBezTo>
                  <a:pt x="3120743" y="16690"/>
                  <a:pt x="2759628" y="42462"/>
                  <a:pt x="2604076" y="18288"/>
                </a:cubicBezTo>
                <a:cubicBezTo>
                  <a:pt x="2448524" y="-5886"/>
                  <a:pt x="2184336" y="19599"/>
                  <a:pt x="1887955" y="18288"/>
                </a:cubicBezTo>
                <a:cubicBezTo>
                  <a:pt x="1591574" y="16977"/>
                  <a:pt x="1548845" y="6870"/>
                  <a:pt x="1334589" y="18288"/>
                </a:cubicBezTo>
                <a:cubicBezTo>
                  <a:pt x="1120333" y="29706"/>
                  <a:pt x="996014" y="9662"/>
                  <a:pt x="683570" y="18288"/>
                </a:cubicBezTo>
                <a:cubicBezTo>
                  <a:pt x="371126" y="26914"/>
                  <a:pt x="198687" y="16167"/>
                  <a:pt x="0" y="18288"/>
                </a:cubicBezTo>
                <a:cubicBezTo>
                  <a:pt x="843" y="9577"/>
                  <a:pt x="371" y="6900"/>
                  <a:pt x="0" y="0"/>
                </a:cubicBezTo>
                <a:close/>
              </a:path>
            </a:pathLst>
          </a:custGeom>
          <a:solidFill>
            <a:schemeClr val="accent2"/>
          </a:solidFill>
          <a:ln w="38100"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2A21D7CD-914F-CBEE-EEB8-E41CF71B9DA4}"/>
              </a:ext>
            </a:extLst>
          </p:cNvPr>
          <p:cNvSpPr>
            <a:spLocks noGrp="1"/>
          </p:cNvSpPr>
          <p:nvPr>
            <p:ph idx="1"/>
          </p:nvPr>
        </p:nvSpPr>
        <p:spPr>
          <a:xfrm>
            <a:off x="630936" y="2807208"/>
            <a:ext cx="3429000" cy="3410712"/>
          </a:xfrm>
        </p:spPr>
        <p:txBody>
          <a:bodyPr anchor="t">
            <a:normAutofit/>
          </a:bodyPr>
          <a:lstStyle/>
          <a:p>
            <a:r>
              <a:rPr lang="en-US" sz="2200"/>
              <a:t>S Phase- DNA Synthesis and replication occur</a:t>
            </a:r>
          </a:p>
        </p:txBody>
      </p:sp>
      <mc:AlternateContent xmlns:mc="http://schemas.openxmlformats.org/markup-compatibility/2006" xmlns:p14="http://schemas.microsoft.com/office/powerpoint/2010/main">
        <mc:Choice Requires="p14">
          <p:contentPart p14:bwMode="auto" r:id="rId2">
            <p14:nvContentPartPr>
              <p14:cNvPr id="4" name="Ink 3">
                <a:extLst>
                  <a:ext uri="{FF2B5EF4-FFF2-40B4-BE49-F238E27FC236}">
                    <a16:creationId xmlns:a16="http://schemas.microsoft.com/office/drawing/2014/main" id="{BA1A9E24-EA80-A255-EE8F-95333624DB08}"/>
                  </a:ext>
                </a:extLst>
              </p14:cNvPr>
              <p14:cNvContentPartPr/>
              <p14:nvPr/>
            </p14:nvContentPartPr>
            <p14:xfrm>
              <a:off x="733920" y="-647280"/>
              <a:ext cx="360" cy="360"/>
            </p14:xfrm>
          </p:contentPart>
        </mc:Choice>
        <mc:Fallback xmlns="">
          <p:pic>
            <p:nvPicPr>
              <p:cNvPr id="4" name="Ink 3">
                <a:extLst>
                  <a:ext uri="{FF2B5EF4-FFF2-40B4-BE49-F238E27FC236}">
                    <a16:creationId xmlns:a16="http://schemas.microsoft.com/office/drawing/2014/main" id="{BA1A9E24-EA80-A255-EE8F-95333624DB08}"/>
                  </a:ext>
                </a:extLst>
              </p:cNvPr>
              <p:cNvPicPr/>
              <p:nvPr/>
            </p:nvPicPr>
            <p:blipFill>
              <a:blip r:embed="rId3"/>
              <a:stretch>
                <a:fillRect/>
              </a:stretch>
            </p:blipFill>
            <p:spPr>
              <a:xfrm>
                <a:off x="729600" y="-651600"/>
                <a:ext cx="9000" cy="9000"/>
              </a:xfrm>
              <a:prstGeom prst="rect">
                <a:avLst/>
              </a:prstGeom>
            </p:spPr>
          </p:pic>
        </mc:Fallback>
      </mc:AlternateContent>
      <p:sp>
        <p:nvSpPr>
          <p:cNvPr id="11" name="TextBox 10">
            <a:extLst>
              <a:ext uri="{FF2B5EF4-FFF2-40B4-BE49-F238E27FC236}">
                <a16:creationId xmlns:a16="http://schemas.microsoft.com/office/drawing/2014/main" id="{2BB110F1-635B-C9F6-1444-190291237FC0}"/>
              </a:ext>
            </a:extLst>
          </p:cNvPr>
          <p:cNvSpPr txBox="1"/>
          <p:nvPr/>
        </p:nvSpPr>
        <p:spPr>
          <a:xfrm>
            <a:off x="5376110" y="6489032"/>
            <a:ext cx="1078832" cy="246221"/>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000">
                <a:hlinkClick r:id="rId4"/>
              </a:rPr>
              <a:t>DNA replication</a:t>
            </a:r>
            <a:endParaRPr lang="en-US" sz="1000"/>
          </a:p>
        </p:txBody>
      </p:sp>
      <p:pic>
        <p:nvPicPr>
          <p:cNvPr id="8" name="Picture 8">
            <a:extLst>
              <a:ext uri="{FF2B5EF4-FFF2-40B4-BE49-F238E27FC236}">
                <a16:creationId xmlns:a16="http://schemas.microsoft.com/office/drawing/2014/main" id="{5A8A8583-A285-3A6C-4CE1-ED5DF0EAD1A7}"/>
              </a:ext>
            </a:extLst>
          </p:cNvPr>
          <p:cNvPicPr>
            <a:picLocks noChangeAspect="1"/>
          </p:cNvPicPr>
          <p:nvPr/>
        </p:nvPicPr>
        <p:blipFill>
          <a:blip r:embed="rId5"/>
          <a:stretch>
            <a:fillRect/>
          </a:stretch>
        </p:blipFill>
        <p:spPr>
          <a:xfrm>
            <a:off x="3688080" y="1498628"/>
            <a:ext cx="8389620" cy="3967423"/>
          </a:xfrm>
          <a:prstGeom prst="rect">
            <a:avLst/>
          </a:prstGeom>
        </p:spPr>
      </p:pic>
    </p:spTree>
    <p:extLst>
      <p:ext uri="{BB962C8B-B14F-4D97-AF65-F5344CB8AC3E}">
        <p14:creationId xmlns:p14="http://schemas.microsoft.com/office/powerpoint/2010/main" val="411296291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1" name="Rectangle 10">
            <a:extLst>
              <a:ext uri="{FF2B5EF4-FFF2-40B4-BE49-F238E27FC236}">
                <a16:creationId xmlns:a16="http://schemas.microsoft.com/office/drawing/2014/main" id="{2B97F24A-32CE-4C1C-A50D-3016B394DCF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6A4732FD-ACB9-00B6-5BE9-B981E6F2A6FF}"/>
              </a:ext>
            </a:extLst>
          </p:cNvPr>
          <p:cNvSpPr>
            <a:spLocks noGrp="1"/>
          </p:cNvSpPr>
          <p:nvPr>
            <p:ph type="title"/>
          </p:nvPr>
        </p:nvSpPr>
        <p:spPr>
          <a:xfrm>
            <a:off x="630936" y="639520"/>
            <a:ext cx="3429000" cy="1719072"/>
          </a:xfrm>
        </p:spPr>
        <p:txBody>
          <a:bodyPr anchor="b">
            <a:normAutofit/>
          </a:bodyPr>
          <a:lstStyle/>
          <a:p>
            <a:r>
              <a:rPr lang="en-US" sz="5400"/>
              <a:t>Cell Cycle</a:t>
            </a:r>
          </a:p>
        </p:txBody>
      </p:sp>
      <p:sp>
        <p:nvSpPr>
          <p:cNvPr id="13" name="sketch line">
            <a:extLst>
              <a:ext uri="{FF2B5EF4-FFF2-40B4-BE49-F238E27FC236}">
                <a16:creationId xmlns:a16="http://schemas.microsoft.com/office/drawing/2014/main" id="{CD8B4F24-440B-49E9-B85D-733523DC064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3278" y="2573756"/>
            <a:ext cx="3255095" cy="18288"/>
          </a:xfrm>
          <a:custGeom>
            <a:avLst/>
            <a:gdLst>
              <a:gd name="connsiteX0" fmla="*/ 0 w 3255095"/>
              <a:gd name="connsiteY0" fmla="*/ 0 h 18288"/>
              <a:gd name="connsiteX1" fmla="*/ 618468 w 3255095"/>
              <a:gd name="connsiteY1" fmla="*/ 0 h 18288"/>
              <a:gd name="connsiteX2" fmla="*/ 1269487 w 3255095"/>
              <a:gd name="connsiteY2" fmla="*/ 0 h 18288"/>
              <a:gd name="connsiteX3" fmla="*/ 1953057 w 3255095"/>
              <a:gd name="connsiteY3" fmla="*/ 0 h 18288"/>
              <a:gd name="connsiteX4" fmla="*/ 2636627 w 3255095"/>
              <a:gd name="connsiteY4" fmla="*/ 0 h 18288"/>
              <a:gd name="connsiteX5" fmla="*/ 3255095 w 3255095"/>
              <a:gd name="connsiteY5" fmla="*/ 0 h 18288"/>
              <a:gd name="connsiteX6" fmla="*/ 3255095 w 3255095"/>
              <a:gd name="connsiteY6" fmla="*/ 18288 h 18288"/>
              <a:gd name="connsiteX7" fmla="*/ 2538974 w 3255095"/>
              <a:gd name="connsiteY7" fmla="*/ 18288 h 18288"/>
              <a:gd name="connsiteX8" fmla="*/ 1822853 w 3255095"/>
              <a:gd name="connsiteY8" fmla="*/ 18288 h 18288"/>
              <a:gd name="connsiteX9" fmla="*/ 1171834 w 3255095"/>
              <a:gd name="connsiteY9" fmla="*/ 18288 h 18288"/>
              <a:gd name="connsiteX10" fmla="*/ 0 w 3255095"/>
              <a:gd name="connsiteY10" fmla="*/ 18288 h 18288"/>
              <a:gd name="connsiteX11" fmla="*/ 0 w 3255095"/>
              <a:gd name="connsiteY11"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255095" h="18288" fill="none" extrusionOk="0">
                <a:moveTo>
                  <a:pt x="0" y="0"/>
                </a:moveTo>
                <a:cubicBezTo>
                  <a:pt x="240201" y="-22123"/>
                  <a:pt x="462021" y="-19623"/>
                  <a:pt x="618468" y="0"/>
                </a:cubicBezTo>
                <a:cubicBezTo>
                  <a:pt x="774915" y="19623"/>
                  <a:pt x="974734" y="2035"/>
                  <a:pt x="1269487" y="0"/>
                </a:cubicBezTo>
                <a:cubicBezTo>
                  <a:pt x="1564240" y="-2035"/>
                  <a:pt x="1733579" y="10639"/>
                  <a:pt x="1953057" y="0"/>
                </a:cubicBezTo>
                <a:cubicBezTo>
                  <a:pt x="2172535" y="-10639"/>
                  <a:pt x="2453962" y="14018"/>
                  <a:pt x="2636627" y="0"/>
                </a:cubicBezTo>
                <a:cubicBezTo>
                  <a:pt x="2819292" y="-14018"/>
                  <a:pt x="3121375" y="5399"/>
                  <a:pt x="3255095" y="0"/>
                </a:cubicBezTo>
                <a:cubicBezTo>
                  <a:pt x="3254386" y="8157"/>
                  <a:pt x="3254682" y="12125"/>
                  <a:pt x="3255095" y="18288"/>
                </a:cubicBezTo>
                <a:cubicBezTo>
                  <a:pt x="3088545" y="23203"/>
                  <a:pt x="2687475" y="7419"/>
                  <a:pt x="2538974" y="18288"/>
                </a:cubicBezTo>
                <a:cubicBezTo>
                  <a:pt x="2390473" y="29157"/>
                  <a:pt x="2137381" y="-8959"/>
                  <a:pt x="1822853" y="18288"/>
                </a:cubicBezTo>
                <a:cubicBezTo>
                  <a:pt x="1508325" y="45535"/>
                  <a:pt x="1466437" y="20385"/>
                  <a:pt x="1171834" y="18288"/>
                </a:cubicBezTo>
                <a:cubicBezTo>
                  <a:pt x="877231" y="16191"/>
                  <a:pt x="561097" y="37643"/>
                  <a:pt x="0" y="18288"/>
                </a:cubicBezTo>
                <a:cubicBezTo>
                  <a:pt x="-46" y="12483"/>
                  <a:pt x="-203" y="6491"/>
                  <a:pt x="0" y="0"/>
                </a:cubicBezTo>
                <a:close/>
              </a:path>
              <a:path w="3255095" h="18288" stroke="0" extrusionOk="0">
                <a:moveTo>
                  <a:pt x="0" y="0"/>
                </a:moveTo>
                <a:cubicBezTo>
                  <a:pt x="291965" y="19429"/>
                  <a:pt x="363155" y="8568"/>
                  <a:pt x="618468" y="0"/>
                </a:cubicBezTo>
                <a:cubicBezTo>
                  <a:pt x="873781" y="-8568"/>
                  <a:pt x="904459" y="-19505"/>
                  <a:pt x="1171834" y="0"/>
                </a:cubicBezTo>
                <a:cubicBezTo>
                  <a:pt x="1439209" y="19505"/>
                  <a:pt x="1744369" y="9790"/>
                  <a:pt x="1887955" y="0"/>
                </a:cubicBezTo>
                <a:cubicBezTo>
                  <a:pt x="2031541" y="-9790"/>
                  <a:pt x="2346378" y="21240"/>
                  <a:pt x="2506423" y="0"/>
                </a:cubicBezTo>
                <a:cubicBezTo>
                  <a:pt x="2666468" y="-21240"/>
                  <a:pt x="2990257" y="30414"/>
                  <a:pt x="3255095" y="0"/>
                </a:cubicBezTo>
                <a:cubicBezTo>
                  <a:pt x="3254831" y="4493"/>
                  <a:pt x="3255479" y="9472"/>
                  <a:pt x="3255095" y="18288"/>
                </a:cubicBezTo>
                <a:cubicBezTo>
                  <a:pt x="3120743" y="16690"/>
                  <a:pt x="2759628" y="42462"/>
                  <a:pt x="2604076" y="18288"/>
                </a:cubicBezTo>
                <a:cubicBezTo>
                  <a:pt x="2448524" y="-5886"/>
                  <a:pt x="2184336" y="19599"/>
                  <a:pt x="1887955" y="18288"/>
                </a:cubicBezTo>
                <a:cubicBezTo>
                  <a:pt x="1591574" y="16977"/>
                  <a:pt x="1548845" y="6870"/>
                  <a:pt x="1334589" y="18288"/>
                </a:cubicBezTo>
                <a:cubicBezTo>
                  <a:pt x="1120333" y="29706"/>
                  <a:pt x="996014" y="9662"/>
                  <a:pt x="683570" y="18288"/>
                </a:cubicBezTo>
                <a:cubicBezTo>
                  <a:pt x="371126" y="26914"/>
                  <a:pt x="198687" y="16167"/>
                  <a:pt x="0" y="18288"/>
                </a:cubicBezTo>
                <a:cubicBezTo>
                  <a:pt x="843" y="9577"/>
                  <a:pt x="371" y="6900"/>
                  <a:pt x="0" y="0"/>
                </a:cubicBezTo>
                <a:close/>
              </a:path>
            </a:pathLst>
          </a:custGeom>
          <a:solidFill>
            <a:schemeClr val="accent2"/>
          </a:solidFill>
          <a:ln w="38100"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40B6794D-8220-92B4-E6B6-DE6AB9AC5B92}"/>
              </a:ext>
            </a:extLst>
          </p:cNvPr>
          <p:cNvSpPr>
            <a:spLocks noGrp="1"/>
          </p:cNvSpPr>
          <p:nvPr>
            <p:ph idx="1"/>
          </p:nvPr>
        </p:nvSpPr>
        <p:spPr>
          <a:xfrm>
            <a:off x="630936" y="2807208"/>
            <a:ext cx="3429000" cy="3410712"/>
          </a:xfrm>
        </p:spPr>
        <p:txBody>
          <a:bodyPr anchor="t">
            <a:normAutofit/>
          </a:bodyPr>
          <a:lstStyle/>
          <a:p>
            <a:r>
              <a:rPr lang="en-US" sz="2200"/>
              <a:t>G2 Phase- Organelles and Proteins necessary for cell replication are produced.</a:t>
            </a:r>
          </a:p>
        </p:txBody>
      </p:sp>
      <p:sp>
        <p:nvSpPr>
          <p:cNvPr id="12" name="TextBox 11">
            <a:extLst>
              <a:ext uri="{FF2B5EF4-FFF2-40B4-BE49-F238E27FC236}">
                <a16:creationId xmlns:a16="http://schemas.microsoft.com/office/drawing/2014/main" id="{B3B40D48-8DEA-613B-8A85-0A1D78080E43}"/>
              </a:ext>
            </a:extLst>
          </p:cNvPr>
          <p:cNvSpPr txBox="1"/>
          <p:nvPr/>
        </p:nvSpPr>
        <p:spPr>
          <a:xfrm>
            <a:off x="5015163" y="6539163"/>
            <a:ext cx="1890964" cy="246221"/>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000">
                <a:hlinkClick r:id="rId2"/>
              </a:rPr>
              <a:t>Citation for G2 Picture</a:t>
            </a:r>
            <a:endParaRPr lang="en-US" sz="1000">
              <a:cs typeface="Calibri"/>
            </a:endParaRPr>
          </a:p>
        </p:txBody>
      </p:sp>
      <p:pic>
        <p:nvPicPr>
          <p:cNvPr id="7" name="Picture 7">
            <a:extLst>
              <a:ext uri="{FF2B5EF4-FFF2-40B4-BE49-F238E27FC236}">
                <a16:creationId xmlns:a16="http://schemas.microsoft.com/office/drawing/2014/main" id="{6689A008-6E6B-68B4-5EC1-4EC8D9689D0F}"/>
              </a:ext>
            </a:extLst>
          </p:cNvPr>
          <p:cNvPicPr>
            <a:picLocks noChangeAspect="1"/>
          </p:cNvPicPr>
          <p:nvPr/>
        </p:nvPicPr>
        <p:blipFill>
          <a:blip r:embed="rId3"/>
          <a:stretch>
            <a:fillRect/>
          </a:stretch>
        </p:blipFill>
        <p:spPr>
          <a:xfrm>
            <a:off x="4770120" y="920919"/>
            <a:ext cx="6736080" cy="5016162"/>
          </a:xfrm>
          <a:prstGeom prst="rect">
            <a:avLst/>
          </a:prstGeom>
        </p:spPr>
      </p:pic>
    </p:spTree>
    <p:extLst>
      <p:ext uri="{BB962C8B-B14F-4D97-AF65-F5344CB8AC3E}">
        <p14:creationId xmlns:p14="http://schemas.microsoft.com/office/powerpoint/2010/main" val="136392317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5" name="Rectangle 10">
            <a:extLst>
              <a:ext uri="{FF2B5EF4-FFF2-40B4-BE49-F238E27FC236}">
                <a16:creationId xmlns:a16="http://schemas.microsoft.com/office/drawing/2014/main" id="{45D37F4E-DDB4-456B-97E0-9937730A039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3DB9C10F-E779-6E6D-50CB-F466EC8C0CF1}"/>
              </a:ext>
            </a:extLst>
          </p:cNvPr>
          <p:cNvSpPr>
            <a:spLocks noGrp="1"/>
          </p:cNvSpPr>
          <p:nvPr>
            <p:ph type="title"/>
          </p:nvPr>
        </p:nvSpPr>
        <p:spPr>
          <a:xfrm>
            <a:off x="572493" y="238539"/>
            <a:ext cx="11018520" cy="1434415"/>
          </a:xfrm>
        </p:spPr>
        <p:txBody>
          <a:bodyPr anchor="b">
            <a:normAutofit/>
          </a:bodyPr>
          <a:lstStyle/>
          <a:p>
            <a:r>
              <a:rPr lang="en-US" sz="5400"/>
              <a:t>Cell Cycle</a:t>
            </a:r>
          </a:p>
        </p:txBody>
      </p:sp>
      <p:sp>
        <p:nvSpPr>
          <p:cNvPr id="16" name="sketchy line">
            <a:extLst>
              <a:ext uri="{FF2B5EF4-FFF2-40B4-BE49-F238E27FC236}">
                <a16:creationId xmlns:a16="http://schemas.microsoft.com/office/drawing/2014/main" id="{B2DD41CD-8F47-4F56-AD12-4E2FF76969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72493" y="1681544"/>
            <a:ext cx="10972800" cy="18288"/>
          </a:xfrm>
          <a:custGeom>
            <a:avLst/>
            <a:gdLst>
              <a:gd name="connsiteX0" fmla="*/ 0 w 10972800"/>
              <a:gd name="connsiteY0" fmla="*/ 0 h 18288"/>
              <a:gd name="connsiteX1" fmla="*/ 356616 w 10972800"/>
              <a:gd name="connsiteY1" fmla="*/ 0 h 18288"/>
              <a:gd name="connsiteX2" fmla="*/ 1042416 w 10972800"/>
              <a:gd name="connsiteY2" fmla="*/ 0 h 18288"/>
              <a:gd name="connsiteX3" fmla="*/ 1947672 w 10972800"/>
              <a:gd name="connsiteY3" fmla="*/ 0 h 18288"/>
              <a:gd name="connsiteX4" fmla="*/ 2633472 w 10972800"/>
              <a:gd name="connsiteY4" fmla="*/ 0 h 18288"/>
              <a:gd name="connsiteX5" fmla="*/ 2990088 w 10972800"/>
              <a:gd name="connsiteY5" fmla="*/ 0 h 18288"/>
              <a:gd name="connsiteX6" fmla="*/ 3456432 w 10972800"/>
              <a:gd name="connsiteY6" fmla="*/ 0 h 18288"/>
              <a:gd name="connsiteX7" fmla="*/ 4361688 w 10972800"/>
              <a:gd name="connsiteY7" fmla="*/ 0 h 18288"/>
              <a:gd name="connsiteX8" fmla="*/ 5266944 w 10972800"/>
              <a:gd name="connsiteY8" fmla="*/ 0 h 18288"/>
              <a:gd name="connsiteX9" fmla="*/ 6172200 w 10972800"/>
              <a:gd name="connsiteY9" fmla="*/ 0 h 18288"/>
              <a:gd name="connsiteX10" fmla="*/ 6528816 w 10972800"/>
              <a:gd name="connsiteY10" fmla="*/ 0 h 18288"/>
              <a:gd name="connsiteX11" fmla="*/ 7214616 w 10972800"/>
              <a:gd name="connsiteY11" fmla="*/ 0 h 18288"/>
              <a:gd name="connsiteX12" fmla="*/ 7790688 w 10972800"/>
              <a:gd name="connsiteY12" fmla="*/ 0 h 18288"/>
              <a:gd name="connsiteX13" fmla="*/ 8147304 w 10972800"/>
              <a:gd name="connsiteY13" fmla="*/ 0 h 18288"/>
              <a:gd name="connsiteX14" fmla="*/ 9052560 w 10972800"/>
              <a:gd name="connsiteY14" fmla="*/ 0 h 18288"/>
              <a:gd name="connsiteX15" fmla="*/ 9409176 w 10972800"/>
              <a:gd name="connsiteY15" fmla="*/ 0 h 18288"/>
              <a:gd name="connsiteX16" fmla="*/ 9765792 w 10972800"/>
              <a:gd name="connsiteY16" fmla="*/ 0 h 18288"/>
              <a:gd name="connsiteX17" fmla="*/ 10341864 w 10972800"/>
              <a:gd name="connsiteY17" fmla="*/ 0 h 18288"/>
              <a:gd name="connsiteX18" fmla="*/ 10972800 w 10972800"/>
              <a:gd name="connsiteY18" fmla="*/ 0 h 18288"/>
              <a:gd name="connsiteX19" fmla="*/ 10972800 w 10972800"/>
              <a:gd name="connsiteY19" fmla="*/ 18288 h 18288"/>
              <a:gd name="connsiteX20" fmla="*/ 10177272 w 10972800"/>
              <a:gd name="connsiteY20" fmla="*/ 18288 h 18288"/>
              <a:gd name="connsiteX21" fmla="*/ 9820656 w 10972800"/>
              <a:gd name="connsiteY21" fmla="*/ 18288 h 18288"/>
              <a:gd name="connsiteX22" fmla="*/ 9464040 w 10972800"/>
              <a:gd name="connsiteY22" fmla="*/ 18288 h 18288"/>
              <a:gd name="connsiteX23" fmla="*/ 8778240 w 10972800"/>
              <a:gd name="connsiteY23" fmla="*/ 18288 h 18288"/>
              <a:gd name="connsiteX24" fmla="*/ 8421624 w 10972800"/>
              <a:gd name="connsiteY24" fmla="*/ 18288 h 18288"/>
              <a:gd name="connsiteX25" fmla="*/ 7735824 w 10972800"/>
              <a:gd name="connsiteY25" fmla="*/ 18288 h 18288"/>
              <a:gd name="connsiteX26" fmla="*/ 6940296 w 10972800"/>
              <a:gd name="connsiteY26" fmla="*/ 18288 h 18288"/>
              <a:gd name="connsiteX27" fmla="*/ 6254496 w 10972800"/>
              <a:gd name="connsiteY27" fmla="*/ 18288 h 18288"/>
              <a:gd name="connsiteX28" fmla="*/ 5458968 w 10972800"/>
              <a:gd name="connsiteY28" fmla="*/ 18288 h 18288"/>
              <a:gd name="connsiteX29" fmla="*/ 4663440 w 10972800"/>
              <a:gd name="connsiteY29" fmla="*/ 18288 h 18288"/>
              <a:gd name="connsiteX30" fmla="*/ 4306824 w 10972800"/>
              <a:gd name="connsiteY30" fmla="*/ 18288 h 18288"/>
              <a:gd name="connsiteX31" fmla="*/ 3840480 w 10972800"/>
              <a:gd name="connsiteY31" fmla="*/ 18288 h 18288"/>
              <a:gd name="connsiteX32" fmla="*/ 3264408 w 10972800"/>
              <a:gd name="connsiteY32" fmla="*/ 18288 h 18288"/>
              <a:gd name="connsiteX33" fmla="*/ 2578608 w 10972800"/>
              <a:gd name="connsiteY33" fmla="*/ 18288 h 18288"/>
              <a:gd name="connsiteX34" fmla="*/ 1673352 w 10972800"/>
              <a:gd name="connsiteY34" fmla="*/ 18288 h 18288"/>
              <a:gd name="connsiteX35" fmla="*/ 877824 w 10972800"/>
              <a:gd name="connsiteY35" fmla="*/ 18288 h 18288"/>
              <a:gd name="connsiteX36" fmla="*/ 0 w 10972800"/>
              <a:gd name="connsiteY36" fmla="*/ 18288 h 18288"/>
              <a:gd name="connsiteX37" fmla="*/ 0 w 10972800"/>
              <a:gd name="connsiteY37"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Lst>
            <a:rect l="l" t="t" r="r" b="b"/>
            <a:pathLst>
              <a:path w="10972800" h="18288" fill="none" extrusionOk="0">
                <a:moveTo>
                  <a:pt x="0" y="0"/>
                </a:moveTo>
                <a:cubicBezTo>
                  <a:pt x="165916" y="-1866"/>
                  <a:pt x="188720" y="13756"/>
                  <a:pt x="356616" y="0"/>
                </a:cubicBezTo>
                <a:cubicBezTo>
                  <a:pt x="524512" y="-13756"/>
                  <a:pt x="734781" y="8922"/>
                  <a:pt x="1042416" y="0"/>
                </a:cubicBezTo>
                <a:cubicBezTo>
                  <a:pt x="1350051" y="-8922"/>
                  <a:pt x="1595982" y="-26315"/>
                  <a:pt x="1947672" y="0"/>
                </a:cubicBezTo>
                <a:cubicBezTo>
                  <a:pt x="2299362" y="26315"/>
                  <a:pt x="2292691" y="-19526"/>
                  <a:pt x="2633472" y="0"/>
                </a:cubicBezTo>
                <a:cubicBezTo>
                  <a:pt x="2974253" y="19526"/>
                  <a:pt x="2857309" y="10773"/>
                  <a:pt x="2990088" y="0"/>
                </a:cubicBezTo>
                <a:cubicBezTo>
                  <a:pt x="3122867" y="-10773"/>
                  <a:pt x="3359343" y="7194"/>
                  <a:pt x="3456432" y="0"/>
                </a:cubicBezTo>
                <a:cubicBezTo>
                  <a:pt x="3553521" y="-7194"/>
                  <a:pt x="4136258" y="5108"/>
                  <a:pt x="4361688" y="0"/>
                </a:cubicBezTo>
                <a:cubicBezTo>
                  <a:pt x="4587118" y="-5108"/>
                  <a:pt x="4992424" y="-42958"/>
                  <a:pt x="5266944" y="0"/>
                </a:cubicBezTo>
                <a:cubicBezTo>
                  <a:pt x="5541464" y="42958"/>
                  <a:pt x="5882966" y="-3430"/>
                  <a:pt x="6172200" y="0"/>
                </a:cubicBezTo>
                <a:cubicBezTo>
                  <a:pt x="6461434" y="3430"/>
                  <a:pt x="6432127" y="6688"/>
                  <a:pt x="6528816" y="0"/>
                </a:cubicBezTo>
                <a:cubicBezTo>
                  <a:pt x="6625505" y="-6688"/>
                  <a:pt x="6916805" y="-436"/>
                  <a:pt x="7214616" y="0"/>
                </a:cubicBezTo>
                <a:cubicBezTo>
                  <a:pt x="7512427" y="436"/>
                  <a:pt x="7626159" y="-6909"/>
                  <a:pt x="7790688" y="0"/>
                </a:cubicBezTo>
                <a:cubicBezTo>
                  <a:pt x="7955217" y="6909"/>
                  <a:pt x="8048891" y="15307"/>
                  <a:pt x="8147304" y="0"/>
                </a:cubicBezTo>
                <a:cubicBezTo>
                  <a:pt x="8245717" y="-15307"/>
                  <a:pt x="8645618" y="-11734"/>
                  <a:pt x="9052560" y="0"/>
                </a:cubicBezTo>
                <a:cubicBezTo>
                  <a:pt x="9459502" y="11734"/>
                  <a:pt x="9320584" y="8388"/>
                  <a:pt x="9409176" y="0"/>
                </a:cubicBezTo>
                <a:cubicBezTo>
                  <a:pt x="9497768" y="-8388"/>
                  <a:pt x="9644192" y="8379"/>
                  <a:pt x="9765792" y="0"/>
                </a:cubicBezTo>
                <a:cubicBezTo>
                  <a:pt x="9887392" y="-8379"/>
                  <a:pt x="10105220" y="-12663"/>
                  <a:pt x="10341864" y="0"/>
                </a:cubicBezTo>
                <a:cubicBezTo>
                  <a:pt x="10578508" y="12663"/>
                  <a:pt x="10773103" y="-5786"/>
                  <a:pt x="10972800" y="0"/>
                </a:cubicBezTo>
                <a:cubicBezTo>
                  <a:pt x="10972146" y="8818"/>
                  <a:pt x="10972240" y="13823"/>
                  <a:pt x="10972800" y="18288"/>
                </a:cubicBezTo>
                <a:cubicBezTo>
                  <a:pt x="10588778" y="31598"/>
                  <a:pt x="10543381" y="-12698"/>
                  <a:pt x="10177272" y="18288"/>
                </a:cubicBezTo>
                <a:cubicBezTo>
                  <a:pt x="9811163" y="49274"/>
                  <a:pt x="9996817" y="25662"/>
                  <a:pt x="9820656" y="18288"/>
                </a:cubicBezTo>
                <a:cubicBezTo>
                  <a:pt x="9644495" y="10914"/>
                  <a:pt x="9607007" y="31631"/>
                  <a:pt x="9464040" y="18288"/>
                </a:cubicBezTo>
                <a:cubicBezTo>
                  <a:pt x="9321073" y="4945"/>
                  <a:pt x="9114189" y="28940"/>
                  <a:pt x="8778240" y="18288"/>
                </a:cubicBezTo>
                <a:cubicBezTo>
                  <a:pt x="8442291" y="7636"/>
                  <a:pt x="8594763" y="987"/>
                  <a:pt x="8421624" y="18288"/>
                </a:cubicBezTo>
                <a:cubicBezTo>
                  <a:pt x="8248485" y="35589"/>
                  <a:pt x="7929515" y="37573"/>
                  <a:pt x="7735824" y="18288"/>
                </a:cubicBezTo>
                <a:cubicBezTo>
                  <a:pt x="7542133" y="-997"/>
                  <a:pt x="7252504" y="33858"/>
                  <a:pt x="6940296" y="18288"/>
                </a:cubicBezTo>
                <a:cubicBezTo>
                  <a:pt x="6628088" y="2718"/>
                  <a:pt x="6528503" y="48389"/>
                  <a:pt x="6254496" y="18288"/>
                </a:cubicBezTo>
                <a:cubicBezTo>
                  <a:pt x="5980489" y="-11813"/>
                  <a:pt x="5695784" y="-3740"/>
                  <a:pt x="5458968" y="18288"/>
                </a:cubicBezTo>
                <a:cubicBezTo>
                  <a:pt x="5222152" y="40316"/>
                  <a:pt x="5010751" y="19095"/>
                  <a:pt x="4663440" y="18288"/>
                </a:cubicBezTo>
                <a:cubicBezTo>
                  <a:pt x="4316129" y="17481"/>
                  <a:pt x="4425552" y="1606"/>
                  <a:pt x="4306824" y="18288"/>
                </a:cubicBezTo>
                <a:cubicBezTo>
                  <a:pt x="4188096" y="34970"/>
                  <a:pt x="3941535" y="7481"/>
                  <a:pt x="3840480" y="18288"/>
                </a:cubicBezTo>
                <a:cubicBezTo>
                  <a:pt x="3739425" y="29095"/>
                  <a:pt x="3402388" y="17641"/>
                  <a:pt x="3264408" y="18288"/>
                </a:cubicBezTo>
                <a:cubicBezTo>
                  <a:pt x="3126428" y="18935"/>
                  <a:pt x="2776779" y="9983"/>
                  <a:pt x="2578608" y="18288"/>
                </a:cubicBezTo>
                <a:cubicBezTo>
                  <a:pt x="2380437" y="26593"/>
                  <a:pt x="1909468" y="25818"/>
                  <a:pt x="1673352" y="18288"/>
                </a:cubicBezTo>
                <a:cubicBezTo>
                  <a:pt x="1437236" y="10758"/>
                  <a:pt x="1131180" y="49884"/>
                  <a:pt x="877824" y="18288"/>
                </a:cubicBezTo>
                <a:cubicBezTo>
                  <a:pt x="624468" y="-13308"/>
                  <a:pt x="206753" y="2195"/>
                  <a:pt x="0" y="18288"/>
                </a:cubicBezTo>
                <a:cubicBezTo>
                  <a:pt x="313" y="10654"/>
                  <a:pt x="-263" y="4056"/>
                  <a:pt x="0" y="0"/>
                </a:cubicBezTo>
                <a:close/>
              </a:path>
              <a:path w="10972800" h="18288" stroke="0" extrusionOk="0">
                <a:moveTo>
                  <a:pt x="0" y="0"/>
                </a:moveTo>
                <a:cubicBezTo>
                  <a:pt x="164017" y="-17675"/>
                  <a:pt x="309425" y="9913"/>
                  <a:pt x="466344" y="0"/>
                </a:cubicBezTo>
                <a:cubicBezTo>
                  <a:pt x="623263" y="-9913"/>
                  <a:pt x="659300" y="-14524"/>
                  <a:pt x="822960" y="0"/>
                </a:cubicBezTo>
                <a:cubicBezTo>
                  <a:pt x="986620" y="14524"/>
                  <a:pt x="1105222" y="-16481"/>
                  <a:pt x="1289304" y="0"/>
                </a:cubicBezTo>
                <a:cubicBezTo>
                  <a:pt x="1473386" y="16481"/>
                  <a:pt x="1693223" y="26161"/>
                  <a:pt x="1975104" y="0"/>
                </a:cubicBezTo>
                <a:cubicBezTo>
                  <a:pt x="2256985" y="-26161"/>
                  <a:pt x="2435781" y="23061"/>
                  <a:pt x="2770632" y="0"/>
                </a:cubicBezTo>
                <a:cubicBezTo>
                  <a:pt x="3105483" y="-23061"/>
                  <a:pt x="3247479" y="-44011"/>
                  <a:pt x="3675888" y="0"/>
                </a:cubicBezTo>
                <a:cubicBezTo>
                  <a:pt x="4104297" y="44011"/>
                  <a:pt x="4280918" y="4017"/>
                  <a:pt x="4581144" y="0"/>
                </a:cubicBezTo>
                <a:cubicBezTo>
                  <a:pt x="4881370" y="-4017"/>
                  <a:pt x="5021699" y="-11889"/>
                  <a:pt x="5157216" y="0"/>
                </a:cubicBezTo>
                <a:cubicBezTo>
                  <a:pt x="5292733" y="11889"/>
                  <a:pt x="5603398" y="-17698"/>
                  <a:pt x="5952744" y="0"/>
                </a:cubicBezTo>
                <a:cubicBezTo>
                  <a:pt x="6302090" y="17698"/>
                  <a:pt x="6353093" y="-11909"/>
                  <a:pt x="6638544" y="0"/>
                </a:cubicBezTo>
                <a:cubicBezTo>
                  <a:pt x="6923995" y="11909"/>
                  <a:pt x="7053404" y="21630"/>
                  <a:pt x="7214616" y="0"/>
                </a:cubicBezTo>
                <a:cubicBezTo>
                  <a:pt x="7375828" y="-21630"/>
                  <a:pt x="7837963" y="3886"/>
                  <a:pt x="8010144" y="0"/>
                </a:cubicBezTo>
                <a:cubicBezTo>
                  <a:pt x="8182325" y="-3886"/>
                  <a:pt x="8224183" y="16009"/>
                  <a:pt x="8366760" y="0"/>
                </a:cubicBezTo>
                <a:cubicBezTo>
                  <a:pt x="8509337" y="-16009"/>
                  <a:pt x="8687920" y="-5720"/>
                  <a:pt x="8942832" y="0"/>
                </a:cubicBezTo>
                <a:cubicBezTo>
                  <a:pt x="9197744" y="5720"/>
                  <a:pt x="9368437" y="20479"/>
                  <a:pt x="9628632" y="0"/>
                </a:cubicBezTo>
                <a:cubicBezTo>
                  <a:pt x="9888827" y="-20479"/>
                  <a:pt x="10560858" y="-20746"/>
                  <a:pt x="10972800" y="0"/>
                </a:cubicBezTo>
                <a:cubicBezTo>
                  <a:pt x="10972186" y="5722"/>
                  <a:pt x="10972980" y="12495"/>
                  <a:pt x="10972800" y="18288"/>
                </a:cubicBezTo>
                <a:cubicBezTo>
                  <a:pt x="10786146" y="12536"/>
                  <a:pt x="10623717" y="14033"/>
                  <a:pt x="10506456" y="18288"/>
                </a:cubicBezTo>
                <a:cubicBezTo>
                  <a:pt x="10389195" y="22543"/>
                  <a:pt x="10296178" y="20107"/>
                  <a:pt x="10149840" y="18288"/>
                </a:cubicBezTo>
                <a:cubicBezTo>
                  <a:pt x="10003502" y="16469"/>
                  <a:pt x="9767530" y="28891"/>
                  <a:pt x="9464040" y="18288"/>
                </a:cubicBezTo>
                <a:cubicBezTo>
                  <a:pt x="9160550" y="7685"/>
                  <a:pt x="9229050" y="2659"/>
                  <a:pt x="8997696" y="18288"/>
                </a:cubicBezTo>
                <a:cubicBezTo>
                  <a:pt x="8766342" y="33917"/>
                  <a:pt x="8340136" y="34864"/>
                  <a:pt x="8092440" y="18288"/>
                </a:cubicBezTo>
                <a:cubicBezTo>
                  <a:pt x="7844744" y="1712"/>
                  <a:pt x="7863720" y="27405"/>
                  <a:pt x="7735824" y="18288"/>
                </a:cubicBezTo>
                <a:cubicBezTo>
                  <a:pt x="7607928" y="9171"/>
                  <a:pt x="7323619" y="461"/>
                  <a:pt x="7050024" y="18288"/>
                </a:cubicBezTo>
                <a:cubicBezTo>
                  <a:pt x="6776429" y="36115"/>
                  <a:pt x="6787899" y="28206"/>
                  <a:pt x="6693408" y="18288"/>
                </a:cubicBezTo>
                <a:cubicBezTo>
                  <a:pt x="6598917" y="8370"/>
                  <a:pt x="6395231" y="19114"/>
                  <a:pt x="6227064" y="18288"/>
                </a:cubicBezTo>
                <a:cubicBezTo>
                  <a:pt x="6058897" y="17462"/>
                  <a:pt x="5618582" y="1091"/>
                  <a:pt x="5431536" y="18288"/>
                </a:cubicBezTo>
                <a:cubicBezTo>
                  <a:pt x="5244490" y="35485"/>
                  <a:pt x="4729797" y="-9650"/>
                  <a:pt x="4526280" y="18288"/>
                </a:cubicBezTo>
                <a:cubicBezTo>
                  <a:pt x="4322763" y="46226"/>
                  <a:pt x="4216797" y="756"/>
                  <a:pt x="4059936" y="18288"/>
                </a:cubicBezTo>
                <a:cubicBezTo>
                  <a:pt x="3903075" y="35820"/>
                  <a:pt x="3537912" y="42098"/>
                  <a:pt x="3374136" y="18288"/>
                </a:cubicBezTo>
                <a:cubicBezTo>
                  <a:pt x="3210360" y="-5522"/>
                  <a:pt x="3126842" y="39135"/>
                  <a:pt x="2907792" y="18288"/>
                </a:cubicBezTo>
                <a:cubicBezTo>
                  <a:pt x="2688742" y="-2559"/>
                  <a:pt x="2490436" y="34100"/>
                  <a:pt x="2112264" y="18288"/>
                </a:cubicBezTo>
                <a:cubicBezTo>
                  <a:pt x="1734092" y="2476"/>
                  <a:pt x="1744622" y="-7274"/>
                  <a:pt x="1536192" y="18288"/>
                </a:cubicBezTo>
                <a:cubicBezTo>
                  <a:pt x="1327762" y="43850"/>
                  <a:pt x="1189025" y="6435"/>
                  <a:pt x="1069848" y="18288"/>
                </a:cubicBezTo>
                <a:cubicBezTo>
                  <a:pt x="950671" y="30141"/>
                  <a:pt x="858345" y="33684"/>
                  <a:pt x="713232" y="18288"/>
                </a:cubicBezTo>
                <a:cubicBezTo>
                  <a:pt x="568119" y="2892"/>
                  <a:pt x="250292" y="5410"/>
                  <a:pt x="0" y="18288"/>
                </a:cubicBezTo>
                <a:cubicBezTo>
                  <a:pt x="465" y="13062"/>
                  <a:pt x="-894" y="9029"/>
                  <a:pt x="0" y="0"/>
                </a:cubicBezTo>
                <a:close/>
              </a:path>
            </a:pathLst>
          </a:custGeom>
          <a:solidFill>
            <a:schemeClr val="accent2">
              <a:alpha val="75000"/>
            </a:schemeClr>
          </a:solidFill>
          <a:ln w="44450" cap="rnd">
            <a:solidFill>
              <a:schemeClr val="accent2">
                <a:alpha val="75000"/>
              </a:schemeClr>
            </a:solidFill>
            <a:round/>
            <a:extLst>
              <a:ext uri="{C807C97D-BFC1-408E-A445-0C87EB9F89A2}">
                <ask:lineSketchStyleProps xmlns:ask="http://schemas.microsoft.com/office/drawing/2018/sketchyshapes" sd="2727557108">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76D44D8A-06CF-792D-5BD9-0FFF8CA91802}"/>
              </a:ext>
            </a:extLst>
          </p:cNvPr>
          <p:cNvSpPr>
            <a:spLocks noGrp="1"/>
          </p:cNvSpPr>
          <p:nvPr>
            <p:ph idx="1"/>
          </p:nvPr>
        </p:nvSpPr>
        <p:spPr>
          <a:xfrm>
            <a:off x="572493" y="2071316"/>
            <a:ext cx="6713552" cy="4119172"/>
          </a:xfrm>
        </p:spPr>
        <p:txBody>
          <a:bodyPr anchor="t">
            <a:normAutofit/>
          </a:bodyPr>
          <a:lstStyle/>
          <a:p>
            <a:r>
              <a:rPr lang="en-US" sz="2200"/>
              <a:t>Mitosis</a:t>
            </a:r>
          </a:p>
          <a:p>
            <a:endParaRPr lang="en-US" sz="2200"/>
          </a:p>
          <a:p>
            <a:r>
              <a:rPr lang="en-US" sz="2200"/>
              <a:t>Consists of 4 stages</a:t>
            </a:r>
          </a:p>
          <a:p>
            <a:r>
              <a:rPr lang="en-US" sz="2200"/>
              <a:t>Prophase, Metaphase, Anaphase, Telophase</a:t>
            </a:r>
          </a:p>
        </p:txBody>
      </p:sp>
      <p:pic>
        <p:nvPicPr>
          <p:cNvPr id="5" name="Picture 4" descr="A picture containing porcelain&#10;&#10;Description automatically generated">
            <a:extLst>
              <a:ext uri="{FF2B5EF4-FFF2-40B4-BE49-F238E27FC236}">
                <a16:creationId xmlns:a16="http://schemas.microsoft.com/office/drawing/2014/main" id="{495027F0-CC1D-C8D0-4A8A-D3E4D109BA1E}"/>
              </a:ext>
            </a:extLst>
          </p:cNvPr>
          <p:cNvPicPr>
            <a:picLocks noChangeAspect="1"/>
          </p:cNvPicPr>
          <p:nvPr/>
        </p:nvPicPr>
        <p:blipFill rotWithShape="1">
          <a:blip r:embed="rId3">
            <a:extLst>
              <a:ext uri="{28A0092B-C50C-407E-A947-70E740481C1C}">
                <a14:useLocalDpi xmlns:a14="http://schemas.microsoft.com/office/drawing/2010/main" val="0"/>
              </a:ext>
              <a:ext uri="{837473B0-CC2E-450A-ABE3-18F120FF3D39}">
                <a1611:picAttrSrcUrl xmlns:a1611="http://schemas.microsoft.com/office/drawing/2016/11/main" r:id="rId4"/>
              </a:ext>
            </a:extLst>
          </a:blip>
          <a:srcRect l="30445" r="7983"/>
          <a:stretch/>
        </p:blipFill>
        <p:spPr>
          <a:xfrm>
            <a:off x="7675658" y="2093976"/>
            <a:ext cx="3941064" cy="4096512"/>
          </a:xfrm>
          <a:prstGeom prst="rect">
            <a:avLst/>
          </a:prstGeom>
        </p:spPr>
      </p:pic>
      <p:sp>
        <p:nvSpPr>
          <p:cNvPr id="6" name="TextBox 5">
            <a:extLst>
              <a:ext uri="{FF2B5EF4-FFF2-40B4-BE49-F238E27FC236}">
                <a16:creationId xmlns:a16="http://schemas.microsoft.com/office/drawing/2014/main" id="{9A7284EC-7FAF-49E6-1F45-23542EBBD535}"/>
              </a:ext>
            </a:extLst>
          </p:cNvPr>
          <p:cNvSpPr txBox="1"/>
          <p:nvPr/>
        </p:nvSpPr>
        <p:spPr>
          <a:xfrm>
            <a:off x="9309680" y="5990433"/>
            <a:ext cx="2307042" cy="200055"/>
          </a:xfrm>
          <a:prstGeom prst="rect">
            <a:avLst/>
          </a:prstGeom>
          <a:solidFill>
            <a:srgbClr val="000000"/>
          </a:solidFill>
        </p:spPr>
        <p:txBody>
          <a:bodyPr wrap="none" rtlCol="0">
            <a:spAutoFit/>
          </a:bodyPr>
          <a:lstStyle/>
          <a:p>
            <a:pPr algn="r">
              <a:spcAft>
                <a:spcPts val="600"/>
              </a:spcAft>
            </a:pPr>
            <a:r>
              <a:rPr lang="en-US" sz="700">
                <a:solidFill>
                  <a:srgbClr val="FFFFFF"/>
                </a:solidFill>
                <a:hlinkClick r:id="rId4" tooltip="https://commons.wikimedia.org/wiki/File:Mitosis_(261_12)_Pressed;_root_meristem_of_Vicia_faba_(cells_in_anaphase,_telophase,_prophase).jpg">
                  <a:extLst>
                    <a:ext uri="{A12FA001-AC4F-418D-AE19-62706E023703}">
                      <ahyp:hlinkClr xmlns:ahyp="http://schemas.microsoft.com/office/drawing/2018/hyperlinkcolor" val="tx"/>
                    </a:ext>
                  </a:extLst>
                </a:hlinkClick>
              </a:rPr>
              <a:t>This Photo</a:t>
            </a:r>
            <a:r>
              <a:rPr lang="en-US" sz="700">
                <a:solidFill>
                  <a:srgbClr val="FFFFFF"/>
                </a:solidFill>
              </a:rPr>
              <a:t> by Unknown Author is licensed under </a:t>
            </a:r>
            <a:r>
              <a:rPr lang="en-US" sz="700">
                <a:solidFill>
                  <a:srgbClr val="FFFFFF"/>
                </a:solidFill>
                <a:hlinkClick r:id="rId5" tooltip="https://creativecommons.org/licenses/by-sa/3.0/">
                  <a:extLst>
                    <a:ext uri="{A12FA001-AC4F-418D-AE19-62706E023703}">
                      <ahyp:hlinkClr xmlns:ahyp="http://schemas.microsoft.com/office/drawing/2018/hyperlinkcolor" val="tx"/>
                    </a:ext>
                  </a:extLst>
                </a:hlinkClick>
              </a:rPr>
              <a:t>CC BY-SA</a:t>
            </a:r>
            <a:endParaRPr lang="en-US" sz="700">
              <a:solidFill>
                <a:srgbClr val="FFFFFF"/>
              </a:solidFill>
            </a:endParaRPr>
          </a:p>
        </p:txBody>
      </p:sp>
    </p:spTree>
    <p:extLst>
      <p:ext uri="{BB962C8B-B14F-4D97-AF65-F5344CB8AC3E}">
        <p14:creationId xmlns:p14="http://schemas.microsoft.com/office/powerpoint/2010/main" val="407989294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1" name="Rectangle 10">
            <a:extLst>
              <a:ext uri="{FF2B5EF4-FFF2-40B4-BE49-F238E27FC236}">
                <a16:creationId xmlns:a16="http://schemas.microsoft.com/office/drawing/2014/main" id="{665DBBEF-238B-476B-96AB-8AAC3224ECE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3DB9C10F-E779-6E6D-50CB-F466EC8C0CF1}"/>
              </a:ext>
            </a:extLst>
          </p:cNvPr>
          <p:cNvSpPr>
            <a:spLocks noGrp="1"/>
          </p:cNvSpPr>
          <p:nvPr>
            <p:ph type="title"/>
          </p:nvPr>
        </p:nvSpPr>
        <p:spPr>
          <a:xfrm>
            <a:off x="615798" y="-1146678"/>
            <a:ext cx="3571810" cy="3573516"/>
          </a:xfrm>
        </p:spPr>
        <p:txBody>
          <a:bodyPr vert="horz" lIns="91440" tIns="45720" rIns="91440" bIns="45720" rtlCol="0" anchor="b">
            <a:normAutofit/>
          </a:bodyPr>
          <a:lstStyle/>
          <a:p>
            <a:r>
              <a:rPr lang="en-US" sz="6600" kern="1200">
                <a:solidFill>
                  <a:schemeClr val="tx1"/>
                </a:solidFill>
                <a:latin typeface="+mj-lt"/>
                <a:ea typeface="+mj-ea"/>
                <a:cs typeface="+mj-cs"/>
              </a:rPr>
              <a:t>Cell Cycle</a:t>
            </a:r>
          </a:p>
        </p:txBody>
      </p:sp>
      <p:sp>
        <p:nvSpPr>
          <p:cNvPr id="3" name="Content Placeholder 2">
            <a:extLst>
              <a:ext uri="{FF2B5EF4-FFF2-40B4-BE49-F238E27FC236}">
                <a16:creationId xmlns:a16="http://schemas.microsoft.com/office/drawing/2014/main" id="{76D44D8A-06CF-792D-5BD9-0FFF8CA91802}"/>
              </a:ext>
            </a:extLst>
          </p:cNvPr>
          <p:cNvSpPr>
            <a:spLocks noGrp="1"/>
          </p:cNvSpPr>
          <p:nvPr>
            <p:ph idx="1"/>
          </p:nvPr>
        </p:nvSpPr>
        <p:spPr>
          <a:xfrm>
            <a:off x="638882" y="2804516"/>
            <a:ext cx="3571810" cy="1559327"/>
          </a:xfrm>
        </p:spPr>
        <p:txBody>
          <a:bodyPr vert="horz" lIns="91440" tIns="45720" rIns="91440" bIns="45720" rtlCol="0">
            <a:normAutofit/>
          </a:bodyPr>
          <a:lstStyle/>
          <a:p>
            <a:pPr marL="0" indent="0">
              <a:buNone/>
            </a:pPr>
            <a:r>
              <a:rPr lang="en-US" sz="2400" kern="1200">
                <a:solidFill>
                  <a:schemeClr val="tx1"/>
                </a:solidFill>
                <a:latin typeface="+mn-lt"/>
                <a:ea typeface="+mn-ea"/>
                <a:cs typeface="+mn-cs"/>
              </a:rPr>
              <a:t>Prophase- </a:t>
            </a:r>
          </a:p>
        </p:txBody>
      </p:sp>
      <p:sp>
        <p:nvSpPr>
          <p:cNvPr id="13" name="sketch line">
            <a:extLst>
              <a:ext uri="{FF2B5EF4-FFF2-40B4-BE49-F238E27FC236}">
                <a16:creationId xmlns:a16="http://schemas.microsoft.com/office/drawing/2014/main" id="{3FCFB1DE-0B7E-48CC-BA90-B2AB0889F9D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3278" y="4409267"/>
            <a:ext cx="3255095" cy="18288"/>
          </a:xfrm>
          <a:custGeom>
            <a:avLst/>
            <a:gdLst>
              <a:gd name="connsiteX0" fmla="*/ 0 w 3255095"/>
              <a:gd name="connsiteY0" fmla="*/ 0 h 18288"/>
              <a:gd name="connsiteX1" fmla="*/ 618468 w 3255095"/>
              <a:gd name="connsiteY1" fmla="*/ 0 h 18288"/>
              <a:gd name="connsiteX2" fmla="*/ 1269487 w 3255095"/>
              <a:gd name="connsiteY2" fmla="*/ 0 h 18288"/>
              <a:gd name="connsiteX3" fmla="*/ 1953057 w 3255095"/>
              <a:gd name="connsiteY3" fmla="*/ 0 h 18288"/>
              <a:gd name="connsiteX4" fmla="*/ 2636627 w 3255095"/>
              <a:gd name="connsiteY4" fmla="*/ 0 h 18288"/>
              <a:gd name="connsiteX5" fmla="*/ 3255095 w 3255095"/>
              <a:gd name="connsiteY5" fmla="*/ 0 h 18288"/>
              <a:gd name="connsiteX6" fmla="*/ 3255095 w 3255095"/>
              <a:gd name="connsiteY6" fmla="*/ 18288 h 18288"/>
              <a:gd name="connsiteX7" fmla="*/ 2538974 w 3255095"/>
              <a:gd name="connsiteY7" fmla="*/ 18288 h 18288"/>
              <a:gd name="connsiteX8" fmla="*/ 1822853 w 3255095"/>
              <a:gd name="connsiteY8" fmla="*/ 18288 h 18288"/>
              <a:gd name="connsiteX9" fmla="*/ 1171834 w 3255095"/>
              <a:gd name="connsiteY9" fmla="*/ 18288 h 18288"/>
              <a:gd name="connsiteX10" fmla="*/ 0 w 3255095"/>
              <a:gd name="connsiteY10" fmla="*/ 18288 h 18288"/>
              <a:gd name="connsiteX11" fmla="*/ 0 w 3255095"/>
              <a:gd name="connsiteY11"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255095" h="18288" fill="none" extrusionOk="0">
                <a:moveTo>
                  <a:pt x="0" y="0"/>
                </a:moveTo>
                <a:cubicBezTo>
                  <a:pt x="240201" y="-22123"/>
                  <a:pt x="462021" y="-19623"/>
                  <a:pt x="618468" y="0"/>
                </a:cubicBezTo>
                <a:cubicBezTo>
                  <a:pt x="774915" y="19623"/>
                  <a:pt x="974734" y="2035"/>
                  <a:pt x="1269487" y="0"/>
                </a:cubicBezTo>
                <a:cubicBezTo>
                  <a:pt x="1564240" y="-2035"/>
                  <a:pt x="1733579" y="10639"/>
                  <a:pt x="1953057" y="0"/>
                </a:cubicBezTo>
                <a:cubicBezTo>
                  <a:pt x="2172535" y="-10639"/>
                  <a:pt x="2453962" y="14018"/>
                  <a:pt x="2636627" y="0"/>
                </a:cubicBezTo>
                <a:cubicBezTo>
                  <a:pt x="2819292" y="-14018"/>
                  <a:pt x="3121375" y="5399"/>
                  <a:pt x="3255095" y="0"/>
                </a:cubicBezTo>
                <a:cubicBezTo>
                  <a:pt x="3254386" y="8157"/>
                  <a:pt x="3254682" y="12125"/>
                  <a:pt x="3255095" y="18288"/>
                </a:cubicBezTo>
                <a:cubicBezTo>
                  <a:pt x="3088545" y="23203"/>
                  <a:pt x="2687475" y="7419"/>
                  <a:pt x="2538974" y="18288"/>
                </a:cubicBezTo>
                <a:cubicBezTo>
                  <a:pt x="2390473" y="29157"/>
                  <a:pt x="2137381" y="-8959"/>
                  <a:pt x="1822853" y="18288"/>
                </a:cubicBezTo>
                <a:cubicBezTo>
                  <a:pt x="1508325" y="45535"/>
                  <a:pt x="1466437" y="20385"/>
                  <a:pt x="1171834" y="18288"/>
                </a:cubicBezTo>
                <a:cubicBezTo>
                  <a:pt x="877231" y="16191"/>
                  <a:pt x="561097" y="37643"/>
                  <a:pt x="0" y="18288"/>
                </a:cubicBezTo>
                <a:cubicBezTo>
                  <a:pt x="-46" y="12483"/>
                  <a:pt x="-203" y="6491"/>
                  <a:pt x="0" y="0"/>
                </a:cubicBezTo>
                <a:close/>
              </a:path>
              <a:path w="3255095" h="18288" stroke="0" extrusionOk="0">
                <a:moveTo>
                  <a:pt x="0" y="0"/>
                </a:moveTo>
                <a:cubicBezTo>
                  <a:pt x="291965" y="19429"/>
                  <a:pt x="363155" y="8568"/>
                  <a:pt x="618468" y="0"/>
                </a:cubicBezTo>
                <a:cubicBezTo>
                  <a:pt x="873781" y="-8568"/>
                  <a:pt x="904459" y="-19505"/>
                  <a:pt x="1171834" y="0"/>
                </a:cubicBezTo>
                <a:cubicBezTo>
                  <a:pt x="1439209" y="19505"/>
                  <a:pt x="1744369" y="9790"/>
                  <a:pt x="1887955" y="0"/>
                </a:cubicBezTo>
                <a:cubicBezTo>
                  <a:pt x="2031541" y="-9790"/>
                  <a:pt x="2346378" y="21240"/>
                  <a:pt x="2506423" y="0"/>
                </a:cubicBezTo>
                <a:cubicBezTo>
                  <a:pt x="2666468" y="-21240"/>
                  <a:pt x="2990257" y="30414"/>
                  <a:pt x="3255095" y="0"/>
                </a:cubicBezTo>
                <a:cubicBezTo>
                  <a:pt x="3254831" y="4493"/>
                  <a:pt x="3255479" y="9472"/>
                  <a:pt x="3255095" y="18288"/>
                </a:cubicBezTo>
                <a:cubicBezTo>
                  <a:pt x="3120743" y="16690"/>
                  <a:pt x="2759628" y="42462"/>
                  <a:pt x="2604076" y="18288"/>
                </a:cubicBezTo>
                <a:cubicBezTo>
                  <a:pt x="2448524" y="-5886"/>
                  <a:pt x="2184336" y="19599"/>
                  <a:pt x="1887955" y="18288"/>
                </a:cubicBezTo>
                <a:cubicBezTo>
                  <a:pt x="1591574" y="16977"/>
                  <a:pt x="1548845" y="6870"/>
                  <a:pt x="1334589" y="18288"/>
                </a:cubicBezTo>
                <a:cubicBezTo>
                  <a:pt x="1120333" y="29706"/>
                  <a:pt x="996014" y="9662"/>
                  <a:pt x="683570" y="18288"/>
                </a:cubicBezTo>
                <a:cubicBezTo>
                  <a:pt x="371126" y="26914"/>
                  <a:pt x="198687" y="16167"/>
                  <a:pt x="0" y="18288"/>
                </a:cubicBezTo>
                <a:cubicBezTo>
                  <a:pt x="843" y="9577"/>
                  <a:pt x="371" y="6900"/>
                  <a:pt x="0" y="0"/>
                </a:cubicBezTo>
                <a:close/>
              </a:path>
            </a:pathLst>
          </a:custGeom>
          <a:solidFill>
            <a:schemeClr val="accent2"/>
          </a:solidFill>
          <a:ln w="38100"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descr="Diagram&#10;&#10;Description automatically generated">
            <a:extLst>
              <a:ext uri="{FF2B5EF4-FFF2-40B4-BE49-F238E27FC236}">
                <a16:creationId xmlns:a16="http://schemas.microsoft.com/office/drawing/2014/main" id="{3A77D671-63E5-C6FC-D6F8-1E7D2A50F626}"/>
              </a:ext>
            </a:extLst>
          </p:cNvPr>
          <p:cNvPicPr>
            <a:picLocks noChangeAspect="1"/>
          </p:cNvPicPr>
          <p:nvPr/>
        </p:nvPicPr>
        <p:blipFill>
          <a:blip r:embed="rId2">
            <a:extLst>
              <a:ext uri="{28A0092B-C50C-407E-A947-70E740481C1C}">
                <a14:useLocalDpi xmlns:a14="http://schemas.microsoft.com/office/drawing/2010/main" val="0"/>
              </a:ext>
              <a:ext uri="{837473B0-CC2E-450A-ABE3-18F120FF3D39}">
                <a1611:picAttrSrcUrl xmlns:a1611="http://schemas.microsoft.com/office/drawing/2016/11/main" r:id="rId3"/>
              </a:ext>
            </a:extLst>
          </a:blip>
          <a:stretch>
            <a:fillRect/>
          </a:stretch>
        </p:blipFill>
        <p:spPr>
          <a:xfrm>
            <a:off x="4803406" y="1346324"/>
            <a:ext cx="6916396" cy="5550408"/>
          </a:xfrm>
          <a:prstGeom prst="rect">
            <a:avLst/>
          </a:prstGeom>
        </p:spPr>
      </p:pic>
      <p:sp>
        <p:nvSpPr>
          <p:cNvPr id="6" name="TextBox 5">
            <a:extLst>
              <a:ext uri="{FF2B5EF4-FFF2-40B4-BE49-F238E27FC236}">
                <a16:creationId xmlns:a16="http://schemas.microsoft.com/office/drawing/2014/main" id="{ADC1F8A1-F70D-9999-7609-C7C262DBC82A}"/>
              </a:ext>
            </a:extLst>
          </p:cNvPr>
          <p:cNvSpPr txBox="1"/>
          <p:nvPr/>
        </p:nvSpPr>
        <p:spPr>
          <a:xfrm>
            <a:off x="9412760" y="5990433"/>
            <a:ext cx="2307042" cy="200055"/>
          </a:xfrm>
          <a:prstGeom prst="rect">
            <a:avLst/>
          </a:prstGeom>
          <a:solidFill>
            <a:srgbClr val="000000"/>
          </a:solidFill>
        </p:spPr>
        <p:txBody>
          <a:bodyPr wrap="none" rtlCol="0">
            <a:spAutoFit/>
          </a:bodyPr>
          <a:lstStyle/>
          <a:p>
            <a:pPr algn="r">
              <a:spcAft>
                <a:spcPts val="600"/>
              </a:spcAft>
            </a:pPr>
            <a:r>
              <a:rPr lang="en-US" sz="700">
                <a:solidFill>
                  <a:srgbClr val="FFFFFF"/>
                </a:solidFill>
                <a:hlinkClick r:id="rId3" tooltip="https://en.wikipedia.org/wiki/Prophase">
                  <a:extLst>
                    <a:ext uri="{A12FA001-AC4F-418D-AE19-62706E023703}">
                      <ahyp:hlinkClr xmlns:ahyp="http://schemas.microsoft.com/office/drawing/2018/hyperlinkcolor" val="tx"/>
                    </a:ext>
                  </a:extLst>
                </a:hlinkClick>
              </a:rPr>
              <a:t>This Photo</a:t>
            </a:r>
            <a:r>
              <a:rPr lang="en-US" sz="700">
                <a:solidFill>
                  <a:srgbClr val="FFFFFF"/>
                </a:solidFill>
              </a:rPr>
              <a:t> by Unknown Author is licensed under </a:t>
            </a:r>
            <a:r>
              <a:rPr lang="en-US" sz="700">
                <a:solidFill>
                  <a:srgbClr val="FFFFFF"/>
                </a:solidFill>
                <a:hlinkClick r:id="rId4" tooltip="https://creativecommons.org/licenses/by-sa/3.0/">
                  <a:extLst>
                    <a:ext uri="{A12FA001-AC4F-418D-AE19-62706E023703}">
                      <ahyp:hlinkClr xmlns:ahyp="http://schemas.microsoft.com/office/drawing/2018/hyperlinkcolor" val="tx"/>
                    </a:ext>
                  </a:extLst>
                </a:hlinkClick>
              </a:rPr>
              <a:t>CC BY-SA</a:t>
            </a:r>
            <a:endParaRPr lang="en-US" sz="700">
              <a:solidFill>
                <a:srgbClr val="FFFFFF"/>
              </a:solidFill>
            </a:endParaRPr>
          </a:p>
        </p:txBody>
      </p:sp>
      <p:sp>
        <p:nvSpPr>
          <p:cNvPr id="7" name="TextBox 6">
            <a:extLst>
              <a:ext uri="{FF2B5EF4-FFF2-40B4-BE49-F238E27FC236}">
                <a16:creationId xmlns:a16="http://schemas.microsoft.com/office/drawing/2014/main" id="{B7DEC126-D3DE-8368-52EA-179FE092ABBE}"/>
              </a:ext>
            </a:extLst>
          </p:cNvPr>
          <p:cNvSpPr txBox="1"/>
          <p:nvPr/>
        </p:nvSpPr>
        <p:spPr>
          <a:xfrm>
            <a:off x="766405" y="3165897"/>
            <a:ext cx="4083169" cy="923330"/>
          </a:xfrm>
          <a:prstGeom prst="rect">
            <a:avLst/>
          </a:prstGeom>
          <a:noFill/>
        </p:spPr>
        <p:txBody>
          <a:bodyPr wrap="none" rtlCol="0">
            <a:spAutoFit/>
          </a:bodyPr>
          <a:lstStyle/>
          <a:p>
            <a:r>
              <a:rPr lang="en-US" b="0" i="0">
                <a:effectLst/>
                <a:latin typeface="Arial" panose="020B0604020202020204" pitchFamily="34" charset="0"/>
              </a:rPr>
              <a:t>-The chromosomes coil.</a:t>
            </a:r>
          </a:p>
          <a:p>
            <a:r>
              <a:rPr lang="en-US" b="0" i="0">
                <a:effectLst/>
                <a:latin typeface="Arial" panose="020B0604020202020204" pitchFamily="34" charset="0"/>
              </a:rPr>
              <a:t>-The nuclear membrane disintegrates.</a:t>
            </a:r>
          </a:p>
          <a:p>
            <a:r>
              <a:rPr lang="en-US" b="0" i="0">
                <a:effectLst/>
                <a:latin typeface="Arial" panose="020B0604020202020204" pitchFamily="34" charset="0"/>
              </a:rPr>
              <a:t>-The spindle apparatus forms.</a:t>
            </a:r>
            <a:endParaRPr lang="en-US"/>
          </a:p>
        </p:txBody>
      </p:sp>
      <p:pic>
        <p:nvPicPr>
          <p:cNvPr id="14" name="Google Shape;304;p25" descr="prophase">
            <a:extLst>
              <a:ext uri="{FF2B5EF4-FFF2-40B4-BE49-F238E27FC236}">
                <a16:creationId xmlns:a16="http://schemas.microsoft.com/office/drawing/2014/main" id="{8A0FD173-8347-E452-5F0A-1D826A0F219A}"/>
              </a:ext>
            </a:extLst>
          </p:cNvPr>
          <p:cNvPicPr preferRelativeResize="0"/>
          <p:nvPr/>
        </p:nvPicPr>
        <p:blipFill rotWithShape="1">
          <a:blip r:embed="rId5">
            <a:alphaModFix/>
          </a:blip>
          <a:srcRect/>
          <a:stretch/>
        </p:blipFill>
        <p:spPr>
          <a:xfrm>
            <a:off x="626301" y="4595609"/>
            <a:ext cx="3352800" cy="1966912"/>
          </a:xfrm>
          <a:prstGeom prst="rect">
            <a:avLst/>
          </a:prstGeom>
          <a:noFill/>
          <a:ln>
            <a:noFill/>
          </a:ln>
        </p:spPr>
      </p:pic>
      <p:pic>
        <p:nvPicPr>
          <p:cNvPr id="4" name="Picture 7" descr="A picture containing person, hand, holding&#10;&#10;Description automatically generated">
            <a:extLst>
              <a:ext uri="{FF2B5EF4-FFF2-40B4-BE49-F238E27FC236}">
                <a16:creationId xmlns:a16="http://schemas.microsoft.com/office/drawing/2014/main" id="{82AE656F-F25B-138C-8AF0-1540DF625679}"/>
              </a:ext>
            </a:extLst>
          </p:cNvPr>
          <p:cNvPicPr>
            <a:picLocks noChangeAspect="1"/>
          </p:cNvPicPr>
          <p:nvPr/>
        </p:nvPicPr>
        <p:blipFill>
          <a:blip r:embed="rId6"/>
          <a:stretch>
            <a:fillRect/>
          </a:stretch>
        </p:blipFill>
        <p:spPr>
          <a:xfrm>
            <a:off x="4148254" y="37813"/>
            <a:ext cx="2743200" cy="3015741"/>
          </a:xfrm>
          <a:prstGeom prst="rect">
            <a:avLst/>
          </a:prstGeom>
        </p:spPr>
      </p:pic>
    </p:spTree>
    <p:extLst>
      <p:ext uri="{BB962C8B-B14F-4D97-AF65-F5344CB8AC3E}">
        <p14:creationId xmlns:p14="http://schemas.microsoft.com/office/powerpoint/2010/main" val="46583976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0" name="Rectangle 19">
            <a:extLst>
              <a:ext uri="{FF2B5EF4-FFF2-40B4-BE49-F238E27FC236}">
                <a16:creationId xmlns:a16="http://schemas.microsoft.com/office/drawing/2014/main" id="{2B97F24A-32CE-4C1C-A50D-3016B394DCF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3DB9C10F-E779-6E6D-50CB-F466EC8C0CF1}"/>
              </a:ext>
            </a:extLst>
          </p:cNvPr>
          <p:cNvSpPr>
            <a:spLocks noGrp="1"/>
          </p:cNvSpPr>
          <p:nvPr>
            <p:ph type="title"/>
          </p:nvPr>
        </p:nvSpPr>
        <p:spPr>
          <a:xfrm>
            <a:off x="630936" y="639520"/>
            <a:ext cx="3429000" cy="1719072"/>
          </a:xfrm>
        </p:spPr>
        <p:txBody>
          <a:bodyPr anchor="b">
            <a:normAutofit/>
          </a:bodyPr>
          <a:lstStyle/>
          <a:p>
            <a:r>
              <a:rPr lang="en-US" sz="5400"/>
              <a:t>Cell Cycle</a:t>
            </a:r>
          </a:p>
        </p:txBody>
      </p:sp>
      <p:sp>
        <p:nvSpPr>
          <p:cNvPr id="22" name="sketch line">
            <a:extLst>
              <a:ext uri="{FF2B5EF4-FFF2-40B4-BE49-F238E27FC236}">
                <a16:creationId xmlns:a16="http://schemas.microsoft.com/office/drawing/2014/main" id="{CD8B4F24-440B-49E9-B85D-733523DC064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3278" y="2573756"/>
            <a:ext cx="3255095" cy="18288"/>
          </a:xfrm>
          <a:custGeom>
            <a:avLst/>
            <a:gdLst>
              <a:gd name="connsiteX0" fmla="*/ 0 w 3255095"/>
              <a:gd name="connsiteY0" fmla="*/ 0 h 18288"/>
              <a:gd name="connsiteX1" fmla="*/ 618468 w 3255095"/>
              <a:gd name="connsiteY1" fmla="*/ 0 h 18288"/>
              <a:gd name="connsiteX2" fmla="*/ 1269487 w 3255095"/>
              <a:gd name="connsiteY2" fmla="*/ 0 h 18288"/>
              <a:gd name="connsiteX3" fmla="*/ 1953057 w 3255095"/>
              <a:gd name="connsiteY3" fmla="*/ 0 h 18288"/>
              <a:gd name="connsiteX4" fmla="*/ 2636627 w 3255095"/>
              <a:gd name="connsiteY4" fmla="*/ 0 h 18288"/>
              <a:gd name="connsiteX5" fmla="*/ 3255095 w 3255095"/>
              <a:gd name="connsiteY5" fmla="*/ 0 h 18288"/>
              <a:gd name="connsiteX6" fmla="*/ 3255095 w 3255095"/>
              <a:gd name="connsiteY6" fmla="*/ 18288 h 18288"/>
              <a:gd name="connsiteX7" fmla="*/ 2538974 w 3255095"/>
              <a:gd name="connsiteY7" fmla="*/ 18288 h 18288"/>
              <a:gd name="connsiteX8" fmla="*/ 1822853 w 3255095"/>
              <a:gd name="connsiteY8" fmla="*/ 18288 h 18288"/>
              <a:gd name="connsiteX9" fmla="*/ 1171834 w 3255095"/>
              <a:gd name="connsiteY9" fmla="*/ 18288 h 18288"/>
              <a:gd name="connsiteX10" fmla="*/ 0 w 3255095"/>
              <a:gd name="connsiteY10" fmla="*/ 18288 h 18288"/>
              <a:gd name="connsiteX11" fmla="*/ 0 w 3255095"/>
              <a:gd name="connsiteY11"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255095" h="18288" fill="none" extrusionOk="0">
                <a:moveTo>
                  <a:pt x="0" y="0"/>
                </a:moveTo>
                <a:cubicBezTo>
                  <a:pt x="240201" y="-22123"/>
                  <a:pt x="462021" y="-19623"/>
                  <a:pt x="618468" y="0"/>
                </a:cubicBezTo>
                <a:cubicBezTo>
                  <a:pt x="774915" y="19623"/>
                  <a:pt x="974734" y="2035"/>
                  <a:pt x="1269487" y="0"/>
                </a:cubicBezTo>
                <a:cubicBezTo>
                  <a:pt x="1564240" y="-2035"/>
                  <a:pt x="1733579" y="10639"/>
                  <a:pt x="1953057" y="0"/>
                </a:cubicBezTo>
                <a:cubicBezTo>
                  <a:pt x="2172535" y="-10639"/>
                  <a:pt x="2453962" y="14018"/>
                  <a:pt x="2636627" y="0"/>
                </a:cubicBezTo>
                <a:cubicBezTo>
                  <a:pt x="2819292" y="-14018"/>
                  <a:pt x="3121375" y="5399"/>
                  <a:pt x="3255095" y="0"/>
                </a:cubicBezTo>
                <a:cubicBezTo>
                  <a:pt x="3254386" y="8157"/>
                  <a:pt x="3254682" y="12125"/>
                  <a:pt x="3255095" y="18288"/>
                </a:cubicBezTo>
                <a:cubicBezTo>
                  <a:pt x="3088545" y="23203"/>
                  <a:pt x="2687475" y="7419"/>
                  <a:pt x="2538974" y="18288"/>
                </a:cubicBezTo>
                <a:cubicBezTo>
                  <a:pt x="2390473" y="29157"/>
                  <a:pt x="2137381" y="-8959"/>
                  <a:pt x="1822853" y="18288"/>
                </a:cubicBezTo>
                <a:cubicBezTo>
                  <a:pt x="1508325" y="45535"/>
                  <a:pt x="1466437" y="20385"/>
                  <a:pt x="1171834" y="18288"/>
                </a:cubicBezTo>
                <a:cubicBezTo>
                  <a:pt x="877231" y="16191"/>
                  <a:pt x="561097" y="37643"/>
                  <a:pt x="0" y="18288"/>
                </a:cubicBezTo>
                <a:cubicBezTo>
                  <a:pt x="-46" y="12483"/>
                  <a:pt x="-203" y="6491"/>
                  <a:pt x="0" y="0"/>
                </a:cubicBezTo>
                <a:close/>
              </a:path>
              <a:path w="3255095" h="18288" stroke="0" extrusionOk="0">
                <a:moveTo>
                  <a:pt x="0" y="0"/>
                </a:moveTo>
                <a:cubicBezTo>
                  <a:pt x="291965" y="19429"/>
                  <a:pt x="363155" y="8568"/>
                  <a:pt x="618468" y="0"/>
                </a:cubicBezTo>
                <a:cubicBezTo>
                  <a:pt x="873781" y="-8568"/>
                  <a:pt x="904459" y="-19505"/>
                  <a:pt x="1171834" y="0"/>
                </a:cubicBezTo>
                <a:cubicBezTo>
                  <a:pt x="1439209" y="19505"/>
                  <a:pt x="1744369" y="9790"/>
                  <a:pt x="1887955" y="0"/>
                </a:cubicBezTo>
                <a:cubicBezTo>
                  <a:pt x="2031541" y="-9790"/>
                  <a:pt x="2346378" y="21240"/>
                  <a:pt x="2506423" y="0"/>
                </a:cubicBezTo>
                <a:cubicBezTo>
                  <a:pt x="2666468" y="-21240"/>
                  <a:pt x="2990257" y="30414"/>
                  <a:pt x="3255095" y="0"/>
                </a:cubicBezTo>
                <a:cubicBezTo>
                  <a:pt x="3254831" y="4493"/>
                  <a:pt x="3255479" y="9472"/>
                  <a:pt x="3255095" y="18288"/>
                </a:cubicBezTo>
                <a:cubicBezTo>
                  <a:pt x="3120743" y="16690"/>
                  <a:pt x="2759628" y="42462"/>
                  <a:pt x="2604076" y="18288"/>
                </a:cubicBezTo>
                <a:cubicBezTo>
                  <a:pt x="2448524" y="-5886"/>
                  <a:pt x="2184336" y="19599"/>
                  <a:pt x="1887955" y="18288"/>
                </a:cubicBezTo>
                <a:cubicBezTo>
                  <a:pt x="1591574" y="16977"/>
                  <a:pt x="1548845" y="6870"/>
                  <a:pt x="1334589" y="18288"/>
                </a:cubicBezTo>
                <a:cubicBezTo>
                  <a:pt x="1120333" y="29706"/>
                  <a:pt x="996014" y="9662"/>
                  <a:pt x="683570" y="18288"/>
                </a:cubicBezTo>
                <a:cubicBezTo>
                  <a:pt x="371126" y="26914"/>
                  <a:pt x="198687" y="16167"/>
                  <a:pt x="0" y="18288"/>
                </a:cubicBezTo>
                <a:cubicBezTo>
                  <a:pt x="843" y="9577"/>
                  <a:pt x="371" y="6900"/>
                  <a:pt x="0" y="0"/>
                </a:cubicBezTo>
                <a:close/>
              </a:path>
            </a:pathLst>
          </a:custGeom>
          <a:solidFill>
            <a:schemeClr val="accent2"/>
          </a:solidFill>
          <a:ln w="38100"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76D44D8A-06CF-792D-5BD9-0FFF8CA91802}"/>
              </a:ext>
            </a:extLst>
          </p:cNvPr>
          <p:cNvSpPr>
            <a:spLocks noGrp="1"/>
          </p:cNvSpPr>
          <p:nvPr>
            <p:ph idx="1"/>
          </p:nvPr>
        </p:nvSpPr>
        <p:spPr>
          <a:xfrm>
            <a:off x="630936" y="2807208"/>
            <a:ext cx="3429000" cy="3410712"/>
          </a:xfrm>
        </p:spPr>
        <p:txBody>
          <a:bodyPr anchor="t">
            <a:normAutofit/>
          </a:bodyPr>
          <a:lstStyle/>
          <a:p>
            <a:r>
              <a:rPr lang="en-US" sz="2200"/>
              <a:t>Metaphase- The chromosomes become aligned and spindle fibers attach to chromosomes.</a:t>
            </a:r>
          </a:p>
        </p:txBody>
      </p:sp>
      <p:pic>
        <p:nvPicPr>
          <p:cNvPr id="5" name="Picture 4" descr="Diagram&#10;&#10;Description automatically generated with medium confidence">
            <a:extLst>
              <a:ext uri="{FF2B5EF4-FFF2-40B4-BE49-F238E27FC236}">
                <a16:creationId xmlns:a16="http://schemas.microsoft.com/office/drawing/2014/main" id="{E58EF803-F820-D81D-1AAD-C1FEFC4D0A64}"/>
              </a:ext>
            </a:extLst>
          </p:cNvPr>
          <p:cNvPicPr>
            <a:picLocks noChangeAspect="1"/>
          </p:cNvPicPr>
          <p:nvPr/>
        </p:nvPicPr>
        <p:blipFill>
          <a:blip r:embed="rId2">
            <a:extLst>
              <a:ext uri="{28A0092B-C50C-407E-A947-70E740481C1C}">
                <a14:useLocalDpi xmlns:a14="http://schemas.microsoft.com/office/drawing/2010/main" val="0"/>
              </a:ext>
              <a:ext uri="{837473B0-CC2E-450A-ABE3-18F120FF3D39}">
                <a1611:picAttrSrcUrl xmlns:a1611="http://schemas.microsoft.com/office/drawing/2016/11/main" r:id="rId3"/>
              </a:ext>
            </a:extLst>
          </a:blip>
          <a:stretch>
            <a:fillRect/>
          </a:stretch>
        </p:blipFill>
        <p:spPr>
          <a:xfrm>
            <a:off x="5472375" y="1197641"/>
            <a:ext cx="6680049" cy="5577840"/>
          </a:xfrm>
          <a:prstGeom prst="rect">
            <a:avLst/>
          </a:prstGeom>
        </p:spPr>
      </p:pic>
      <p:sp>
        <p:nvSpPr>
          <p:cNvPr id="6" name="TextBox 5">
            <a:extLst>
              <a:ext uri="{FF2B5EF4-FFF2-40B4-BE49-F238E27FC236}">
                <a16:creationId xmlns:a16="http://schemas.microsoft.com/office/drawing/2014/main" id="{AD2D33BD-53DA-0960-21AC-4669560AF42B}"/>
              </a:ext>
            </a:extLst>
          </p:cNvPr>
          <p:cNvSpPr txBox="1"/>
          <p:nvPr/>
        </p:nvSpPr>
        <p:spPr>
          <a:xfrm>
            <a:off x="9139138" y="6017865"/>
            <a:ext cx="2307042" cy="200055"/>
          </a:xfrm>
          <a:prstGeom prst="rect">
            <a:avLst/>
          </a:prstGeom>
          <a:solidFill>
            <a:srgbClr val="000000"/>
          </a:solidFill>
        </p:spPr>
        <p:txBody>
          <a:bodyPr wrap="none" rtlCol="0">
            <a:spAutoFit/>
          </a:bodyPr>
          <a:lstStyle/>
          <a:p>
            <a:pPr algn="r">
              <a:spcAft>
                <a:spcPts val="600"/>
              </a:spcAft>
            </a:pPr>
            <a:r>
              <a:rPr lang="en-US" sz="700">
                <a:solidFill>
                  <a:srgbClr val="FFFFFF"/>
                </a:solidFill>
                <a:hlinkClick r:id="rId3" tooltip="https://en.wikipedia.org/wiki/File:Mitotic_Metaphase.svg">
                  <a:extLst>
                    <a:ext uri="{A12FA001-AC4F-418D-AE19-62706E023703}">
                      <ahyp:hlinkClr xmlns:ahyp="http://schemas.microsoft.com/office/drawing/2018/hyperlinkcolor" val="tx"/>
                    </a:ext>
                  </a:extLst>
                </a:hlinkClick>
              </a:rPr>
              <a:t>This Photo</a:t>
            </a:r>
            <a:r>
              <a:rPr lang="en-US" sz="700">
                <a:solidFill>
                  <a:srgbClr val="FFFFFF"/>
                </a:solidFill>
              </a:rPr>
              <a:t> by Unknown Author is licensed under </a:t>
            </a:r>
            <a:r>
              <a:rPr lang="en-US" sz="700">
                <a:solidFill>
                  <a:srgbClr val="FFFFFF"/>
                </a:solidFill>
                <a:hlinkClick r:id="rId4" tooltip="https://creativecommons.org/licenses/by-sa/3.0/">
                  <a:extLst>
                    <a:ext uri="{A12FA001-AC4F-418D-AE19-62706E023703}">
                      <ahyp:hlinkClr xmlns:ahyp="http://schemas.microsoft.com/office/drawing/2018/hyperlinkcolor" val="tx"/>
                    </a:ext>
                  </a:extLst>
                </a:hlinkClick>
              </a:rPr>
              <a:t>CC BY-SA</a:t>
            </a:r>
            <a:endParaRPr lang="en-US" sz="700">
              <a:solidFill>
                <a:srgbClr val="FFFFFF"/>
              </a:solidFill>
            </a:endParaRPr>
          </a:p>
        </p:txBody>
      </p:sp>
      <p:pic>
        <p:nvPicPr>
          <p:cNvPr id="4" name="Google Shape;331;p27" descr="86">
            <a:extLst>
              <a:ext uri="{FF2B5EF4-FFF2-40B4-BE49-F238E27FC236}">
                <a16:creationId xmlns:a16="http://schemas.microsoft.com/office/drawing/2014/main" id="{0C0A5A0E-7780-AEE5-7B84-4E8F67243E10}"/>
              </a:ext>
            </a:extLst>
          </p:cNvPr>
          <p:cNvPicPr preferRelativeResize="0"/>
          <p:nvPr/>
        </p:nvPicPr>
        <p:blipFill rotWithShape="1">
          <a:blip r:embed="rId5">
            <a:alphaModFix/>
          </a:blip>
          <a:srcRect l="34634" t="10577" r="20425" b="25961"/>
          <a:stretch/>
        </p:blipFill>
        <p:spPr>
          <a:xfrm>
            <a:off x="630936" y="4308158"/>
            <a:ext cx="3200400" cy="1909762"/>
          </a:xfrm>
          <a:prstGeom prst="rect">
            <a:avLst/>
          </a:prstGeom>
          <a:noFill/>
          <a:ln>
            <a:noFill/>
          </a:ln>
        </p:spPr>
      </p:pic>
      <p:pic>
        <p:nvPicPr>
          <p:cNvPr id="7" name="Picture 7">
            <a:extLst>
              <a:ext uri="{FF2B5EF4-FFF2-40B4-BE49-F238E27FC236}">
                <a16:creationId xmlns:a16="http://schemas.microsoft.com/office/drawing/2014/main" id="{5DA3C058-87F3-494F-11FA-E9BE47DCF5FC}"/>
              </a:ext>
            </a:extLst>
          </p:cNvPr>
          <p:cNvPicPr>
            <a:picLocks noChangeAspect="1"/>
          </p:cNvPicPr>
          <p:nvPr/>
        </p:nvPicPr>
        <p:blipFill>
          <a:blip r:embed="rId6"/>
          <a:stretch>
            <a:fillRect/>
          </a:stretch>
        </p:blipFill>
        <p:spPr>
          <a:xfrm>
            <a:off x="3857083" y="79594"/>
            <a:ext cx="2743200" cy="3427788"/>
          </a:xfrm>
          <a:prstGeom prst="rect">
            <a:avLst/>
          </a:prstGeom>
        </p:spPr>
      </p:pic>
    </p:spTree>
    <p:extLst>
      <p:ext uri="{BB962C8B-B14F-4D97-AF65-F5344CB8AC3E}">
        <p14:creationId xmlns:p14="http://schemas.microsoft.com/office/powerpoint/2010/main" val="323804981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0" name="Rectangle 19">
            <a:extLst>
              <a:ext uri="{FF2B5EF4-FFF2-40B4-BE49-F238E27FC236}">
                <a16:creationId xmlns:a16="http://schemas.microsoft.com/office/drawing/2014/main" id="{2B97F24A-32CE-4C1C-A50D-3016B394DCF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3DB9C10F-E779-6E6D-50CB-F466EC8C0CF1}"/>
              </a:ext>
            </a:extLst>
          </p:cNvPr>
          <p:cNvSpPr>
            <a:spLocks noGrp="1"/>
          </p:cNvSpPr>
          <p:nvPr>
            <p:ph type="title"/>
          </p:nvPr>
        </p:nvSpPr>
        <p:spPr>
          <a:xfrm>
            <a:off x="630936" y="639520"/>
            <a:ext cx="3429000" cy="1719072"/>
          </a:xfrm>
        </p:spPr>
        <p:txBody>
          <a:bodyPr anchor="b">
            <a:normAutofit/>
          </a:bodyPr>
          <a:lstStyle/>
          <a:p>
            <a:r>
              <a:rPr lang="en-US" sz="5400"/>
              <a:t>Cell Cycle</a:t>
            </a:r>
          </a:p>
        </p:txBody>
      </p:sp>
      <p:sp>
        <p:nvSpPr>
          <p:cNvPr id="22" name="sketch line">
            <a:extLst>
              <a:ext uri="{FF2B5EF4-FFF2-40B4-BE49-F238E27FC236}">
                <a16:creationId xmlns:a16="http://schemas.microsoft.com/office/drawing/2014/main" id="{CD8B4F24-440B-49E9-B85D-733523DC064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3278" y="2573756"/>
            <a:ext cx="3255095" cy="18288"/>
          </a:xfrm>
          <a:custGeom>
            <a:avLst/>
            <a:gdLst>
              <a:gd name="connsiteX0" fmla="*/ 0 w 3255095"/>
              <a:gd name="connsiteY0" fmla="*/ 0 h 18288"/>
              <a:gd name="connsiteX1" fmla="*/ 618468 w 3255095"/>
              <a:gd name="connsiteY1" fmla="*/ 0 h 18288"/>
              <a:gd name="connsiteX2" fmla="*/ 1269487 w 3255095"/>
              <a:gd name="connsiteY2" fmla="*/ 0 h 18288"/>
              <a:gd name="connsiteX3" fmla="*/ 1953057 w 3255095"/>
              <a:gd name="connsiteY3" fmla="*/ 0 h 18288"/>
              <a:gd name="connsiteX4" fmla="*/ 2636627 w 3255095"/>
              <a:gd name="connsiteY4" fmla="*/ 0 h 18288"/>
              <a:gd name="connsiteX5" fmla="*/ 3255095 w 3255095"/>
              <a:gd name="connsiteY5" fmla="*/ 0 h 18288"/>
              <a:gd name="connsiteX6" fmla="*/ 3255095 w 3255095"/>
              <a:gd name="connsiteY6" fmla="*/ 18288 h 18288"/>
              <a:gd name="connsiteX7" fmla="*/ 2538974 w 3255095"/>
              <a:gd name="connsiteY7" fmla="*/ 18288 h 18288"/>
              <a:gd name="connsiteX8" fmla="*/ 1822853 w 3255095"/>
              <a:gd name="connsiteY8" fmla="*/ 18288 h 18288"/>
              <a:gd name="connsiteX9" fmla="*/ 1171834 w 3255095"/>
              <a:gd name="connsiteY9" fmla="*/ 18288 h 18288"/>
              <a:gd name="connsiteX10" fmla="*/ 0 w 3255095"/>
              <a:gd name="connsiteY10" fmla="*/ 18288 h 18288"/>
              <a:gd name="connsiteX11" fmla="*/ 0 w 3255095"/>
              <a:gd name="connsiteY11"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255095" h="18288" fill="none" extrusionOk="0">
                <a:moveTo>
                  <a:pt x="0" y="0"/>
                </a:moveTo>
                <a:cubicBezTo>
                  <a:pt x="240201" y="-22123"/>
                  <a:pt x="462021" y="-19623"/>
                  <a:pt x="618468" y="0"/>
                </a:cubicBezTo>
                <a:cubicBezTo>
                  <a:pt x="774915" y="19623"/>
                  <a:pt x="974734" y="2035"/>
                  <a:pt x="1269487" y="0"/>
                </a:cubicBezTo>
                <a:cubicBezTo>
                  <a:pt x="1564240" y="-2035"/>
                  <a:pt x="1733579" y="10639"/>
                  <a:pt x="1953057" y="0"/>
                </a:cubicBezTo>
                <a:cubicBezTo>
                  <a:pt x="2172535" y="-10639"/>
                  <a:pt x="2453962" y="14018"/>
                  <a:pt x="2636627" y="0"/>
                </a:cubicBezTo>
                <a:cubicBezTo>
                  <a:pt x="2819292" y="-14018"/>
                  <a:pt x="3121375" y="5399"/>
                  <a:pt x="3255095" y="0"/>
                </a:cubicBezTo>
                <a:cubicBezTo>
                  <a:pt x="3254386" y="8157"/>
                  <a:pt x="3254682" y="12125"/>
                  <a:pt x="3255095" y="18288"/>
                </a:cubicBezTo>
                <a:cubicBezTo>
                  <a:pt x="3088545" y="23203"/>
                  <a:pt x="2687475" y="7419"/>
                  <a:pt x="2538974" y="18288"/>
                </a:cubicBezTo>
                <a:cubicBezTo>
                  <a:pt x="2390473" y="29157"/>
                  <a:pt x="2137381" y="-8959"/>
                  <a:pt x="1822853" y="18288"/>
                </a:cubicBezTo>
                <a:cubicBezTo>
                  <a:pt x="1508325" y="45535"/>
                  <a:pt x="1466437" y="20385"/>
                  <a:pt x="1171834" y="18288"/>
                </a:cubicBezTo>
                <a:cubicBezTo>
                  <a:pt x="877231" y="16191"/>
                  <a:pt x="561097" y="37643"/>
                  <a:pt x="0" y="18288"/>
                </a:cubicBezTo>
                <a:cubicBezTo>
                  <a:pt x="-46" y="12483"/>
                  <a:pt x="-203" y="6491"/>
                  <a:pt x="0" y="0"/>
                </a:cubicBezTo>
                <a:close/>
              </a:path>
              <a:path w="3255095" h="18288" stroke="0" extrusionOk="0">
                <a:moveTo>
                  <a:pt x="0" y="0"/>
                </a:moveTo>
                <a:cubicBezTo>
                  <a:pt x="291965" y="19429"/>
                  <a:pt x="363155" y="8568"/>
                  <a:pt x="618468" y="0"/>
                </a:cubicBezTo>
                <a:cubicBezTo>
                  <a:pt x="873781" y="-8568"/>
                  <a:pt x="904459" y="-19505"/>
                  <a:pt x="1171834" y="0"/>
                </a:cubicBezTo>
                <a:cubicBezTo>
                  <a:pt x="1439209" y="19505"/>
                  <a:pt x="1744369" y="9790"/>
                  <a:pt x="1887955" y="0"/>
                </a:cubicBezTo>
                <a:cubicBezTo>
                  <a:pt x="2031541" y="-9790"/>
                  <a:pt x="2346378" y="21240"/>
                  <a:pt x="2506423" y="0"/>
                </a:cubicBezTo>
                <a:cubicBezTo>
                  <a:pt x="2666468" y="-21240"/>
                  <a:pt x="2990257" y="30414"/>
                  <a:pt x="3255095" y="0"/>
                </a:cubicBezTo>
                <a:cubicBezTo>
                  <a:pt x="3254831" y="4493"/>
                  <a:pt x="3255479" y="9472"/>
                  <a:pt x="3255095" y="18288"/>
                </a:cubicBezTo>
                <a:cubicBezTo>
                  <a:pt x="3120743" y="16690"/>
                  <a:pt x="2759628" y="42462"/>
                  <a:pt x="2604076" y="18288"/>
                </a:cubicBezTo>
                <a:cubicBezTo>
                  <a:pt x="2448524" y="-5886"/>
                  <a:pt x="2184336" y="19599"/>
                  <a:pt x="1887955" y="18288"/>
                </a:cubicBezTo>
                <a:cubicBezTo>
                  <a:pt x="1591574" y="16977"/>
                  <a:pt x="1548845" y="6870"/>
                  <a:pt x="1334589" y="18288"/>
                </a:cubicBezTo>
                <a:cubicBezTo>
                  <a:pt x="1120333" y="29706"/>
                  <a:pt x="996014" y="9662"/>
                  <a:pt x="683570" y="18288"/>
                </a:cubicBezTo>
                <a:cubicBezTo>
                  <a:pt x="371126" y="26914"/>
                  <a:pt x="198687" y="16167"/>
                  <a:pt x="0" y="18288"/>
                </a:cubicBezTo>
                <a:cubicBezTo>
                  <a:pt x="843" y="9577"/>
                  <a:pt x="371" y="6900"/>
                  <a:pt x="0" y="0"/>
                </a:cubicBezTo>
                <a:close/>
              </a:path>
            </a:pathLst>
          </a:custGeom>
          <a:solidFill>
            <a:schemeClr val="accent2"/>
          </a:solidFill>
          <a:ln w="38100"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76D44D8A-06CF-792D-5BD9-0FFF8CA91802}"/>
              </a:ext>
            </a:extLst>
          </p:cNvPr>
          <p:cNvSpPr>
            <a:spLocks noGrp="1"/>
          </p:cNvSpPr>
          <p:nvPr>
            <p:ph idx="1"/>
          </p:nvPr>
        </p:nvSpPr>
        <p:spPr>
          <a:xfrm>
            <a:off x="630936" y="2807208"/>
            <a:ext cx="3429000" cy="3410712"/>
          </a:xfrm>
        </p:spPr>
        <p:txBody>
          <a:bodyPr anchor="t">
            <a:normAutofit/>
          </a:bodyPr>
          <a:lstStyle/>
          <a:p>
            <a:r>
              <a:rPr lang="en-US" sz="2200"/>
              <a:t>Anaphase- The chromosomes separate turning them into chromatid.</a:t>
            </a:r>
          </a:p>
        </p:txBody>
      </p:sp>
      <p:pic>
        <p:nvPicPr>
          <p:cNvPr id="5" name="Picture 4" descr="Diagram&#10;&#10;Description automatically generated">
            <a:extLst>
              <a:ext uri="{FF2B5EF4-FFF2-40B4-BE49-F238E27FC236}">
                <a16:creationId xmlns:a16="http://schemas.microsoft.com/office/drawing/2014/main" id="{86AA9CA9-DC5E-91E2-E960-168BBBE30C43}"/>
              </a:ext>
            </a:extLst>
          </p:cNvPr>
          <p:cNvPicPr>
            <a:picLocks noChangeAspect="1"/>
          </p:cNvPicPr>
          <p:nvPr/>
        </p:nvPicPr>
        <p:blipFill>
          <a:blip r:embed="rId2">
            <a:extLst>
              <a:ext uri="{28A0092B-C50C-407E-A947-70E740481C1C}">
                <a14:useLocalDpi xmlns:a14="http://schemas.microsoft.com/office/drawing/2010/main" val="0"/>
              </a:ext>
              <a:ext uri="{837473B0-CC2E-450A-ABE3-18F120FF3D39}">
                <a1611:picAttrSrcUrl xmlns:a1611="http://schemas.microsoft.com/office/drawing/2016/11/main" r:id="rId3"/>
              </a:ext>
            </a:extLst>
          </a:blip>
          <a:stretch>
            <a:fillRect/>
          </a:stretch>
        </p:blipFill>
        <p:spPr>
          <a:xfrm>
            <a:off x="5230442" y="2275633"/>
            <a:ext cx="6903720" cy="4487417"/>
          </a:xfrm>
          <a:prstGeom prst="rect">
            <a:avLst/>
          </a:prstGeom>
        </p:spPr>
      </p:pic>
      <p:sp>
        <p:nvSpPr>
          <p:cNvPr id="6" name="TextBox 5">
            <a:extLst>
              <a:ext uri="{FF2B5EF4-FFF2-40B4-BE49-F238E27FC236}">
                <a16:creationId xmlns:a16="http://schemas.microsoft.com/office/drawing/2014/main" id="{6FEF5AB7-59E8-F443-3FD2-F1ED7C9EF2A5}"/>
              </a:ext>
            </a:extLst>
          </p:cNvPr>
          <p:cNvSpPr txBox="1"/>
          <p:nvPr/>
        </p:nvSpPr>
        <p:spPr>
          <a:xfrm>
            <a:off x="9250974" y="5472653"/>
            <a:ext cx="2307042" cy="200055"/>
          </a:xfrm>
          <a:prstGeom prst="rect">
            <a:avLst/>
          </a:prstGeom>
          <a:solidFill>
            <a:srgbClr val="000000"/>
          </a:solidFill>
        </p:spPr>
        <p:txBody>
          <a:bodyPr wrap="none" rtlCol="0">
            <a:spAutoFit/>
          </a:bodyPr>
          <a:lstStyle/>
          <a:p>
            <a:pPr algn="r">
              <a:spcAft>
                <a:spcPts val="600"/>
              </a:spcAft>
            </a:pPr>
            <a:r>
              <a:rPr lang="en-US" sz="700">
                <a:solidFill>
                  <a:srgbClr val="FFFFFF"/>
                </a:solidFill>
                <a:hlinkClick r:id="rId3" tooltip="https://de.wikipedia.org/wiki/Datei:Mitotic_Anaphase.svg">
                  <a:extLst>
                    <a:ext uri="{A12FA001-AC4F-418D-AE19-62706E023703}">
                      <ahyp:hlinkClr xmlns:ahyp="http://schemas.microsoft.com/office/drawing/2018/hyperlinkcolor" val="tx"/>
                    </a:ext>
                  </a:extLst>
                </a:hlinkClick>
              </a:rPr>
              <a:t>This Photo</a:t>
            </a:r>
            <a:r>
              <a:rPr lang="en-US" sz="700">
                <a:solidFill>
                  <a:srgbClr val="FFFFFF"/>
                </a:solidFill>
              </a:rPr>
              <a:t> by Unknown Author is licensed under </a:t>
            </a:r>
            <a:r>
              <a:rPr lang="en-US" sz="700">
                <a:solidFill>
                  <a:srgbClr val="FFFFFF"/>
                </a:solidFill>
                <a:hlinkClick r:id="rId4" tooltip="https://creativecommons.org/licenses/by-sa/3.0/">
                  <a:extLst>
                    <a:ext uri="{A12FA001-AC4F-418D-AE19-62706E023703}">
                      <ahyp:hlinkClr xmlns:ahyp="http://schemas.microsoft.com/office/drawing/2018/hyperlinkcolor" val="tx"/>
                    </a:ext>
                  </a:extLst>
                </a:hlinkClick>
              </a:rPr>
              <a:t>CC BY-SA</a:t>
            </a:r>
            <a:endParaRPr lang="en-US" sz="700">
              <a:solidFill>
                <a:srgbClr val="FFFFFF"/>
              </a:solidFill>
            </a:endParaRPr>
          </a:p>
        </p:txBody>
      </p:sp>
      <p:pic>
        <p:nvPicPr>
          <p:cNvPr id="4" name="Google Shape;344;p29" descr="onion_ana2">
            <a:extLst>
              <a:ext uri="{FF2B5EF4-FFF2-40B4-BE49-F238E27FC236}">
                <a16:creationId xmlns:a16="http://schemas.microsoft.com/office/drawing/2014/main" id="{37DCCE2F-C99C-A696-EC06-DA5CC28D4041}"/>
              </a:ext>
            </a:extLst>
          </p:cNvPr>
          <p:cNvPicPr preferRelativeResize="0"/>
          <p:nvPr/>
        </p:nvPicPr>
        <p:blipFill rotWithShape="1">
          <a:blip r:embed="rId5">
            <a:alphaModFix/>
          </a:blip>
          <a:srcRect/>
          <a:stretch/>
        </p:blipFill>
        <p:spPr>
          <a:xfrm>
            <a:off x="670625" y="4174072"/>
            <a:ext cx="3200400" cy="2259012"/>
          </a:xfrm>
          <a:prstGeom prst="rect">
            <a:avLst/>
          </a:prstGeom>
          <a:noFill/>
          <a:ln>
            <a:noFill/>
          </a:ln>
        </p:spPr>
      </p:pic>
      <p:pic>
        <p:nvPicPr>
          <p:cNvPr id="7" name="Picture 7">
            <a:extLst>
              <a:ext uri="{FF2B5EF4-FFF2-40B4-BE49-F238E27FC236}">
                <a16:creationId xmlns:a16="http://schemas.microsoft.com/office/drawing/2014/main" id="{94A2BA21-5DBB-7BDD-190C-99AF5CFD43AA}"/>
              </a:ext>
            </a:extLst>
          </p:cNvPr>
          <p:cNvPicPr>
            <a:picLocks noChangeAspect="1"/>
          </p:cNvPicPr>
          <p:nvPr/>
        </p:nvPicPr>
        <p:blipFill>
          <a:blip r:embed="rId6"/>
          <a:stretch>
            <a:fillRect/>
          </a:stretch>
        </p:blipFill>
        <p:spPr>
          <a:xfrm>
            <a:off x="4259766" y="211227"/>
            <a:ext cx="3232614" cy="2582180"/>
          </a:xfrm>
          <a:prstGeom prst="rect">
            <a:avLst/>
          </a:prstGeom>
        </p:spPr>
      </p:pic>
    </p:spTree>
    <p:extLst>
      <p:ext uri="{BB962C8B-B14F-4D97-AF65-F5344CB8AC3E}">
        <p14:creationId xmlns:p14="http://schemas.microsoft.com/office/powerpoint/2010/main" val="56453983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9" name="Rectangle 18">
            <a:extLst>
              <a:ext uri="{FF2B5EF4-FFF2-40B4-BE49-F238E27FC236}">
                <a16:creationId xmlns:a16="http://schemas.microsoft.com/office/drawing/2014/main" id="{2B97F24A-32CE-4C1C-A50D-3016B394DCF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216E4CA3-5A38-F2E7-9BAB-DFF14C89575E}"/>
              </a:ext>
            </a:extLst>
          </p:cNvPr>
          <p:cNvSpPr>
            <a:spLocks noGrp="1"/>
          </p:cNvSpPr>
          <p:nvPr>
            <p:ph type="title"/>
          </p:nvPr>
        </p:nvSpPr>
        <p:spPr>
          <a:xfrm>
            <a:off x="630936" y="639520"/>
            <a:ext cx="3429000" cy="1719072"/>
          </a:xfrm>
        </p:spPr>
        <p:txBody>
          <a:bodyPr anchor="b">
            <a:normAutofit/>
          </a:bodyPr>
          <a:lstStyle/>
          <a:p>
            <a:r>
              <a:rPr lang="en-US" sz="5400"/>
              <a:t>Cell Cycle</a:t>
            </a:r>
          </a:p>
        </p:txBody>
      </p:sp>
      <p:sp>
        <p:nvSpPr>
          <p:cNvPr id="21" name="sketch line">
            <a:extLst>
              <a:ext uri="{FF2B5EF4-FFF2-40B4-BE49-F238E27FC236}">
                <a16:creationId xmlns:a16="http://schemas.microsoft.com/office/drawing/2014/main" id="{CD8B4F24-440B-49E9-B85D-733523DC064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3278" y="2573756"/>
            <a:ext cx="3255095" cy="18288"/>
          </a:xfrm>
          <a:custGeom>
            <a:avLst/>
            <a:gdLst>
              <a:gd name="connsiteX0" fmla="*/ 0 w 3255095"/>
              <a:gd name="connsiteY0" fmla="*/ 0 h 18288"/>
              <a:gd name="connsiteX1" fmla="*/ 618468 w 3255095"/>
              <a:gd name="connsiteY1" fmla="*/ 0 h 18288"/>
              <a:gd name="connsiteX2" fmla="*/ 1269487 w 3255095"/>
              <a:gd name="connsiteY2" fmla="*/ 0 h 18288"/>
              <a:gd name="connsiteX3" fmla="*/ 1953057 w 3255095"/>
              <a:gd name="connsiteY3" fmla="*/ 0 h 18288"/>
              <a:gd name="connsiteX4" fmla="*/ 2636627 w 3255095"/>
              <a:gd name="connsiteY4" fmla="*/ 0 h 18288"/>
              <a:gd name="connsiteX5" fmla="*/ 3255095 w 3255095"/>
              <a:gd name="connsiteY5" fmla="*/ 0 h 18288"/>
              <a:gd name="connsiteX6" fmla="*/ 3255095 w 3255095"/>
              <a:gd name="connsiteY6" fmla="*/ 18288 h 18288"/>
              <a:gd name="connsiteX7" fmla="*/ 2538974 w 3255095"/>
              <a:gd name="connsiteY7" fmla="*/ 18288 h 18288"/>
              <a:gd name="connsiteX8" fmla="*/ 1822853 w 3255095"/>
              <a:gd name="connsiteY8" fmla="*/ 18288 h 18288"/>
              <a:gd name="connsiteX9" fmla="*/ 1171834 w 3255095"/>
              <a:gd name="connsiteY9" fmla="*/ 18288 h 18288"/>
              <a:gd name="connsiteX10" fmla="*/ 0 w 3255095"/>
              <a:gd name="connsiteY10" fmla="*/ 18288 h 18288"/>
              <a:gd name="connsiteX11" fmla="*/ 0 w 3255095"/>
              <a:gd name="connsiteY11"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255095" h="18288" fill="none" extrusionOk="0">
                <a:moveTo>
                  <a:pt x="0" y="0"/>
                </a:moveTo>
                <a:cubicBezTo>
                  <a:pt x="240201" y="-22123"/>
                  <a:pt x="462021" y="-19623"/>
                  <a:pt x="618468" y="0"/>
                </a:cubicBezTo>
                <a:cubicBezTo>
                  <a:pt x="774915" y="19623"/>
                  <a:pt x="974734" y="2035"/>
                  <a:pt x="1269487" y="0"/>
                </a:cubicBezTo>
                <a:cubicBezTo>
                  <a:pt x="1564240" y="-2035"/>
                  <a:pt x="1733579" y="10639"/>
                  <a:pt x="1953057" y="0"/>
                </a:cubicBezTo>
                <a:cubicBezTo>
                  <a:pt x="2172535" y="-10639"/>
                  <a:pt x="2453962" y="14018"/>
                  <a:pt x="2636627" y="0"/>
                </a:cubicBezTo>
                <a:cubicBezTo>
                  <a:pt x="2819292" y="-14018"/>
                  <a:pt x="3121375" y="5399"/>
                  <a:pt x="3255095" y="0"/>
                </a:cubicBezTo>
                <a:cubicBezTo>
                  <a:pt x="3254386" y="8157"/>
                  <a:pt x="3254682" y="12125"/>
                  <a:pt x="3255095" y="18288"/>
                </a:cubicBezTo>
                <a:cubicBezTo>
                  <a:pt x="3088545" y="23203"/>
                  <a:pt x="2687475" y="7419"/>
                  <a:pt x="2538974" y="18288"/>
                </a:cubicBezTo>
                <a:cubicBezTo>
                  <a:pt x="2390473" y="29157"/>
                  <a:pt x="2137381" y="-8959"/>
                  <a:pt x="1822853" y="18288"/>
                </a:cubicBezTo>
                <a:cubicBezTo>
                  <a:pt x="1508325" y="45535"/>
                  <a:pt x="1466437" y="20385"/>
                  <a:pt x="1171834" y="18288"/>
                </a:cubicBezTo>
                <a:cubicBezTo>
                  <a:pt x="877231" y="16191"/>
                  <a:pt x="561097" y="37643"/>
                  <a:pt x="0" y="18288"/>
                </a:cubicBezTo>
                <a:cubicBezTo>
                  <a:pt x="-46" y="12483"/>
                  <a:pt x="-203" y="6491"/>
                  <a:pt x="0" y="0"/>
                </a:cubicBezTo>
                <a:close/>
              </a:path>
              <a:path w="3255095" h="18288" stroke="0" extrusionOk="0">
                <a:moveTo>
                  <a:pt x="0" y="0"/>
                </a:moveTo>
                <a:cubicBezTo>
                  <a:pt x="291965" y="19429"/>
                  <a:pt x="363155" y="8568"/>
                  <a:pt x="618468" y="0"/>
                </a:cubicBezTo>
                <a:cubicBezTo>
                  <a:pt x="873781" y="-8568"/>
                  <a:pt x="904459" y="-19505"/>
                  <a:pt x="1171834" y="0"/>
                </a:cubicBezTo>
                <a:cubicBezTo>
                  <a:pt x="1439209" y="19505"/>
                  <a:pt x="1744369" y="9790"/>
                  <a:pt x="1887955" y="0"/>
                </a:cubicBezTo>
                <a:cubicBezTo>
                  <a:pt x="2031541" y="-9790"/>
                  <a:pt x="2346378" y="21240"/>
                  <a:pt x="2506423" y="0"/>
                </a:cubicBezTo>
                <a:cubicBezTo>
                  <a:pt x="2666468" y="-21240"/>
                  <a:pt x="2990257" y="30414"/>
                  <a:pt x="3255095" y="0"/>
                </a:cubicBezTo>
                <a:cubicBezTo>
                  <a:pt x="3254831" y="4493"/>
                  <a:pt x="3255479" y="9472"/>
                  <a:pt x="3255095" y="18288"/>
                </a:cubicBezTo>
                <a:cubicBezTo>
                  <a:pt x="3120743" y="16690"/>
                  <a:pt x="2759628" y="42462"/>
                  <a:pt x="2604076" y="18288"/>
                </a:cubicBezTo>
                <a:cubicBezTo>
                  <a:pt x="2448524" y="-5886"/>
                  <a:pt x="2184336" y="19599"/>
                  <a:pt x="1887955" y="18288"/>
                </a:cubicBezTo>
                <a:cubicBezTo>
                  <a:pt x="1591574" y="16977"/>
                  <a:pt x="1548845" y="6870"/>
                  <a:pt x="1334589" y="18288"/>
                </a:cubicBezTo>
                <a:cubicBezTo>
                  <a:pt x="1120333" y="29706"/>
                  <a:pt x="996014" y="9662"/>
                  <a:pt x="683570" y="18288"/>
                </a:cubicBezTo>
                <a:cubicBezTo>
                  <a:pt x="371126" y="26914"/>
                  <a:pt x="198687" y="16167"/>
                  <a:pt x="0" y="18288"/>
                </a:cubicBezTo>
                <a:cubicBezTo>
                  <a:pt x="843" y="9577"/>
                  <a:pt x="371" y="6900"/>
                  <a:pt x="0" y="0"/>
                </a:cubicBezTo>
                <a:close/>
              </a:path>
            </a:pathLst>
          </a:custGeom>
          <a:solidFill>
            <a:schemeClr val="accent2"/>
          </a:solidFill>
          <a:ln w="38100"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B5150C16-1AD6-14AA-9410-8528122F2BE9}"/>
              </a:ext>
            </a:extLst>
          </p:cNvPr>
          <p:cNvSpPr>
            <a:spLocks noGrp="1"/>
          </p:cNvSpPr>
          <p:nvPr>
            <p:ph idx="1"/>
          </p:nvPr>
        </p:nvSpPr>
        <p:spPr>
          <a:xfrm>
            <a:off x="630936" y="2807208"/>
            <a:ext cx="3429000" cy="3410712"/>
          </a:xfrm>
        </p:spPr>
        <p:txBody>
          <a:bodyPr anchor="t">
            <a:normAutofit/>
          </a:bodyPr>
          <a:lstStyle/>
          <a:p>
            <a:r>
              <a:rPr lang="en-US" sz="2200"/>
              <a:t>Telophase-</a:t>
            </a:r>
            <a:r>
              <a:rPr lang="en-US" sz="2200" b="0" i="0">
                <a:effectLst/>
                <a:latin typeface="Arial" panose="020B0604020202020204" pitchFamily="34" charset="0"/>
              </a:rPr>
              <a:t>The nuclear membrane reappears. The chromosomes uncoil. The spindle apparatus breaks down. The cell divides into two.</a:t>
            </a:r>
            <a:endParaRPr lang="en-US" sz="2200"/>
          </a:p>
        </p:txBody>
      </p:sp>
      <p:pic>
        <p:nvPicPr>
          <p:cNvPr id="5" name="Picture 4" descr="A plate with a design on it&#10;&#10;Description automatically generated with low confidence">
            <a:extLst>
              <a:ext uri="{FF2B5EF4-FFF2-40B4-BE49-F238E27FC236}">
                <a16:creationId xmlns:a16="http://schemas.microsoft.com/office/drawing/2014/main" id="{9F8A7216-F7C4-B401-E9DD-D38FBD7374BD}"/>
              </a:ext>
            </a:extLst>
          </p:cNvPr>
          <p:cNvPicPr>
            <a:picLocks noChangeAspect="1"/>
          </p:cNvPicPr>
          <p:nvPr/>
        </p:nvPicPr>
        <p:blipFill>
          <a:blip r:embed="rId2">
            <a:extLst>
              <a:ext uri="{28A0092B-C50C-407E-A947-70E740481C1C}">
                <a14:useLocalDpi xmlns:a14="http://schemas.microsoft.com/office/drawing/2010/main" val="0"/>
              </a:ext>
              <a:ext uri="{837473B0-CC2E-450A-ABE3-18F120FF3D39}">
                <a1611:picAttrSrcUrl xmlns:a1611="http://schemas.microsoft.com/office/drawing/2016/11/main" r:id="rId3"/>
              </a:ext>
            </a:extLst>
          </a:blip>
          <a:stretch>
            <a:fillRect/>
          </a:stretch>
        </p:blipFill>
        <p:spPr>
          <a:xfrm>
            <a:off x="5205662" y="2515482"/>
            <a:ext cx="6903720" cy="4280305"/>
          </a:xfrm>
          <a:prstGeom prst="rect">
            <a:avLst/>
          </a:prstGeom>
        </p:spPr>
      </p:pic>
      <p:pic>
        <p:nvPicPr>
          <p:cNvPr id="1026" name="Picture 2" descr="Early telophase of mitosis, LM - Stock Image - P673/0078 - Science Photo  Library">
            <a:extLst>
              <a:ext uri="{FF2B5EF4-FFF2-40B4-BE49-F238E27FC236}">
                <a16:creationId xmlns:a16="http://schemas.microsoft.com/office/drawing/2014/main" id="{E449668B-494D-25CC-2A92-FE25CBE0C9C5}"/>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629297" y="4760602"/>
            <a:ext cx="3061575" cy="2047428"/>
          </a:xfrm>
          <a:prstGeom prst="rect">
            <a:avLst/>
          </a:prstGeom>
          <a:noFill/>
          <a:extLst>
            <a:ext uri="{909E8E84-426E-40DD-AFC4-6F175D3DCCD1}">
              <a14:hiddenFill xmlns:a14="http://schemas.microsoft.com/office/drawing/2010/main">
                <a:solidFill>
                  <a:srgbClr val="FFFFFF"/>
                </a:solidFill>
              </a14:hiddenFill>
            </a:ext>
          </a:extLst>
        </p:spPr>
      </p:pic>
      <p:pic>
        <p:nvPicPr>
          <p:cNvPr id="4" name="Picture 5" descr="Close-up of hands shaking&#10;&#10;Description automatically generated">
            <a:extLst>
              <a:ext uri="{FF2B5EF4-FFF2-40B4-BE49-F238E27FC236}">
                <a16:creationId xmlns:a16="http://schemas.microsoft.com/office/drawing/2014/main" id="{B9420701-FEDD-7D24-5685-8290CA9D24AE}"/>
              </a:ext>
            </a:extLst>
          </p:cNvPr>
          <p:cNvPicPr>
            <a:picLocks noChangeAspect="1"/>
          </p:cNvPicPr>
          <p:nvPr/>
        </p:nvPicPr>
        <p:blipFill>
          <a:blip r:embed="rId5"/>
          <a:stretch>
            <a:fillRect/>
          </a:stretch>
        </p:blipFill>
        <p:spPr>
          <a:xfrm rot="4200000">
            <a:off x="5118490" y="-344449"/>
            <a:ext cx="2611704" cy="4114800"/>
          </a:xfrm>
          <a:prstGeom prst="rect">
            <a:avLst/>
          </a:prstGeom>
        </p:spPr>
      </p:pic>
    </p:spTree>
    <p:extLst>
      <p:ext uri="{BB962C8B-B14F-4D97-AF65-F5344CB8AC3E}">
        <p14:creationId xmlns:p14="http://schemas.microsoft.com/office/powerpoint/2010/main" val="285762797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2" name="Rectangle 21">
            <a:extLst>
              <a:ext uri="{FF2B5EF4-FFF2-40B4-BE49-F238E27FC236}">
                <a16:creationId xmlns:a16="http://schemas.microsoft.com/office/drawing/2014/main" id="{1A5ACB9A-B0E5-4B85-B616-BAAFCBF066A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rgbClr val="FFFFFF"/>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24" name="Group 23">
            <a:extLst>
              <a:ext uri="{FF2B5EF4-FFF2-40B4-BE49-F238E27FC236}">
                <a16:creationId xmlns:a16="http://schemas.microsoft.com/office/drawing/2014/main" id="{72E88C85-0C12-45AB-AB38-7DD8508C1CCB}"/>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 y="0"/>
            <a:ext cx="12191996" cy="6858000"/>
            <a:chOff x="1" y="0"/>
            <a:chExt cx="12191996" cy="6858000"/>
          </a:xfrm>
        </p:grpSpPr>
        <p:sp>
          <p:nvSpPr>
            <p:cNvPr id="25" name="Rectangle 24">
              <a:extLst>
                <a:ext uri="{FF2B5EF4-FFF2-40B4-BE49-F238E27FC236}">
                  <a16:creationId xmlns:a16="http://schemas.microsoft.com/office/drawing/2014/main" id="{442F1C99-DC89-4C0E-9645-78ED266B87F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ltGray">
            <a:xfrm>
              <a:off x="1" y="0"/>
              <a:ext cx="12191996" cy="6858000"/>
            </a:xfrm>
            <a:prstGeom prst="rect">
              <a:avLst/>
            </a:prstGeom>
            <a:solidFill>
              <a:srgbClr val="FFFFFF"/>
            </a:solidFill>
            <a:ln w="0">
              <a:noFill/>
              <a:prstDash val="solid"/>
              <a:round/>
              <a:headEnd/>
              <a:tailEnd/>
            </a:ln>
          </p:spPr>
          <p:txBody>
            <a:bodyPr rtlCol="0" anchor="ctr"/>
            <a:lstStyle/>
            <a:p>
              <a:pPr algn="ctr" defTabSz="457200"/>
              <a:endParaRPr lang="en-US">
                <a:solidFill>
                  <a:schemeClr val="tx1"/>
                </a:solidFill>
              </a:endParaRPr>
            </a:p>
          </p:txBody>
        </p:sp>
        <p:sp>
          <p:nvSpPr>
            <p:cNvPr id="26" name="Rectangle 25">
              <a:extLst>
                <a:ext uri="{FF2B5EF4-FFF2-40B4-BE49-F238E27FC236}">
                  <a16:creationId xmlns:a16="http://schemas.microsoft.com/office/drawing/2014/main" id="{49EB5FB3-6DE8-43D7-9A37-2E1189B12C8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ltGray">
            <a:xfrm>
              <a:off x="1" y="0"/>
              <a:ext cx="12191996" cy="6858000"/>
            </a:xfrm>
            <a:prstGeom prst="rect">
              <a:avLst/>
            </a:prstGeom>
            <a:solidFill>
              <a:schemeClr val="accent1">
                <a:lumMod val="50000"/>
                <a:alpha val="25000"/>
              </a:schemeClr>
            </a:solidFill>
            <a:ln w="0">
              <a:noFill/>
              <a:prstDash val="solid"/>
              <a:round/>
              <a:headEnd/>
              <a:tailEnd/>
            </a:ln>
          </p:spPr>
          <p:txBody>
            <a:bodyPr rtlCol="0" anchor="ctr"/>
            <a:lstStyle/>
            <a:p>
              <a:pPr algn="ctr" defTabSz="457200"/>
              <a:endParaRPr lang="en-US">
                <a:solidFill>
                  <a:schemeClr val="tx1"/>
                </a:solidFill>
              </a:endParaRPr>
            </a:p>
          </p:txBody>
        </p:sp>
      </p:grpSp>
      <p:sp useBgFill="1">
        <p:nvSpPr>
          <p:cNvPr id="28" name="Freeform: Shape 27">
            <a:extLst>
              <a:ext uri="{FF2B5EF4-FFF2-40B4-BE49-F238E27FC236}">
                <a16:creationId xmlns:a16="http://schemas.microsoft.com/office/drawing/2014/main" id="{21CD0CBD-C727-43F9-BDFE-34D6D1A97D4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ltGray">
          <a:xfrm>
            <a:off x="0" y="0"/>
            <a:ext cx="12191999" cy="6551875"/>
          </a:xfrm>
          <a:custGeom>
            <a:avLst/>
            <a:gdLst>
              <a:gd name="connsiteX0" fmla="*/ 0 w 12191999"/>
              <a:gd name="connsiteY0" fmla="*/ 0 h 6551875"/>
              <a:gd name="connsiteX1" fmla="*/ 12191999 w 12191999"/>
              <a:gd name="connsiteY1" fmla="*/ 0 h 6551875"/>
              <a:gd name="connsiteX2" fmla="*/ 12191999 w 12191999"/>
              <a:gd name="connsiteY2" fmla="*/ 6181404 h 6551875"/>
              <a:gd name="connsiteX3" fmla="*/ 12190147 w 12191999"/>
              <a:gd name="connsiteY3" fmla="*/ 6181361 h 6551875"/>
              <a:gd name="connsiteX4" fmla="*/ 12129821 w 12191999"/>
              <a:gd name="connsiteY4" fmla="*/ 6173424 h 6551875"/>
              <a:gd name="connsiteX5" fmla="*/ 12077433 w 12191999"/>
              <a:gd name="connsiteY5" fmla="*/ 6162311 h 6551875"/>
              <a:gd name="connsiteX6" fmla="*/ 12031397 w 12191999"/>
              <a:gd name="connsiteY6" fmla="*/ 6148023 h 6551875"/>
              <a:gd name="connsiteX7" fmla="*/ 11990121 w 12191999"/>
              <a:gd name="connsiteY7" fmla="*/ 6132148 h 6551875"/>
              <a:gd name="connsiteX8" fmla="*/ 11953609 w 12191999"/>
              <a:gd name="connsiteY8" fmla="*/ 6113098 h 6551875"/>
              <a:gd name="connsiteX9" fmla="*/ 11915509 w 12191999"/>
              <a:gd name="connsiteY9" fmla="*/ 6094048 h 6551875"/>
              <a:gd name="connsiteX10" fmla="*/ 11877409 w 12191999"/>
              <a:gd name="connsiteY10" fmla="*/ 6074998 h 6551875"/>
              <a:gd name="connsiteX11" fmla="*/ 11840897 w 12191999"/>
              <a:gd name="connsiteY11" fmla="*/ 6059123 h 6551875"/>
              <a:gd name="connsiteX12" fmla="*/ 11799621 w 12191999"/>
              <a:gd name="connsiteY12" fmla="*/ 6043248 h 6551875"/>
              <a:gd name="connsiteX13" fmla="*/ 11753583 w 12191999"/>
              <a:gd name="connsiteY13" fmla="*/ 6027373 h 6551875"/>
              <a:gd name="connsiteX14" fmla="*/ 11701197 w 12191999"/>
              <a:gd name="connsiteY14" fmla="*/ 6016261 h 6551875"/>
              <a:gd name="connsiteX15" fmla="*/ 11640871 w 12191999"/>
              <a:gd name="connsiteY15" fmla="*/ 6009911 h 6551875"/>
              <a:gd name="connsiteX16" fmla="*/ 11572609 w 12191999"/>
              <a:gd name="connsiteY16" fmla="*/ 6006736 h 6551875"/>
              <a:gd name="connsiteX17" fmla="*/ 11504347 w 12191999"/>
              <a:gd name="connsiteY17" fmla="*/ 6009911 h 6551875"/>
              <a:gd name="connsiteX18" fmla="*/ 11444021 w 12191999"/>
              <a:gd name="connsiteY18" fmla="*/ 6016261 h 6551875"/>
              <a:gd name="connsiteX19" fmla="*/ 11391633 w 12191999"/>
              <a:gd name="connsiteY19" fmla="*/ 6027373 h 6551875"/>
              <a:gd name="connsiteX20" fmla="*/ 11345597 w 12191999"/>
              <a:gd name="connsiteY20" fmla="*/ 6043248 h 6551875"/>
              <a:gd name="connsiteX21" fmla="*/ 11304321 w 12191999"/>
              <a:gd name="connsiteY21" fmla="*/ 6059123 h 6551875"/>
              <a:gd name="connsiteX22" fmla="*/ 11267809 w 12191999"/>
              <a:gd name="connsiteY22" fmla="*/ 6074998 h 6551875"/>
              <a:gd name="connsiteX23" fmla="*/ 11229709 w 12191999"/>
              <a:gd name="connsiteY23" fmla="*/ 6094048 h 6551875"/>
              <a:gd name="connsiteX24" fmla="*/ 11191609 w 12191999"/>
              <a:gd name="connsiteY24" fmla="*/ 6113098 h 6551875"/>
              <a:gd name="connsiteX25" fmla="*/ 11155097 w 12191999"/>
              <a:gd name="connsiteY25" fmla="*/ 6132148 h 6551875"/>
              <a:gd name="connsiteX26" fmla="*/ 11113821 w 12191999"/>
              <a:gd name="connsiteY26" fmla="*/ 6148023 h 6551875"/>
              <a:gd name="connsiteX27" fmla="*/ 11067783 w 12191999"/>
              <a:gd name="connsiteY27" fmla="*/ 6162311 h 6551875"/>
              <a:gd name="connsiteX28" fmla="*/ 11015397 w 12191999"/>
              <a:gd name="connsiteY28" fmla="*/ 6173423 h 6551875"/>
              <a:gd name="connsiteX29" fmla="*/ 10955071 w 12191999"/>
              <a:gd name="connsiteY29" fmla="*/ 6181361 h 6551875"/>
              <a:gd name="connsiteX30" fmla="*/ 10886809 w 12191999"/>
              <a:gd name="connsiteY30" fmla="*/ 6182948 h 6551875"/>
              <a:gd name="connsiteX31" fmla="*/ 10818547 w 12191999"/>
              <a:gd name="connsiteY31" fmla="*/ 6181361 h 6551875"/>
              <a:gd name="connsiteX32" fmla="*/ 10758221 w 12191999"/>
              <a:gd name="connsiteY32" fmla="*/ 6173423 h 6551875"/>
              <a:gd name="connsiteX33" fmla="*/ 10705833 w 12191999"/>
              <a:gd name="connsiteY33" fmla="*/ 6162311 h 6551875"/>
              <a:gd name="connsiteX34" fmla="*/ 10659797 w 12191999"/>
              <a:gd name="connsiteY34" fmla="*/ 6148023 h 6551875"/>
              <a:gd name="connsiteX35" fmla="*/ 10618521 w 12191999"/>
              <a:gd name="connsiteY35" fmla="*/ 6132148 h 6551875"/>
              <a:gd name="connsiteX36" fmla="*/ 10582009 w 12191999"/>
              <a:gd name="connsiteY36" fmla="*/ 6113098 h 6551875"/>
              <a:gd name="connsiteX37" fmla="*/ 10543909 w 12191999"/>
              <a:gd name="connsiteY37" fmla="*/ 6094048 h 6551875"/>
              <a:gd name="connsiteX38" fmla="*/ 10505809 w 12191999"/>
              <a:gd name="connsiteY38" fmla="*/ 6074998 h 6551875"/>
              <a:gd name="connsiteX39" fmla="*/ 10469297 w 12191999"/>
              <a:gd name="connsiteY39" fmla="*/ 6059123 h 6551875"/>
              <a:gd name="connsiteX40" fmla="*/ 10428021 w 12191999"/>
              <a:gd name="connsiteY40" fmla="*/ 6043248 h 6551875"/>
              <a:gd name="connsiteX41" fmla="*/ 10381983 w 12191999"/>
              <a:gd name="connsiteY41" fmla="*/ 6027373 h 6551875"/>
              <a:gd name="connsiteX42" fmla="*/ 10329597 w 12191999"/>
              <a:gd name="connsiteY42" fmla="*/ 6016261 h 6551875"/>
              <a:gd name="connsiteX43" fmla="*/ 10269271 w 12191999"/>
              <a:gd name="connsiteY43" fmla="*/ 6009911 h 6551875"/>
              <a:gd name="connsiteX44" fmla="*/ 10201009 w 12191999"/>
              <a:gd name="connsiteY44" fmla="*/ 6006736 h 6551875"/>
              <a:gd name="connsiteX45" fmla="*/ 10132747 w 12191999"/>
              <a:gd name="connsiteY45" fmla="*/ 6009911 h 6551875"/>
              <a:gd name="connsiteX46" fmla="*/ 10072421 w 12191999"/>
              <a:gd name="connsiteY46" fmla="*/ 6016261 h 6551875"/>
              <a:gd name="connsiteX47" fmla="*/ 10020033 w 12191999"/>
              <a:gd name="connsiteY47" fmla="*/ 6027373 h 6551875"/>
              <a:gd name="connsiteX48" fmla="*/ 9973997 w 12191999"/>
              <a:gd name="connsiteY48" fmla="*/ 6043248 h 6551875"/>
              <a:gd name="connsiteX49" fmla="*/ 9932721 w 12191999"/>
              <a:gd name="connsiteY49" fmla="*/ 6059123 h 6551875"/>
              <a:gd name="connsiteX50" fmla="*/ 9896209 w 12191999"/>
              <a:gd name="connsiteY50" fmla="*/ 6074998 h 6551875"/>
              <a:gd name="connsiteX51" fmla="*/ 9820009 w 12191999"/>
              <a:gd name="connsiteY51" fmla="*/ 6113098 h 6551875"/>
              <a:gd name="connsiteX52" fmla="*/ 9783497 w 12191999"/>
              <a:gd name="connsiteY52" fmla="*/ 6132148 h 6551875"/>
              <a:gd name="connsiteX53" fmla="*/ 9742221 w 12191999"/>
              <a:gd name="connsiteY53" fmla="*/ 6148023 h 6551875"/>
              <a:gd name="connsiteX54" fmla="*/ 9696183 w 12191999"/>
              <a:gd name="connsiteY54" fmla="*/ 6162311 h 6551875"/>
              <a:gd name="connsiteX55" fmla="*/ 9643797 w 12191999"/>
              <a:gd name="connsiteY55" fmla="*/ 6173423 h 6551875"/>
              <a:gd name="connsiteX56" fmla="*/ 9583471 w 12191999"/>
              <a:gd name="connsiteY56" fmla="*/ 6181361 h 6551875"/>
              <a:gd name="connsiteX57" fmla="*/ 9515209 w 12191999"/>
              <a:gd name="connsiteY57" fmla="*/ 6182948 h 6551875"/>
              <a:gd name="connsiteX58" fmla="*/ 9446947 w 12191999"/>
              <a:gd name="connsiteY58" fmla="*/ 6181361 h 6551875"/>
              <a:gd name="connsiteX59" fmla="*/ 9386621 w 12191999"/>
              <a:gd name="connsiteY59" fmla="*/ 6173423 h 6551875"/>
              <a:gd name="connsiteX60" fmla="*/ 9334233 w 12191999"/>
              <a:gd name="connsiteY60" fmla="*/ 6162311 h 6551875"/>
              <a:gd name="connsiteX61" fmla="*/ 9288197 w 12191999"/>
              <a:gd name="connsiteY61" fmla="*/ 6148023 h 6551875"/>
              <a:gd name="connsiteX62" fmla="*/ 9246921 w 12191999"/>
              <a:gd name="connsiteY62" fmla="*/ 6132148 h 6551875"/>
              <a:gd name="connsiteX63" fmla="*/ 9210409 w 12191999"/>
              <a:gd name="connsiteY63" fmla="*/ 6113098 h 6551875"/>
              <a:gd name="connsiteX64" fmla="*/ 9172309 w 12191999"/>
              <a:gd name="connsiteY64" fmla="*/ 6094048 h 6551875"/>
              <a:gd name="connsiteX65" fmla="*/ 9134209 w 12191999"/>
              <a:gd name="connsiteY65" fmla="*/ 6074998 h 6551875"/>
              <a:gd name="connsiteX66" fmla="*/ 9097697 w 12191999"/>
              <a:gd name="connsiteY66" fmla="*/ 6059123 h 6551875"/>
              <a:gd name="connsiteX67" fmla="*/ 9056421 w 12191999"/>
              <a:gd name="connsiteY67" fmla="*/ 6043248 h 6551875"/>
              <a:gd name="connsiteX68" fmla="*/ 9010383 w 12191999"/>
              <a:gd name="connsiteY68" fmla="*/ 6027373 h 6551875"/>
              <a:gd name="connsiteX69" fmla="*/ 8957997 w 12191999"/>
              <a:gd name="connsiteY69" fmla="*/ 6016261 h 6551875"/>
              <a:gd name="connsiteX70" fmla="*/ 8897671 w 12191999"/>
              <a:gd name="connsiteY70" fmla="*/ 6009911 h 6551875"/>
              <a:gd name="connsiteX71" fmla="*/ 8827821 w 12191999"/>
              <a:gd name="connsiteY71" fmla="*/ 6006736 h 6551875"/>
              <a:gd name="connsiteX72" fmla="*/ 8761147 w 12191999"/>
              <a:gd name="connsiteY72" fmla="*/ 6009911 h 6551875"/>
              <a:gd name="connsiteX73" fmla="*/ 8700821 w 12191999"/>
              <a:gd name="connsiteY73" fmla="*/ 6016261 h 6551875"/>
              <a:gd name="connsiteX74" fmla="*/ 8648433 w 12191999"/>
              <a:gd name="connsiteY74" fmla="*/ 6027373 h 6551875"/>
              <a:gd name="connsiteX75" fmla="*/ 8602397 w 12191999"/>
              <a:gd name="connsiteY75" fmla="*/ 6043248 h 6551875"/>
              <a:gd name="connsiteX76" fmla="*/ 8561121 w 12191999"/>
              <a:gd name="connsiteY76" fmla="*/ 6059123 h 6551875"/>
              <a:gd name="connsiteX77" fmla="*/ 8524609 w 12191999"/>
              <a:gd name="connsiteY77" fmla="*/ 6074998 h 6551875"/>
              <a:gd name="connsiteX78" fmla="*/ 8486509 w 12191999"/>
              <a:gd name="connsiteY78" fmla="*/ 6094048 h 6551875"/>
              <a:gd name="connsiteX79" fmla="*/ 8448409 w 12191999"/>
              <a:gd name="connsiteY79" fmla="*/ 6113098 h 6551875"/>
              <a:gd name="connsiteX80" fmla="*/ 8411897 w 12191999"/>
              <a:gd name="connsiteY80" fmla="*/ 6132148 h 6551875"/>
              <a:gd name="connsiteX81" fmla="*/ 8370622 w 12191999"/>
              <a:gd name="connsiteY81" fmla="*/ 6148023 h 6551875"/>
              <a:gd name="connsiteX82" fmla="*/ 8324584 w 12191999"/>
              <a:gd name="connsiteY82" fmla="*/ 6162311 h 6551875"/>
              <a:gd name="connsiteX83" fmla="*/ 8272197 w 12191999"/>
              <a:gd name="connsiteY83" fmla="*/ 6173423 h 6551875"/>
              <a:gd name="connsiteX84" fmla="*/ 8211872 w 12191999"/>
              <a:gd name="connsiteY84" fmla="*/ 6181361 h 6551875"/>
              <a:gd name="connsiteX85" fmla="*/ 8143609 w 12191999"/>
              <a:gd name="connsiteY85" fmla="*/ 6182948 h 6551875"/>
              <a:gd name="connsiteX86" fmla="*/ 8075347 w 12191999"/>
              <a:gd name="connsiteY86" fmla="*/ 6181361 h 6551875"/>
              <a:gd name="connsiteX87" fmla="*/ 8015022 w 12191999"/>
              <a:gd name="connsiteY87" fmla="*/ 6173423 h 6551875"/>
              <a:gd name="connsiteX88" fmla="*/ 7962634 w 12191999"/>
              <a:gd name="connsiteY88" fmla="*/ 6162311 h 6551875"/>
              <a:gd name="connsiteX89" fmla="*/ 7916597 w 12191999"/>
              <a:gd name="connsiteY89" fmla="*/ 6148023 h 6551875"/>
              <a:gd name="connsiteX90" fmla="*/ 7875322 w 12191999"/>
              <a:gd name="connsiteY90" fmla="*/ 6132148 h 6551875"/>
              <a:gd name="connsiteX91" fmla="*/ 7838809 w 12191999"/>
              <a:gd name="connsiteY91" fmla="*/ 6113098 h 6551875"/>
              <a:gd name="connsiteX92" fmla="*/ 7800709 w 12191999"/>
              <a:gd name="connsiteY92" fmla="*/ 6094048 h 6551875"/>
              <a:gd name="connsiteX93" fmla="*/ 7762609 w 12191999"/>
              <a:gd name="connsiteY93" fmla="*/ 6074998 h 6551875"/>
              <a:gd name="connsiteX94" fmla="*/ 7726097 w 12191999"/>
              <a:gd name="connsiteY94" fmla="*/ 6059123 h 6551875"/>
              <a:gd name="connsiteX95" fmla="*/ 7684822 w 12191999"/>
              <a:gd name="connsiteY95" fmla="*/ 6043248 h 6551875"/>
              <a:gd name="connsiteX96" fmla="*/ 7638784 w 12191999"/>
              <a:gd name="connsiteY96" fmla="*/ 6027373 h 6551875"/>
              <a:gd name="connsiteX97" fmla="*/ 7586397 w 12191999"/>
              <a:gd name="connsiteY97" fmla="*/ 6016261 h 6551875"/>
              <a:gd name="connsiteX98" fmla="*/ 7526072 w 12191999"/>
              <a:gd name="connsiteY98" fmla="*/ 6009911 h 6551875"/>
              <a:gd name="connsiteX99" fmla="*/ 7457809 w 12191999"/>
              <a:gd name="connsiteY99" fmla="*/ 6006736 h 6551875"/>
              <a:gd name="connsiteX100" fmla="*/ 7389547 w 12191999"/>
              <a:gd name="connsiteY100" fmla="*/ 6009911 h 6551875"/>
              <a:gd name="connsiteX101" fmla="*/ 7329222 w 12191999"/>
              <a:gd name="connsiteY101" fmla="*/ 6016261 h 6551875"/>
              <a:gd name="connsiteX102" fmla="*/ 7276834 w 12191999"/>
              <a:gd name="connsiteY102" fmla="*/ 6027373 h 6551875"/>
              <a:gd name="connsiteX103" fmla="*/ 7230797 w 12191999"/>
              <a:gd name="connsiteY103" fmla="*/ 6043248 h 6551875"/>
              <a:gd name="connsiteX104" fmla="*/ 7189522 w 12191999"/>
              <a:gd name="connsiteY104" fmla="*/ 6059123 h 6551875"/>
              <a:gd name="connsiteX105" fmla="*/ 7153009 w 12191999"/>
              <a:gd name="connsiteY105" fmla="*/ 6074998 h 6551875"/>
              <a:gd name="connsiteX106" fmla="*/ 7114909 w 12191999"/>
              <a:gd name="connsiteY106" fmla="*/ 6094048 h 6551875"/>
              <a:gd name="connsiteX107" fmla="*/ 7076809 w 12191999"/>
              <a:gd name="connsiteY107" fmla="*/ 6113098 h 6551875"/>
              <a:gd name="connsiteX108" fmla="*/ 7040297 w 12191999"/>
              <a:gd name="connsiteY108" fmla="*/ 6132148 h 6551875"/>
              <a:gd name="connsiteX109" fmla="*/ 6999022 w 12191999"/>
              <a:gd name="connsiteY109" fmla="*/ 6148023 h 6551875"/>
              <a:gd name="connsiteX110" fmla="*/ 6952984 w 12191999"/>
              <a:gd name="connsiteY110" fmla="*/ 6162311 h 6551875"/>
              <a:gd name="connsiteX111" fmla="*/ 6900597 w 12191999"/>
              <a:gd name="connsiteY111" fmla="*/ 6173423 h 6551875"/>
              <a:gd name="connsiteX112" fmla="*/ 6840272 w 12191999"/>
              <a:gd name="connsiteY112" fmla="*/ 6181361 h 6551875"/>
              <a:gd name="connsiteX113" fmla="*/ 6781800 w 12191999"/>
              <a:gd name="connsiteY113" fmla="*/ 6182721 h 6551875"/>
              <a:gd name="connsiteX114" fmla="*/ 6723328 w 12191999"/>
              <a:gd name="connsiteY114" fmla="*/ 6181361 h 6551875"/>
              <a:gd name="connsiteX115" fmla="*/ 6663003 w 12191999"/>
              <a:gd name="connsiteY115" fmla="*/ 6173423 h 6551875"/>
              <a:gd name="connsiteX116" fmla="*/ 6610615 w 12191999"/>
              <a:gd name="connsiteY116" fmla="*/ 6162311 h 6551875"/>
              <a:gd name="connsiteX117" fmla="*/ 6564578 w 12191999"/>
              <a:gd name="connsiteY117" fmla="*/ 6148023 h 6551875"/>
              <a:gd name="connsiteX118" fmla="*/ 6523303 w 12191999"/>
              <a:gd name="connsiteY118" fmla="*/ 6132148 h 6551875"/>
              <a:gd name="connsiteX119" fmla="*/ 6486790 w 12191999"/>
              <a:gd name="connsiteY119" fmla="*/ 6113098 h 6551875"/>
              <a:gd name="connsiteX120" fmla="*/ 6448690 w 12191999"/>
              <a:gd name="connsiteY120" fmla="*/ 6094048 h 6551875"/>
              <a:gd name="connsiteX121" fmla="*/ 6410590 w 12191999"/>
              <a:gd name="connsiteY121" fmla="*/ 6074998 h 6551875"/>
              <a:gd name="connsiteX122" fmla="*/ 6374078 w 12191999"/>
              <a:gd name="connsiteY122" fmla="*/ 6059123 h 6551875"/>
              <a:gd name="connsiteX123" fmla="*/ 6332803 w 12191999"/>
              <a:gd name="connsiteY123" fmla="*/ 6043248 h 6551875"/>
              <a:gd name="connsiteX124" fmla="*/ 6286765 w 12191999"/>
              <a:gd name="connsiteY124" fmla="*/ 6027373 h 6551875"/>
              <a:gd name="connsiteX125" fmla="*/ 6234378 w 12191999"/>
              <a:gd name="connsiteY125" fmla="*/ 6016261 h 6551875"/>
              <a:gd name="connsiteX126" fmla="*/ 6174053 w 12191999"/>
              <a:gd name="connsiteY126" fmla="*/ 6009911 h 6551875"/>
              <a:gd name="connsiteX127" fmla="*/ 6105790 w 12191999"/>
              <a:gd name="connsiteY127" fmla="*/ 6006736 h 6551875"/>
              <a:gd name="connsiteX128" fmla="*/ 6096000 w 12191999"/>
              <a:gd name="connsiteY128" fmla="*/ 6007191 h 6551875"/>
              <a:gd name="connsiteX129" fmla="*/ 6086211 w 12191999"/>
              <a:gd name="connsiteY129" fmla="*/ 6006736 h 6551875"/>
              <a:gd name="connsiteX130" fmla="*/ 6017949 w 12191999"/>
              <a:gd name="connsiteY130" fmla="*/ 6009911 h 6551875"/>
              <a:gd name="connsiteX131" fmla="*/ 5957622 w 12191999"/>
              <a:gd name="connsiteY131" fmla="*/ 6016261 h 6551875"/>
              <a:gd name="connsiteX132" fmla="*/ 5905235 w 12191999"/>
              <a:gd name="connsiteY132" fmla="*/ 6027373 h 6551875"/>
              <a:gd name="connsiteX133" fmla="*/ 5859197 w 12191999"/>
              <a:gd name="connsiteY133" fmla="*/ 6043248 h 6551875"/>
              <a:gd name="connsiteX134" fmla="*/ 5817922 w 12191999"/>
              <a:gd name="connsiteY134" fmla="*/ 6059123 h 6551875"/>
              <a:gd name="connsiteX135" fmla="*/ 5781409 w 12191999"/>
              <a:gd name="connsiteY135" fmla="*/ 6074998 h 6551875"/>
              <a:gd name="connsiteX136" fmla="*/ 5743309 w 12191999"/>
              <a:gd name="connsiteY136" fmla="*/ 6094048 h 6551875"/>
              <a:gd name="connsiteX137" fmla="*/ 5705211 w 12191999"/>
              <a:gd name="connsiteY137" fmla="*/ 6113098 h 6551875"/>
              <a:gd name="connsiteX138" fmla="*/ 5668697 w 12191999"/>
              <a:gd name="connsiteY138" fmla="*/ 6132148 h 6551875"/>
              <a:gd name="connsiteX139" fmla="*/ 5627422 w 12191999"/>
              <a:gd name="connsiteY139" fmla="*/ 6148023 h 6551875"/>
              <a:gd name="connsiteX140" fmla="*/ 5581384 w 12191999"/>
              <a:gd name="connsiteY140" fmla="*/ 6162311 h 6551875"/>
              <a:gd name="connsiteX141" fmla="*/ 5528997 w 12191999"/>
              <a:gd name="connsiteY141" fmla="*/ 6173423 h 6551875"/>
              <a:gd name="connsiteX142" fmla="*/ 5468672 w 12191999"/>
              <a:gd name="connsiteY142" fmla="*/ 6181361 h 6551875"/>
              <a:gd name="connsiteX143" fmla="*/ 5410200 w 12191999"/>
              <a:gd name="connsiteY143" fmla="*/ 6182721 h 6551875"/>
              <a:gd name="connsiteX144" fmla="*/ 5351728 w 12191999"/>
              <a:gd name="connsiteY144" fmla="*/ 6181361 h 6551875"/>
              <a:gd name="connsiteX145" fmla="*/ 5291402 w 12191999"/>
              <a:gd name="connsiteY145" fmla="*/ 6173423 h 6551875"/>
              <a:gd name="connsiteX146" fmla="*/ 5239015 w 12191999"/>
              <a:gd name="connsiteY146" fmla="*/ 6162311 h 6551875"/>
              <a:gd name="connsiteX147" fmla="*/ 5192979 w 12191999"/>
              <a:gd name="connsiteY147" fmla="*/ 6148023 h 6551875"/>
              <a:gd name="connsiteX148" fmla="*/ 5151703 w 12191999"/>
              <a:gd name="connsiteY148" fmla="*/ 6132148 h 6551875"/>
              <a:gd name="connsiteX149" fmla="*/ 5115190 w 12191999"/>
              <a:gd name="connsiteY149" fmla="*/ 6113098 h 6551875"/>
              <a:gd name="connsiteX150" fmla="*/ 5077092 w 12191999"/>
              <a:gd name="connsiteY150" fmla="*/ 6094048 h 6551875"/>
              <a:gd name="connsiteX151" fmla="*/ 5038990 w 12191999"/>
              <a:gd name="connsiteY151" fmla="*/ 6074998 h 6551875"/>
              <a:gd name="connsiteX152" fmla="*/ 5002479 w 12191999"/>
              <a:gd name="connsiteY152" fmla="*/ 6059123 h 6551875"/>
              <a:gd name="connsiteX153" fmla="*/ 4961203 w 12191999"/>
              <a:gd name="connsiteY153" fmla="*/ 6043248 h 6551875"/>
              <a:gd name="connsiteX154" fmla="*/ 4915166 w 12191999"/>
              <a:gd name="connsiteY154" fmla="*/ 6027373 h 6551875"/>
              <a:gd name="connsiteX155" fmla="*/ 4862778 w 12191999"/>
              <a:gd name="connsiteY155" fmla="*/ 6016261 h 6551875"/>
              <a:gd name="connsiteX156" fmla="*/ 4802454 w 12191999"/>
              <a:gd name="connsiteY156" fmla="*/ 6009911 h 6551875"/>
              <a:gd name="connsiteX157" fmla="*/ 4734190 w 12191999"/>
              <a:gd name="connsiteY157" fmla="*/ 6006736 h 6551875"/>
              <a:gd name="connsiteX158" fmla="*/ 4665929 w 12191999"/>
              <a:gd name="connsiteY158" fmla="*/ 6009911 h 6551875"/>
              <a:gd name="connsiteX159" fmla="*/ 4605603 w 12191999"/>
              <a:gd name="connsiteY159" fmla="*/ 6016261 h 6551875"/>
              <a:gd name="connsiteX160" fmla="*/ 4553217 w 12191999"/>
              <a:gd name="connsiteY160" fmla="*/ 6027373 h 6551875"/>
              <a:gd name="connsiteX161" fmla="*/ 4507178 w 12191999"/>
              <a:gd name="connsiteY161" fmla="*/ 6043248 h 6551875"/>
              <a:gd name="connsiteX162" fmla="*/ 4465903 w 12191999"/>
              <a:gd name="connsiteY162" fmla="*/ 6059123 h 6551875"/>
              <a:gd name="connsiteX163" fmla="*/ 4429390 w 12191999"/>
              <a:gd name="connsiteY163" fmla="*/ 6074998 h 6551875"/>
              <a:gd name="connsiteX164" fmla="*/ 4353190 w 12191999"/>
              <a:gd name="connsiteY164" fmla="*/ 6113098 h 6551875"/>
              <a:gd name="connsiteX165" fmla="*/ 4316678 w 12191999"/>
              <a:gd name="connsiteY165" fmla="*/ 6132148 h 6551875"/>
              <a:gd name="connsiteX166" fmla="*/ 4275403 w 12191999"/>
              <a:gd name="connsiteY166" fmla="*/ 6148023 h 6551875"/>
              <a:gd name="connsiteX167" fmla="*/ 4229365 w 12191999"/>
              <a:gd name="connsiteY167" fmla="*/ 6162311 h 6551875"/>
              <a:gd name="connsiteX168" fmla="*/ 4176978 w 12191999"/>
              <a:gd name="connsiteY168" fmla="*/ 6173423 h 6551875"/>
              <a:gd name="connsiteX169" fmla="*/ 4116653 w 12191999"/>
              <a:gd name="connsiteY169" fmla="*/ 6181361 h 6551875"/>
              <a:gd name="connsiteX170" fmla="*/ 4048390 w 12191999"/>
              <a:gd name="connsiteY170" fmla="*/ 6182948 h 6551875"/>
              <a:gd name="connsiteX171" fmla="*/ 3980128 w 12191999"/>
              <a:gd name="connsiteY171" fmla="*/ 6181361 h 6551875"/>
              <a:gd name="connsiteX172" fmla="*/ 3919803 w 12191999"/>
              <a:gd name="connsiteY172" fmla="*/ 6173423 h 6551875"/>
              <a:gd name="connsiteX173" fmla="*/ 3867415 w 12191999"/>
              <a:gd name="connsiteY173" fmla="*/ 6162311 h 6551875"/>
              <a:gd name="connsiteX174" fmla="*/ 3821378 w 12191999"/>
              <a:gd name="connsiteY174" fmla="*/ 6148023 h 6551875"/>
              <a:gd name="connsiteX175" fmla="*/ 3780103 w 12191999"/>
              <a:gd name="connsiteY175" fmla="*/ 6132148 h 6551875"/>
              <a:gd name="connsiteX176" fmla="*/ 3743590 w 12191999"/>
              <a:gd name="connsiteY176" fmla="*/ 6113098 h 6551875"/>
              <a:gd name="connsiteX177" fmla="*/ 3705490 w 12191999"/>
              <a:gd name="connsiteY177" fmla="*/ 6094048 h 6551875"/>
              <a:gd name="connsiteX178" fmla="*/ 3667390 w 12191999"/>
              <a:gd name="connsiteY178" fmla="*/ 6074998 h 6551875"/>
              <a:gd name="connsiteX179" fmla="*/ 3630878 w 12191999"/>
              <a:gd name="connsiteY179" fmla="*/ 6059123 h 6551875"/>
              <a:gd name="connsiteX180" fmla="*/ 3589603 w 12191999"/>
              <a:gd name="connsiteY180" fmla="*/ 6043248 h 6551875"/>
              <a:gd name="connsiteX181" fmla="*/ 3543565 w 12191999"/>
              <a:gd name="connsiteY181" fmla="*/ 6027373 h 6551875"/>
              <a:gd name="connsiteX182" fmla="*/ 3491178 w 12191999"/>
              <a:gd name="connsiteY182" fmla="*/ 6016261 h 6551875"/>
              <a:gd name="connsiteX183" fmla="*/ 3430853 w 12191999"/>
              <a:gd name="connsiteY183" fmla="*/ 6009911 h 6551875"/>
              <a:gd name="connsiteX184" fmla="*/ 3361003 w 12191999"/>
              <a:gd name="connsiteY184" fmla="*/ 6006736 h 6551875"/>
              <a:gd name="connsiteX185" fmla="*/ 3294328 w 12191999"/>
              <a:gd name="connsiteY185" fmla="*/ 6009911 h 6551875"/>
              <a:gd name="connsiteX186" fmla="*/ 3234003 w 12191999"/>
              <a:gd name="connsiteY186" fmla="*/ 6016261 h 6551875"/>
              <a:gd name="connsiteX187" fmla="*/ 3181615 w 12191999"/>
              <a:gd name="connsiteY187" fmla="*/ 6027373 h 6551875"/>
              <a:gd name="connsiteX188" fmla="*/ 3135578 w 12191999"/>
              <a:gd name="connsiteY188" fmla="*/ 6043248 h 6551875"/>
              <a:gd name="connsiteX189" fmla="*/ 3094303 w 12191999"/>
              <a:gd name="connsiteY189" fmla="*/ 6059123 h 6551875"/>
              <a:gd name="connsiteX190" fmla="*/ 3057790 w 12191999"/>
              <a:gd name="connsiteY190" fmla="*/ 6074998 h 6551875"/>
              <a:gd name="connsiteX191" fmla="*/ 3019690 w 12191999"/>
              <a:gd name="connsiteY191" fmla="*/ 6094048 h 6551875"/>
              <a:gd name="connsiteX192" fmla="*/ 2981590 w 12191999"/>
              <a:gd name="connsiteY192" fmla="*/ 6113098 h 6551875"/>
              <a:gd name="connsiteX193" fmla="*/ 2945078 w 12191999"/>
              <a:gd name="connsiteY193" fmla="*/ 6132148 h 6551875"/>
              <a:gd name="connsiteX194" fmla="*/ 2903803 w 12191999"/>
              <a:gd name="connsiteY194" fmla="*/ 6148023 h 6551875"/>
              <a:gd name="connsiteX195" fmla="*/ 2857765 w 12191999"/>
              <a:gd name="connsiteY195" fmla="*/ 6162311 h 6551875"/>
              <a:gd name="connsiteX196" fmla="*/ 2805378 w 12191999"/>
              <a:gd name="connsiteY196" fmla="*/ 6173423 h 6551875"/>
              <a:gd name="connsiteX197" fmla="*/ 2745053 w 12191999"/>
              <a:gd name="connsiteY197" fmla="*/ 6181361 h 6551875"/>
              <a:gd name="connsiteX198" fmla="*/ 2676790 w 12191999"/>
              <a:gd name="connsiteY198" fmla="*/ 6182948 h 6551875"/>
              <a:gd name="connsiteX199" fmla="*/ 2608528 w 12191999"/>
              <a:gd name="connsiteY199" fmla="*/ 6181361 h 6551875"/>
              <a:gd name="connsiteX200" fmla="*/ 2548203 w 12191999"/>
              <a:gd name="connsiteY200" fmla="*/ 6173423 h 6551875"/>
              <a:gd name="connsiteX201" fmla="*/ 2495815 w 12191999"/>
              <a:gd name="connsiteY201" fmla="*/ 6162311 h 6551875"/>
              <a:gd name="connsiteX202" fmla="*/ 2449778 w 12191999"/>
              <a:gd name="connsiteY202" fmla="*/ 6148023 h 6551875"/>
              <a:gd name="connsiteX203" fmla="*/ 2408503 w 12191999"/>
              <a:gd name="connsiteY203" fmla="*/ 6132148 h 6551875"/>
              <a:gd name="connsiteX204" fmla="*/ 2371990 w 12191999"/>
              <a:gd name="connsiteY204" fmla="*/ 6113098 h 6551875"/>
              <a:gd name="connsiteX205" fmla="*/ 2333890 w 12191999"/>
              <a:gd name="connsiteY205" fmla="*/ 6094048 h 6551875"/>
              <a:gd name="connsiteX206" fmla="*/ 2295790 w 12191999"/>
              <a:gd name="connsiteY206" fmla="*/ 6074998 h 6551875"/>
              <a:gd name="connsiteX207" fmla="*/ 2259278 w 12191999"/>
              <a:gd name="connsiteY207" fmla="*/ 6059123 h 6551875"/>
              <a:gd name="connsiteX208" fmla="*/ 2218003 w 12191999"/>
              <a:gd name="connsiteY208" fmla="*/ 6043248 h 6551875"/>
              <a:gd name="connsiteX209" fmla="*/ 2171965 w 12191999"/>
              <a:gd name="connsiteY209" fmla="*/ 6027373 h 6551875"/>
              <a:gd name="connsiteX210" fmla="*/ 2119578 w 12191999"/>
              <a:gd name="connsiteY210" fmla="*/ 6016261 h 6551875"/>
              <a:gd name="connsiteX211" fmla="*/ 2059253 w 12191999"/>
              <a:gd name="connsiteY211" fmla="*/ 6009911 h 6551875"/>
              <a:gd name="connsiteX212" fmla="*/ 1990990 w 12191999"/>
              <a:gd name="connsiteY212" fmla="*/ 6006736 h 6551875"/>
              <a:gd name="connsiteX213" fmla="*/ 1922728 w 12191999"/>
              <a:gd name="connsiteY213" fmla="*/ 6009911 h 6551875"/>
              <a:gd name="connsiteX214" fmla="*/ 1862403 w 12191999"/>
              <a:gd name="connsiteY214" fmla="*/ 6016261 h 6551875"/>
              <a:gd name="connsiteX215" fmla="*/ 1810015 w 12191999"/>
              <a:gd name="connsiteY215" fmla="*/ 6027373 h 6551875"/>
              <a:gd name="connsiteX216" fmla="*/ 1763978 w 12191999"/>
              <a:gd name="connsiteY216" fmla="*/ 6043248 h 6551875"/>
              <a:gd name="connsiteX217" fmla="*/ 1722703 w 12191999"/>
              <a:gd name="connsiteY217" fmla="*/ 6059123 h 6551875"/>
              <a:gd name="connsiteX218" fmla="*/ 1686190 w 12191999"/>
              <a:gd name="connsiteY218" fmla="*/ 6074998 h 6551875"/>
              <a:gd name="connsiteX219" fmla="*/ 1648090 w 12191999"/>
              <a:gd name="connsiteY219" fmla="*/ 6094048 h 6551875"/>
              <a:gd name="connsiteX220" fmla="*/ 1609990 w 12191999"/>
              <a:gd name="connsiteY220" fmla="*/ 6113098 h 6551875"/>
              <a:gd name="connsiteX221" fmla="*/ 1573478 w 12191999"/>
              <a:gd name="connsiteY221" fmla="*/ 6132148 h 6551875"/>
              <a:gd name="connsiteX222" fmla="*/ 1532203 w 12191999"/>
              <a:gd name="connsiteY222" fmla="*/ 6148023 h 6551875"/>
              <a:gd name="connsiteX223" fmla="*/ 1486165 w 12191999"/>
              <a:gd name="connsiteY223" fmla="*/ 6162311 h 6551875"/>
              <a:gd name="connsiteX224" fmla="*/ 1433778 w 12191999"/>
              <a:gd name="connsiteY224" fmla="*/ 6173423 h 6551875"/>
              <a:gd name="connsiteX225" fmla="*/ 1373453 w 12191999"/>
              <a:gd name="connsiteY225" fmla="*/ 6181361 h 6551875"/>
              <a:gd name="connsiteX226" fmla="*/ 1305190 w 12191999"/>
              <a:gd name="connsiteY226" fmla="*/ 6182948 h 6551875"/>
              <a:gd name="connsiteX227" fmla="*/ 1236928 w 12191999"/>
              <a:gd name="connsiteY227" fmla="*/ 6181361 h 6551875"/>
              <a:gd name="connsiteX228" fmla="*/ 1176603 w 12191999"/>
              <a:gd name="connsiteY228" fmla="*/ 6173423 h 6551875"/>
              <a:gd name="connsiteX229" fmla="*/ 1124215 w 12191999"/>
              <a:gd name="connsiteY229" fmla="*/ 6162311 h 6551875"/>
              <a:gd name="connsiteX230" fmla="*/ 1078178 w 12191999"/>
              <a:gd name="connsiteY230" fmla="*/ 6148023 h 6551875"/>
              <a:gd name="connsiteX231" fmla="*/ 1036903 w 12191999"/>
              <a:gd name="connsiteY231" fmla="*/ 6132148 h 6551875"/>
              <a:gd name="connsiteX232" fmla="*/ 1000390 w 12191999"/>
              <a:gd name="connsiteY232" fmla="*/ 6113098 h 6551875"/>
              <a:gd name="connsiteX233" fmla="*/ 962290 w 12191999"/>
              <a:gd name="connsiteY233" fmla="*/ 6094048 h 6551875"/>
              <a:gd name="connsiteX234" fmla="*/ 924190 w 12191999"/>
              <a:gd name="connsiteY234" fmla="*/ 6074998 h 6551875"/>
              <a:gd name="connsiteX235" fmla="*/ 887678 w 12191999"/>
              <a:gd name="connsiteY235" fmla="*/ 6059123 h 6551875"/>
              <a:gd name="connsiteX236" fmla="*/ 846403 w 12191999"/>
              <a:gd name="connsiteY236" fmla="*/ 6043248 h 6551875"/>
              <a:gd name="connsiteX237" fmla="*/ 800365 w 12191999"/>
              <a:gd name="connsiteY237" fmla="*/ 6027373 h 6551875"/>
              <a:gd name="connsiteX238" fmla="*/ 747978 w 12191999"/>
              <a:gd name="connsiteY238" fmla="*/ 6016261 h 6551875"/>
              <a:gd name="connsiteX239" fmla="*/ 687653 w 12191999"/>
              <a:gd name="connsiteY239" fmla="*/ 6009911 h 6551875"/>
              <a:gd name="connsiteX240" fmla="*/ 619390 w 12191999"/>
              <a:gd name="connsiteY240" fmla="*/ 6006736 h 6551875"/>
              <a:gd name="connsiteX241" fmla="*/ 551128 w 12191999"/>
              <a:gd name="connsiteY241" fmla="*/ 6009911 h 6551875"/>
              <a:gd name="connsiteX242" fmla="*/ 490803 w 12191999"/>
              <a:gd name="connsiteY242" fmla="*/ 6016261 h 6551875"/>
              <a:gd name="connsiteX243" fmla="*/ 438415 w 12191999"/>
              <a:gd name="connsiteY243" fmla="*/ 6027373 h 6551875"/>
              <a:gd name="connsiteX244" fmla="*/ 392378 w 12191999"/>
              <a:gd name="connsiteY244" fmla="*/ 6043248 h 6551875"/>
              <a:gd name="connsiteX245" fmla="*/ 351103 w 12191999"/>
              <a:gd name="connsiteY245" fmla="*/ 6059123 h 6551875"/>
              <a:gd name="connsiteX246" fmla="*/ 314590 w 12191999"/>
              <a:gd name="connsiteY246" fmla="*/ 6074998 h 6551875"/>
              <a:gd name="connsiteX247" fmla="*/ 276490 w 12191999"/>
              <a:gd name="connsiteY247" fmla="*/ 6094048 h 6551875"/>
              <a:gd name="connsiteX248" fmla="*/ 238390 w 12191999"/>
              <a:gd name="connsiteY248" fmla="*/ 6113098 h 6551875"/>
              <a:gd name="connsiteX249" fmla="*/ 201878 w 12191999"/>
              <a:gd name="connsiteY249" fmla="*/ 6132148 h 6551875"/>
              <a:gd name="connsiteX250" fmla="*/ 160603 w 12191999"/>
              <a:gd name="connsiteY250" fmla="*/ 6148023 h 6551875"/>
              <a:gd name="connsiteX251" fmla="*/ 114565 w 12191999"/>
              <a:gd name="connsiteY251" fmla="*/ 6162311 h 6551875"/>
              <a:gd name="connsiteX252" fmla="*/ 62178 w 12191999"/>
              <a:gd name="connsiteY252" fmla="*/ 6173423 h 6551875"/>
              <a:gd name="connsiteX253" fmla="*/ 1853 w 12191999"/>
              <a:gd name="connsiteY253" fmla="*/ 6181361 h 6551875"/>
              <a:gd name="connsiteX254" fmla="*/ 1 w 12191999"/>
              <a:gd name="connsiteY254" fmla="*/ 6181404 h 6551875"/>
              <a:gd name="connsiteX255" fmla="*/ 1 w 12191999"/>
              <a:gd name="connsiteY255" fmla="*/ 6551875 h 6551875"/>
              <a:gd name="connsiteX256" fmla="*/ 0 w 12191999"/>
              <a:gd name="connsiteY256" fmla="*/ 6551875 h 6551875"/>
              <a:gd name="connsiteX257" fmla="*/ 0 w 12191999"/>
              <a:gd name="connsiteY257" fmla="*/ 0 h 65518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Lst>
            <a:rect l="l" t="t" r="r" b="b"/>
            <a:pathLst>
              <a:path w="12191999" h="6551875">
                <a:moveTo>
                  <a:pt x="0" y="0"/>
                </a:moveTo>
                <a:lnTo>
                  <a:pt x="12191999" y="0"/>
                </a:lnTo>
                <a:lnTo>
                  <a:pt x="12191999" y="6181404"/>
                </a:lnTo>
                <a:lnTo>
                  <a:pt x="12190147" y="6181361"/>
                </a:lnTo>
                <a:lnTo>
                  <a:pt x="12129821" y="6173424"/>
                </a:lnTo>
                <a:lnTo>
                  <a:pt x="12077433" y="6162311"/>
                </a:lnTo>
                <a:lnTo>
                  <a:pt x="12031397" y="6148023"/>
                </a:lnTo>
                <a:lnTo>
                  <a:pt x="11990121" y="6132148"/>
                </a:lnTo>
                <a:lnTo>
                  <a:pt x="11953609" y="6113098"/>
                </a:lnTo>
                <a:lnTo>
                  <a:pt x="11915509" y="6094048"/>
                </a:lnTo>
                <a:lnTo>
                  <a:pt x="11877409" y="6074998"/>
                </a:lnTo>
                <a:lnTo>
                  <a:pt x="11840897" y="6059123"/>
                </a:lnTo>
                <a:lnTo>
                  <a:pt x="11799621" y="6043248"/>
                </a:lnTo>
                <a:lnTo>
                  <a:pt x="11753583" y="6027373"/>
                </a:lnTo>
                <a:lnTo>
                  <a:pt x="11701197" y="6016261"/>
                </a:lnTo>
                <a:lnTo>
                  <a:pt x="11640871" y="6009911"/>
                </a:lnTo>
                <a:lnTo>
                  <a:pt x="11572609" y="6006736"/>
                </a:lnTo>
                <a:lnTo>
                  <a:pt x="11504347" y="6009911"/>
                </a:lnTo>
                <a:lnTo>
                  <a:pt x="11444021" y="6016261"/>
                </a:lnTo>
                <a:lnTo>
                  <a:pt x="11391633" y="6027373"/>
                </a:lnTo>
                <a:lnTo>
                  <a:pt x="11345597" y="6043248"/>
                </a:lnTo>
                <a:lnTo>
                  <a:pt x="11304321" y="6059123"/>
                </a:lnTo>
                <a:lnTo>
                  <a:pt x="11267809" y="6074998"/>
                </a:lnTo>
                <a:lnTo>
                  <a:pt x="11229709" y="6094048"/>
                </a:lnTo>
                <a:lnTo>
                  <a:pt x="11191609" y="6113098"/>
                </a:lnTo>
                <a:lnTo>
                  <a:pt x="11155097" y="6132148"/>
                </a:lnTo>
                <a:lnTo>
                  <a:pt x="11113821" y="6148023"/>
                </a:lnTo>
                <a:lnTo>
                  <a:pt x="11067783" y="6162311"/>
                </a:lnTo>
                <a:lnTo>
                  <a:pt x="11015397" y="6173423"/>
                </a:lnTo>
                <a:lnTo>
                  <a:pt x="10955071" y="6181361"/>
                </a:lnTo>
                <a:lnTo>
                  <a:pt x="10886809" y="6182948"/>
                </a:lnTo>
                <a:lnTo>
                  <a:pt x="10818547" y="6181361"/>
                </a:lnTo>
                <a:lnTo>
                  <a:pt x="10758221" y="6173423"/>
                </a:lnTo>
                <a:lnTo>
                  <a:pt x="10705833" y="6162311"/>
                </a:lnTo>
                <a:lnTo>
                  <a:pt x="10659797" y="6148023"/>
                </a:lnTo>
                <a:lnTo>
                  <a:pt x="10618521" y="6132148"/>
                </a:lnTo>
                <a:lnTo>
                  <a:pt x="10582009" y="6113098"/>
                </a:lnTo>
                <a:lnTo>
                  <a:pt x="10543909" y="6094048"/>
                </a:lnTo>
                <a:lnTo>
                  <a:pt x="10505809" y="6074998"/>
                </a:lnTo>
                <a:lnTo>
                  <a:pt x="10469297" y="6059123"/>
                </a:lnTo>
                <a:lnTo>
                  <a:pt x="10428021" y="6043248"/>
                </a:lnTo>
                <a:lnTo>
                  <a:pt x="10381983" y="6027373"/>
                </a:lnTo>
                <a:lnTo>
                  <a:pt x="10329597" y="6016261"/>
                </a:lnTo>
                <a:lnTo>
                  <a:pt x="10269271" y="6009911"/>
                </a:lnTo>
                <a:lnTo>
                  <a:pt x="10201009" y="6006736"/>
                </a:lnTo>
                <a:lnTo>
                  <a:pt x="10132747" y="6009911"/>
                </a:lnTo>
                <a:lnTo>
                  <a:pt x="10072421" y="6016261"/>
                </a:lnTo>
                <a:lnTo>
                  <a:pt x="10020033" y="6027373"/>
                </a:lnTo>
                <a:lnTo>
                  <a:pt x="9973997" y="6043248"/>
                </a:lnTo>
                <a:lnTo>
                  <a:pt x="9932721" y="6059123"/>
                </a:lnTo>
                <a:lnTo>
                  <a:pt x="9896209" y="6074998"/>
                </a:lnTo>
                <a:lnTo>
                  <a:pt x="9820009" y="6113098"/>
                </a:lnTo>
                <a:lnTo>
                  <a:pt x="9783497" y="6132148"/>
                </a:lnTo>
                <a:lnTo>
                  <a:pt x="9742221" y="6148023"/>
                </a:lnTo>
                <a:lnTo>
                  <a:pt x="9696183" y="6162311"/>
                </a:lnTo>
                <a:lnTo>
                  <a:pt x="9643797" y="6173423"/>
                </a:lnTo>
                <a:lnTo>
                  <a:pt x="9583471" y="6181361"/>
                </a:lnTo>
                <a:lnTo>
                  <a:pt x="9515209" y="6182948"/>
                </a:lnTo>
                <a:lnTo>
                  <a:pt x="9446947" y="6181361"/>
                </a:lnTo>
                <a:lnTo>
                  <a:pt x="9386621" y="6173423"/>
                </a:lnTo>
                <a:lnTo>
                  <a:pt x="9334233" y="6162311"/>
                </a:lnTo>
                <a:lnTo>
                  <a:pt x="9288197" y="6148023"/>
                </a:lnTo>
                <a:lnTo>
                  <a:pt x="9246921" y="6132148"/>
                </a:lnTo>
                <a:lnTo>
                  <a:pt x="9210409" y="6113098"/>
                </a:lnTo>
                <a:lnTo>
                  <a:pt x="9172309" y="6094048"/>
                </a:lnTo>
                <a:lnTo>
                  <a:pt x="9134209" y="6074998"/>
                </a:lnTo>
                <a:lnTo>
                  <a:pt x="9097697" y="6059123"/>
                </a:lnTo>
                <a:lnTo>
                  <a:pt x="9056421" y="6043248"/>
                </a:lnTo>
                <a:lnTo>
                  <a:pt x="9010383" y="6027373"/>
                </a:lnTo>
                <a:lnTo>
                  <a:pt x="8957997" y="6016261"/>
                </a:lnTo>
                <a:lnTo>
                  <a:pt x="8897671" y="6009911"/>
                </a:lnTo>
                <a:lnTo>
                  <a:pt x="8827821" y="6006736"/>
                </a:lnTo>
                <a:lnTo>
                  <a:pt x="8761147" y="6009911"/>
                </a:lnTo>
                <a:lnTo>
                  <a:pt x="8700821" y="6016261"/>
                </a:lnTo>
                <a:lnTo>
                  <a:pt x="8648433" y="6027373"/>
                </a:lnTo>
                <a:lnTo>
                  <a:pt x="8602397" y="6043248"/>
                </a:lnTo>
                <a:lnTo>
                  <a:pt x="8561121" y="6059123"/>
                </a:lnTo>
                <a:lnTo>
                  <a:pt x="8524609" y="6074998"/>
                </a:lnTo>
                <a:lnTo>
                  <a:pt x="8486509" y="6094048"/>
                </a:lnTo>
                <a:lnTo>
                  <a:pt x="8448409" y="6113098"/>
                </a:lnTo>
                <a:lnTo>
                  <a:pt x="8411897" y="6132148"/>
                </a:lnTo>
                <a:lnTo>
                  <a:pt x="8370622" y="6148023"/>
                </a:lnTo>
                <a:lnTo>
                  <a:pt x="8324584" y="6162311"/>
                </a:lnTo>
                <a:lnTo>
                  <a:pt x="8272197" y="6173423"/>
                </a:lnTo>
                <a:lnTo>
                  <a:pt x="8211872" y="6181361"/>
                </a:lnTo>
                <a:lnTo>
                  <a:pt x="8143609" y="6182948"/>
                </a:lnTo>
                <a:lnTo>
                  <a:pt x="8075347" y="6181361"/>
                </a:lnTo>
                <a:lnTo>
                  <a:pt x="8015022" y="6173423"/>
                </a:lnTo>
                <a:lnTo>
                  <a:pt x="7962634" y="6162311"/>
                </a:lnTo>
                <a:lnTo>
                  <a:pt x="7916597" y="6148023"/>
                </a:lnTo>
                <a:lnTo>
                  <a:pt x="7875322" y="6132148"/>
                </a:lnTo>
                <a:lnTo>
                  <a:pt x="7838809" y="6113098"/>
                </a:lnTo>
                <a:lnTo>
                  <a:pt x="7800709" y="6094048"/>
                </a:lnTo>
                <a:lnTo>
                  <a:pt x="7762609" y="6074998"/>
                </a:lnTo>
                <a:lnTo>
                  <a:pt x="7726097" y="6059123"/>
                </a:lnTo>
                <a:lnTo>
                  <a:pt x="7684822" y="6043248"/>
                </a:lnTo>
                <a:lnTo>
                  <a:pt x="7638784" y="6027373"/>
                </a:lnTo>
                <a:lnTo>
                  <a:pt x="7586397" y="6016261"/>
                </a:lnTo>
                <a:lnTo>
                  <a:pt x="7526072" y="6009911"/>
                </a:lnTo>
                <a:lnTo>
                  <a:pt x="7457809" y="6006736"/>
                </a:lnTo>
                <a:lnTo>
                  <a:pt x="7389547" y="6009911"/>
                </a:lnTo>
                <a:lnTo>
                  <a:pt x="7329222" y="6016261"/>
                </a:lnTo>
                <a:lnTo>
                  <a:pt x="7276834" y="6027373"/>
                </a:lnTo>
                <a:lnTo>
                  <a:pt x="7230797" y="6043248"/>
                </a:lnTo>
                <a:lnTo>
                  <a:pt x="7189522" y="6059123"/>
                </a:lnTo>
                <a:lnTo>
                  <a:pt x="7153009" y="6074998"/>
                </a:lnTo>
                <a:lnTo>
                  <a:pt x="7114909" y="6094048"/>
                </a:lnTo>
                <a:lnTo>
                  <a:pt x="7076809" y="6113098"/>
                </a:lnTo>
                <a:lnTo>
                  <a:pt x="7040297" y="6132148"/>
                </a:lnTo>
                <a:lnTo>
                  <a:pt x="6999022" y="6148023"/>
                </a:lnTo>
                <a:lnTo>
                  <a:pt x="6952984" y="6162311"/>
                </a:lnTo>
                <a:lnTo>
                  <a:pt x="6900597" y="6173423"/>
                </a:lnTo>
                <a:lnTo>
                  <a:pt x="6840272" y="6181361"/>
                </a:lnTo>
                <a:lnTo>
                  <a:pt x="6781800" y="6182721"/>
                </a:lnTo>
                <a:lnTo>
                  <a:pt x="6723328" y="6181361"/>
                </a:lnTo>
                <a:lnTo>
                  <a:pt x="6663003" y="6173423"/>
                </a:lnTo>
                <a:lnTo>
                  <a:pt x="6610615" y="6162311"/>
                </a:lnTo>
                <a:lnTo>
                  <a:pt x="6564578" y="6148023"/>
                </a:lnTo>
                <a:lnTo>
                  <a:pt x="6523303" y="6132148"/>
                </a:lnTo>
                <a:lnTo>
                  <a:pt x="6486790" y="6113098"/>
                </a:lnTo>
                <a:lnTo>
                  <a:pt x="6448690" y="6094048"/>
                </a:lnTo>
                <a:lnTo>
                  <a:pt x="6410590" y="6074998"/>
                </a:lnTo>
                <a:lnTo>
                  <a:pt x="6374078" y="6059123"/>
                </a:lnTo>
                <a:lnTo>
                  <a:pt x="6332803" y="6043248"/>
                </a:lnTo>
                <a:lnTo>
                  <a:pt x="6286765" y="6027373"/>
                </a:lnTo>
                <a:lnTo>
                  <a:pt x="6234378" y="6016261"/>
                </a:lnTo>
                <a:lnTo>
                  <a:pt x="6174053" y="6009911"/>
                </a:lnTo>
                <a:lnTo>
                  <a:pt x="6105790" y="6006736"/>
                </a:lnTo>
                <a:lnTo>
                  <a:pt x="6096000" y="6007191"/>
                </a:lnTo>
                <a:lnTo>
                  <a:pt x="6086211" y="6006736"/>
                </a:lnTo>
                <a:lnTo>
                  <a:pt x="6017949" y="6009911"/>
                </a:lnTo>
                <a:lnTo>
                  <a:pt x="5957622" y="6016261"/>
                </a:lnTo>
                <a:lnTo>
                  <a:pt x="5905235" y="6027373"/>
                </a:lnTo>
                <a:lnTo>
                  <a:pt x="5859197" y="6043248"/>
                </a:lnTo>
                <a:lnTo>
                  <a:pt x="5817922" y="6059123"/>
                </a:lnTo>
                <a:lnTo>
                  <a:pt x="5781409" y="6074998"/>
                </a:lnTo>
                <a:lnTo>
                  <a:pt x="5743309" y="6094048"/>
                </a:lnTo>
                <a:lnTo>
                  <a:pt x="5705211" y="6113098"/>
                </a:lnTo>
                <a:lnTo>
                  <a:pt x="5668697" y="6132148"/>
                </a:lnTo>
                <a:lnTo>
                  <a:pt x="5627422" y="6148023"/>
                </a:lnTo>
                <a:lnTo>
                  <a:pt x="5581384" y="6162311"/>
                </a:lnTo>
                <a:lnTo>
                  <a:pt x="5528997" y="6173423"/>
                </a:lnTo>
                <a:lnTo>
                  <a:pt x="5468672" y="6181361"/>
                </a:lnTo>
                <a:lnTo>
                  <a:pt x="5410200" y="6182721"/>
                </a:lnTo>
                <a:lnTo>
                  <a:pt x="5351728" y="6181361"/>
                </a:lnTo>
                <a:lnTo>
                  <a:pt x="5291402" y="6173423"/>
                </a:lnTo>
                <a:lnTo>
                  <a:pt x="5239015" y="6162311"/>
                </a:lnTo>
                <a:lnTo>
                  <a:pt x="5192979" y="6148023"/>
                </a:lnTo>
                <a:lnTo>
                  <a:pt x="5151703" y="6132148"/>
                </a:lnTo>
                <a:lnTo>
                  <a:pt x="5115190" y="6113098"/>
                </a:lnTo>
                <a:lnTo>
                  <a:pt x="5077092" y="6094048"/>
                </a:lnTo>
                <a:lnTo>
                  <a:pt x="5038990" y="6074998"/>
                </a:lnTo>
                <a:lnTo>
                  <a:pt x="5002479" y="6059123"/>
                </a:lnTo>
                <a:lnTo>
                  <a:pt x="4961203" y="6043248"/>
                </a:lnTo>
                <a:lnTo>
                  <a:pt x="4915166" y="6027373"/>
                </a:lnTo>
                <a:lnTo>
                  <a:pt x="4862778" y="6016261"/>
                </a:lnTo>
                <a:lnTo>
                  <a:pt x="4802454" y="6009911"/>
                </a:lnTo>
                <a:lnTo>
                  <a:pt x="4734190" y="6006736"/>
                </a:lnTo>
                <a:lnTo>
                  <a:pt x="4665929" y="6009911"/>
                </a:lnTo>
                <a:lnTo>
                  <a:pt x="4605603" y="6016261"/>
                </a:lnTo>
                <a:lnTo>
                  <a:pt x="4553217" y="6027373"/>
                </a:lnTo>
                <a:lnTo>
                  <a:pt x="4507178" y="6043248"/>
                </a:lnTo>
                <a:lnTo>
                  <a:pt x="4465903" y="6059123"/>
                </a:lnTo>
                <a:lnTo>
                  <a:pt x="4429390" y="6074998"/>
                </a:lnTo>
                <a:lnTo>
                  <a:pt x="4353190" y="6113098"/>
                </a:lnTo>
                <a:lnTo>
                  <a:pt x="4316678" y="6132148"/>
                </a:lnTo>
                <a:lnTo>
                  <a:pt x="4275403" y="6148023"/>
                </a:lnTo>
                <a:lnTo>
                  <a:pt x="4229365" y="6162311"/>
                </a:lnTo>
                <a:lnTo>
                  <a:pt x="4176978" y="6173423"/>
                </a:lnTo>
                <a:lnTo>
                  <a:pt x="4116653" y="6181361"/>
                </a:lnTo>
                <a:lnTo>
                  <a:pt x="4048390" y="6182948"/>
                </a:lnTo>
                <a:lnTo>
                  <a:pt x="3980128" y="6181361"/>
                </a:lnTo>
                <a:lnTo>
                  <a:pt x="3919803" y="6173423"/>
                </a:lnTo>
                <a:lnTo>
                  <a:pt x="3867415" y="6162311"/>
                </a:lnTo>
                <a:lnTo>
                  <a:pt x="3821378" y="6148023"/>
                </a:lnTo>
                <a:lnTo>
                  <a:pt x="3780103" y="6132148"/>
                </a:lnTo>
                <a:lnTo>
                  <a:pt x="3743590" y="6113098"/>
                </a:lnTo>
                <a:lnTo>
                  <a:pt x="3705490" y="6094048"/>
                </a:lnTo>
                <a:lnTo>
                  <a:pt x="3667390" y="6074998"/>
                </a:lnTo>
                <a:lnTo>
                  <a:pt x="3630878" y="6059123"/>
                </a:lnTo>
                <a:lnTo>
                  <a:pt x="3589603" y="6043248"/>
                </a:lnTo>
                <a:lnTo>
                  <a:pt x="3543565" y="6027373"/>
                </a:lnTo>
                <a:lnTo>
                  <a:pt x="3491178" y="6016261"/>
                </a:lnTo>
                <a:lnTo>
                  <a:pt x="3430853" y="6009911"/>
                </a:lnTo>
                <a:lnTo>
                  <a:pt x="3361003" y="6006736"/>
                </a:lnTo>
                <a:lnTo>
                  <a:pt x="3294328" y="6009911"/>
                </a:lnTo>
                <a:lnTo>
                  <a:pt x="3234003" y="6016261"/>
                </a:lnTo>
                <a:lnTo>
                  <a:pt x="3181615" y="6027373"/>
                </a:lnTo>
                <a:lnTo>
                  <a:pt x="3135578" y="6043248"/>
                </a:lnTo>
                <a:lnTo>
                  <a:pt x="3094303" y="6059123"/>
                </a:lnTo>
                <a:lnTo>
                  <a:pt x="3057790" y="6074998"/>
                </a:lnTo>
                <a:lnTo>
                  <a:pt x="3019690" y="6094048"/>
                </a:lnTo>
                <a:lnTo>
                  <a:pt x="2981590" y="6113098"/>
                </a:lnTo>
                <a:lnTo>
                  <a:pt x="2945078" y="6132148"/>
                </a:lnTo>
                <a:lnTo>
                  <a:pt x="2903803" y="6148023"/>
                </a:lnTo>
                <a:lnTo>
                  <a:pt x="2857765" y="6162311"/>
                </a:lnTo>
                <a:lnTo>
                  <a:pt x="2805378" y="6173423"/>
                </a:lnTo>
                <a:lnTo>
                  <a:pt x="2745053" y="6181361"/>
                </a:lnTo>
                <a:lnTo>
                  <a:pt x="2676790" y="6182948"/>
                </a:lnTo>
                <a:lnTo>
                  <a:pt x="2608528" y="6181361"/>
                </a:lnTo>
                <a:lnTo>
                  <a:pt x="2548203" y="6173423"/>
                </a:lnTo>
                <a:lnTo>
                  <a:pt x="2495815" y="6162311"/>
                </a:lnTo>
                <a:lnTo>
                  <a:pt x="2449778" y="6148023"/>
                </a:lnTo>
                <a:lnTo>
                  <a:pt x="2408503" y="6132148"/>
                </a:lnTo>
                <a:lnTo>
                  <a:pt x="2371990" y="6113098"/>
                </a:lnTo>
                <a:lnTo>
                  <a:pt x="2333890" y="6094048"/>
                </a:lnTo>
                <a:lnTo>
                  <a:pt x="2295790" y="6074998"/>
                </a:lnTo>
                <a:lnTo>
                  <a:pt x="2259278" y="6059123"/>
                </a:lnTo>
                <a:lnTo>
                  <a:pt x="2218003" y="6043248"/>
                </a:lnTo>
                <a:lnTo>
                  <a:pt x="2171965" y="6027373"/>
                </a:lnTo>
                <a:lnTo>
                  <a:pt x="2119578" y="6016261"/>
                </a:lnTo>
                <a:lnTo>
                  <a:pt x="2059253" y="6009911"/>
                </a:lnTo>
                <a:lnTo>
                  <a:pt x="1990990" y="6006736"/>
                </a:lnTo>
                <a:lnTo>
                  <a:pt x="1922728" y="6009911"/>
                </a:lnTo>
                <a:lnTo>
                  <a:pt x="1862403" y="6016261"/>
                </a:lnTo>
                <a:lnTo>
                  <a:pt x="1810015" y="6027373"/>
                </a:lnTo>
                <a:lnTo>
                  <a:pt x="1763978" y="6043248"/>
                </a:lnTo>
                <a:lnTo>
                  <a:pt x="1722703" y="6059123"/>
                </a:lnTo>
                <a:lnTo>
                  <a:pt x="1686190" y="6074998"/>
                </a:lnTo>
                <a:lnTo>
                  <a:pt x="1648090" y="6094048"/>
                </a:lnTo>
                <a:lnTo>
                  <a:pt x="1609990" y="6113098"/>
                </a:lnTo>
                <a:lnTo>
                  <a:pt x="1573478" y="6132148"/>
                </a:lnTo>
                <a:lnTo>
                  <a:pt x="1532203" y="6148023"/>
                </a:lnTo>
                <a:lnTo>
                  <a:pt x="1486165" y="6162311"/>
                </a:lnTo>
                <a:lnTo>
                  <a:pt x="1433778" y="6173423"/>
                </a:lnTo>
                <a:lnTo>
                  <a:pt x="1373453" y="6181361"/>
                </a:lnTo>
                <a:lnTo>
                  <a:pt x="1305190" y="6182948"/>
                </a:lnTo>
                <a:lnTo>
                  <a:pt x="1236928" y="6181361"/>
                </a:lnTo>
                <a:lnTo>
                  <a:pt x="1176603" y="6173423"/>
                </a:lnTo>
                <a:lnTo>
                  <a:pt x="1124215" y="6162311"/>
                </a:lnTo>
                <a:lnTo>
                  <a:pt x="1078178" y="6148023"/>
                </a:lnTo>
                <a:lnTo>
                  <a:pt x="1036903" y="6132148"/>
                </a:lnTo>
                <a:lnTo>
                  <a:pt x="1000390" y="6113098"/>
                </a:lnTo>
                <a:lnTo>
                  <a:pt x="962290" y="6094048"/>
                </a:lnTo>
                <a:lnTo>
                  <a:pt x="924190" y="6074998"/>
                </a:lnTo>
                <a:lnTo>
                  <a:pt x="887678" y="6059123"/>
                </a:lnTo>
                <a:lnTo>
                  <a:pt x="846403" y="6043248"/>
                </a:lnTo>
                <a:lnTo>
                  <a:pt x="800365" y="6027373"/>
                </a:lnTo>
                <a:lnTo>
                  <a:pt x="747978" y="6016261"/>
                </a:lnTo>
                <a:lnTo>
                  <a:pt x="687653" y="6009911"/>
                </a:lnTo>
                <a:lnTo>
                  <a:pt x="619390" y="6006736"/>
                </a:lnTo>
                <a:lnTo>
                  <a:pt x="551128" y="6009911"/>
                </a:lnTo>
                <a:lnTo>
                  <a:pt x="490803" y="6016261"/>
                </a:lnTo>
                <a:lnTo>
                  <a:pt x="438415" y="6027373"/>
                </a:lnTo>
                <a:lnTo>
                  <a:pt x="392378" y="6043248"/>
                </a:lnTo>
                <a:lnTo>
                  <a:pt x="351103" y="6059123"/>
                </a:lnTo>
                <a:lnTo>
                  <a:pt x="314590" y="6074998"/>
                </a:lnTo>
                <a:lnTo>
                  <a:pt x="276490" y="6094048"/>
                </a:lnTo>
                <a:lnTo>
                  <a:pt x="238390" y="6113098"/>
                </a:lnTo>
                <a:lnTo>
                  <a:pt x="201878" y="6132148"/>
                </a:lnTo>
                <a:lnTo>
                  <a:pt x="160603" y="6148023"/>
                </a:lnTo>
                <a:lnTo>
                  <a:pt x="114565" y="6162311"/>
                </a:lnTo>
                <a:lnTo>
                  <a:pt x="62178" y="6173423"/>
                </a:lnTo>
                <a:lnTo>
                  <a:pt x="1853" y="6181361"/>
                </a:lnTo>
                <a:lnTo>
                  <a:pt x="1" y="6181404"/>
                </a:lnTo>
                <a:lnTo>
                  <a:pt x="1" y="6551875"/>
                </a:lnTo>
                <a:lnTo>
                  <a:pt x="0" y="6551875"/>
                </a:lnTo>
                <a:lnTo>
                  <a:pt x="0" y="0"/>
                </a:ln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 name="Title 1">
            <a:extLst>
              <a:ext uri="{FF2B5EF4-FFF2-40B4-BE49-F238E27FC236}">
                <a16:creationId xmlns:a16="http://schemas.microsoft.com/office/drawing/2014/main" id="{6725DFAF-DEF1-6A52-F3CF-F53DC5250DF9}"/>
              </a:ext>
            </a:extLst>
          </p:cNvPr>
          <p:cNvSpPr>
            <a:spLocks noGrp="1"/>
          </p:cNvSpPr>
          <p:nvPr>
            <p:ph type="title"/>
          </p:nvPr>
        </p:nvSpPr>
        <p:spPr>
          <a:xfrm>
            <a:off x="766762" y="662399"/>
            <a:ext cx="10780830" cy="1494000"/>
          </a:xfrm>
        </p:spPr>
        <p:txBody>
          <a:bodyPr anchor="t">
            <a:normAutofit/>
          </a:bodyPr>
          <a:lstStyle/>
          <a:p>
            <a:r>
              <a:rPr lang="en-US"/>
              <a:t>Cell Cycle</a:t>
            </a:r>
          </a:p>
        </p:txBody>
      </p:sp>
      <p:sp>
        <p:nvSpPr>
          <p:cNvPr id="3" name="Content Placeholder 2">
            <a:extLst>
              <a:ext uri="{FF2B5EF4-FFF2-40B4-BE49-F238E27FC236}">
                <a16:creationId xmlns:a16="http://schemas.microsoft.com/office/drawing/2014/main" id="{82B2C8F2-9A03-C221-B59E-ECEA7EF1EEFA}"/>
              </a:ext>
            </a:extLst>
          </p:cNvPr>
          <p:cNvSpPr>
            <a:spLocks noGrp="1"/>
          </p:cNvSpPr>
          <p:nvPr>
            <p:ph idx="1"/>
          </p:nvPr>
        </p:nvSpPr>
        <p:spPr>
          <a:xfrm>
            <a:off x="766763" y="2286002"/>
            <a:ext cx="5014912" cy="3322800"/>
          </a:xfrm>
        </p:spPr>
        <p:txBody>
          <a:bodyPr>
            <a:normAutofit/>
          </a:bodyPr>
          <a:lstStyle/>
          <a:p>
            <a:r>
              <a:rPr lang="en-US" sz="2000">
                <a:solidFill>
                  <a:schemeClr val="tx1">
                    <a:alpha val="60000"/>
                  </a:schemeClr>
                </a:solidFill>
              </a:rPr>
              <a:t>Cytokinesis- The cells completely split into 2 new cells with their own Organelles and Cytoplasm.</a:t>
            </a:r>
          </a:p>
        </p:txBody>
      </p:sp>
      <p:pic>
        <p:nvPicPr>
          <p:cNvPr id="5" name="Picture 4" descr="A picture containing bubble chart&#10;&#10;Description automatically generated">
            <a:extLst>
              <a:ext uri="{FF2B5EF4-FFF2-40B4-BE49-F238E27FC236}">
                <a16:creationId xmlns:a16="http://schemas.microsoft.com/office/drawing/2014/main" id="{87CD2C5E-7D46-8912-FB2D-574F9C5D4709}"/>
              </a:ext>
            </a:extLst>
          </p:cNvPr>
          <p:cNvPicPr>
            <a:picLocks noChangeAspect="1"/>
          </p:cNvPicPr>
          <p:nvPr/>
        </p:nvPicPr>
        <p:blipFill>
          <a:blip r:embed="rId3">
            <a:extLst>
              <a:ext uri="{28A0092B-C50C-407E-A947-70E740481C1C}">
                <a14:useLocalDpi xmlns:a14="http://schemas.microsoft.com/office/drawing/2010/main" val="0"/>
              </a:ext>
              <a:ext uri="{837473B0-CC2E-450A-ABE3-18F120FF3D39}">
                <a1611:picAttrSrcUrl xmlns:a1611="http://schemas.microsoft.com/office/drawing/2016/11/main" r:id="rId4"/>
              </a:ext>
            </a:extLst>
          </a:blip>
          <a:stretch>
            <a:fillRect/>
          </a:stretch>
        </p:blipFill>
        <p:spPr>
          <a:xfrm>
            <a:off x="6143186" y="2286001"/>
            <a:ext cx="5357220" cy="3324224"/>
          </a:xfrm>
          <a:prstGeom prst="rect">
            <a:avLst/>
          </a:prstGeom>
        </p:spPr>
      </p:pic>
      <p:sp>
        <p:nvSpPr>
          <p:cNvPr id="6" name="TextBox 5">
            <a:extLst>
              <a:ext uri="{FF2B5EF4-FFF2-40B4-BE49-F238E27FC236}">
                <a16:creationId xmlns:a16="http://schemas.microsoft.com/office/drawing/2014/main" id="{978FE50A-7F2C-5A45-9AF0-E1282A3319D1}"/>
              </a:ext>
            </a:extLst>
          </p:cNvPr>
          <p:cNvSpPr txBox="1"/>
          <p:nvPr/>
        </p:nvSpPr>
        <p:spPr>
          <a:xfrm>
            <a:off x="9193364" y="5410170"/>
            <a:ext cx="2307042" cy="200055"/>
          </a:xfrm>
          <a:prstGeom prst="rect">
            <a:avLst/>
          </a:prstGeom>
          <a:solidFill>
            <a:srgbClr val="000000"/>
          </a:solidFill>
        </p:spPr>
        <p:txBody>
          <a:bodyPr wrap="none" rtlCol="0">
            <a:spAutoFit/>
          </a:bodyPr>
          <a:lstStyle/>
          <a:p>
            <a:pPr algn="r">
              <a:spcAft>
                <a:spcPts val="600"/>
              </a:spcAft>
            </a:pPr>
            <a:r>
              <a:rPr lang="en-US" sz="700">
                <a:solidFill>
                  <a:srgbClr val="FFFFFF"/>
                </a:solidFill>
                <a:hlinkClick r:id="rId4" tooltip="https://www.mrgscience.com/topic-16-cell-division.html">
                  <a:extLst>
                    <a:ext uri="{A12FA001-AC4F-418D-AE19-62706E023703}">
                      <ahyp:hlinkClr xmlns:ahyp="http://schemas.microsoft.com/office/drawing/2018/hyperlinkcolor" val="tx"/>
                    </a:ext>
                  </a:extLst>
                </a:hlinkClick>
              </a:rPr>
              <a:t>This Photo</a:t>
            </a:r>
            <a:r>
              <a:rPr lang="en-US" sz="700">
                <a:solidFill>
                  <a:srgbClr val="FFFFFF"/>
                </a:solidFill>
              </a:rPr>
              <a:t> by Unknown Author is licensed under </a:t>
            </a:r>
            <a:r>
              <a:rPr lang="en-US" sz="700">
                <a:solidFill>
                  <a:srgbClr val="FFFFFF"/>
                </a:solidFill>
                <a:hlinkClick r:id="rId5" tooltip="https://creativecommons.org/licenses/by-sa/3.0/">
                  <a:extLst>
                    <a:ext uri="{A12FA001-AC4F-418D-AE19-62706E023703}">
                      <ahyp:hlinkClr xmlns:ahyp="http://schemas.microsoft.com/office/drawing/2018/hyperlinkcolor" val="tx"/>
                    </a:ext>
                  </a:extLst>
                </a:hlinkClick>
              </a:rPr>
              <a:t>CC BY-SA</a:t>
            </a:r>
            <a:endParaRPr lang="en-US" sz="700">
              <a:solidFill>
                <a:srgbClr val="FFFFFF"/>
              </a:solidFill>
            </a:endParaRPr>
          </a:p>
        </p:txBody>
      </p:sp>
    </p:spTree>
    <p:extLst>
      <p:ext uri="{BB962C8B-B14F-4D97-AF65-F5344CB8AC3E}">
        <p14:creationId xmlns:p14="http://schemas.microsoft.com/office/powerpoint/2010/main" val="68621721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C05CBC3C-2E5A-4839-8B9B-2E5A6ADF0F5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Freeform: Shape 9">
            <a:extLst>
              <a:ext uri="{FF2B5EF4-FFF2-40B4-BE49-F238E27FC236}">
                <a16:creationId xmlns:a16="http://schemas.microsoft.com/office/drawing/2014/main" id="{827FF362-FC97-4BF5-949B-D4ADFA26E45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8888549">
            <a:off x="-1059473" y="-1108988"/>
            <a:ext cx="7179830" cy="5226565"/>
          </a:xfrm>
          <a:custGeom>
            <a:avLst/>
            <a:gdLst>
              <a:gd name="connsiteX0" fmla="*/ 5217841 w 7179830"/>
              <a:gd name="connsiteY0" fmla="*/ 464824 h 5226565"/>
              <a:gd name="connsiteX1" fmla="*/ 5222490 w 7179830"/>
              <a:gd name="connsiteY1" fmla="*/ 464289 h 5226565"/>
              <a:gd name="connsiteX2" fmla="*/ 5216768 w 7179830"/>
              <a:gd name="connsiteY2" fmla="*/ 463394 h 5226565"/>
              <a:gd name="connsiteX3" fmla="*/ 5217841 w 7179830"/>
              <a:gd name="connsiteY3" fmla="*/ 464824 h 5226565"/>
              <a:gd name="connsiteX4" fmla="*/ 4945201 w 7179830"/>
              <a:gd name="connsiteY4" fmla="*/ 5226565 h 5226565"/>
              <a:gd name="connsiteX5" fmla="*/ 140449 w 7179830"/>
              <a:gd name="connsiteY5" fmla="*/ 2240811 h 5226565"/>
              <a:gd name="connsiteX6" fmla="*/ 232913 w 7179830"/>
              <a:gd name="connsiteY6" fmla="*/ 2052782 h 5226565"/>
              <a:gd name="connsiteX7" fmla="*/ 375714 w 7179830"/>
              <a:gd name="connsiteY7" fmla="*/ 1803205 h 5226565"/>
              <a:gd name="connsiteX8" fmla="*/ 1512756 w 7179830"/>
              <a:gd name="connsiteY8" fmla="*/ 638448 h 5226565"/>
              <a:gd name="connsiteX9" fmla="*/ 2902095 w 7179830"/>
              <a:gd name="connsiteY9" fmla="*/ 120440 h 5226565"/>
              <a:gd name="connsiteX10" fmla="*/ 2848453 w 7179830"/>
              <a:gd name="connsiteY10" fmla="*/ 125626 h 5226565"/>
              <a:gd name="connsiteX11" fmla="*/ 1837830 w 7179830"/>
              <a:gd name="connsiteY11" fmla="*/ 426203 h 5226565"/>
              <a:gd name="connsiteX12" fmla="*/ 214608 w 7179830"/>
              <a:gd name="connsiteY12" fmla="*/ 1882239 h 5226565"/>
              <a:gd name="connsiteX13" fmla="*/ 91317 w 7179830"/>
              <a:gd name="connsiteY13" fmla="*/ 2123701 h 5226565"/>
              <a:gd name="connsiteX14" fmla="*/ 64092 w 7179830"/>
              <a:gd name="connsiteY14" fmla="*/ 2193361 h 5226565"/>
              <a:gd name="connsiteX15" fmla="*/ 0 w 7179830"/>
              <a:gd name="connsiteY15" fmla="*/ 2153533 h 5226565"/>
              <a:gd name="connsiteX16" fmla="*/ 42834 w 7179830"/>
              <a:gd name="connsiteY16" fmla="*/ 2047277 h 5226565"/>
              <a:gd name="connsiteX17" fmla="*/ 923582 w 7179830"/>
              <a:gd name="connsiteY17" fmla="*/ 915600 h 5226565"/>
              <a:gd name="connsiteX18" fmla="*/ 2686989 w 7179830"/>
              <a:gd name="connsiteY18" fmla="*/ 73950 h 5226565"/>
              <a:gd name="connsiteX19" fmla="*/ 3059983 w 7179830"/>
              <a:gd name="connsiteY19" fmla="*/ 20308 h 5226565"/>
              <a:gd name="connsiteX20" fmla="*/ 3454435 w 7179830"/>
              <a:gd name="connsiteY20" fmla="*/ 1176 h 5226565"/>
              <a:gd name="connsiteX21" fmla="*/ 3923806 w 7179830"/>
              <a:gd name="connsiteY21" fmla="*/ 49990 h 5226565"/>
              <a:gd name="connsiteX22" fmla="*/ 5350874 w 7179830"/>
              <a:gd name="connsiteY22" fmla="*/ 426917 h 5226565"/>
              <a:gd name="connsiteX23" fmla="*/ 6607360 w 7179830"/>
              <a:gd name="connsiteY23" fmla="*/ 1075097 h 5226565"/>
              <a:gd name="connsiteX24" fmla="*/ 7110534 w 7179830"/>
              <a:gd name="connsiteY24" fmla="*/ 1541421 h 5226565"/>
              <a:gd name="connsiteX25" fmla="*/ 7179830 w 7179830"/>
              <a:gd name="connsiteY25" fmla="*/ 1630542 h 5226565"/>
              <a:gd name="connsiteX26" fmla="*/ 7136295 w 7179830"/>
              <a:gd name="connsiteY26" fmla="*/ 1700600 h 5226565"/>
              <a:gd name="connsiteX27" fmla="*/ 7131140 w 7179830"/>
              <a:gd name="connsiteY27" fmla="*/ 1693045 h 5226565"/>
              <a:gd name="connsiteX28" fmla="*/ 6577499 w 7179830"/>
              <a:gd name="connsiteY28" fmla="*/ 1148230 h 5226565"/>
              <a:gd name="connsiteX29" fmla="*/ 5494816 w 7179830"/>
              <a:gd name="connsiteY29" fmla="*/ 563527 h 5226565"/>
              <a:gd name="connsiteX30" fmla="*/ 5366967 w 7179830"/>
              <a:gd name="connsiteY30" fmla="*/ 514176 h 5226565"/>
              <a:gd name="connsiteX31" fmla="*/ 5244661 w 7179830"/>
              <a:gd name="connsiteY31" fmla="*/ 470725 h 5226565"/>
              <a:gd name="connsiteX32" fmla="*/ 5904822 w 7179830"/>
              <a:gd name="connsiteY32" fmla="*/ 815468 h 5226565"/>
              <a:gd name="connsiteX33" fmla="*/ 7015222 w 7179830"/>
              <a:gd name="connsiteY33" fmla="*/ 1815185 h 5226565"/>
              <a:gd name="connsiteX34" fmla="*/ 7040454 w 7179830"/>
              <a:gd name="connsiteY34" fmla="*/ 1854830 h 52265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Lst>
            <a:rect l="l" t="t" r="r" b="b"/>
            <a:pathLst>
              <a:path w="7179830" h="5226565">
                <a:moveTo>
                  <a:pt x="5217841" y="464824"/>
                </a:moveTo>
                <a:lnTo>
                  <a:pt x="5222490" y="464289"/>
                </a:lnTo>
                <a:lnTo>
                  <a:pt x="5216768" y="463394"/>
                </a:lnTo>
                <a:cubicBezTo>
                  <a:pt x="5216768" y="463394"/>
                  <a:pt x="5216768" y="464646"/>
                  <a:pt x="5217841" y="464824"/>
                </a:cubicBezTo>
                <a:close/>
                <a:moveTo>
                  <a:pt x="4945201" y="5226565"/>
                </a:moveTo>
                <a:lnTo>
                  <a:pt x="140449" y="2240811"/>
                </a:lnTo>
                <a:lnTo>
                  <a:pt x="232913" y="2052782"/>
                </a:lnTo>
                <a:cubicBezTo>
                  <a:pt x="277693" y="1968290"/>
                  <a:pt x="325201" y="1885054"/>
                  <a:pt x="375714" y="1803205"/>
                </a:cubicBezTo>
                <a:cubicBezTo>
                  <a:pt x="667528" y="1329721"/>
                  <a:pt x="1039629" y="935091"/>
                  <a:pt x="1512756" y="638448"/>
                </a:cubicBezTo>
                <a:cubicBezTo>
                  <a:pt x="1939392" y="370950"/>
                  <a:pt x="2405724" y="210560"/>
                  <a:pt x="2902095" y="120440"/>
                </a:cubicBezTo>
                <a:cubicBezTo>
                  <a:pt x="2884054" y="118134"/>
                  <a:pt x="2865727" y="119904"/>
                  <a:pt x="2848453" y="125626"/>
                </a:cubicBezTo>
                <a:cubicBezTo>
                  <a:pt x="2498704" y="175943"/>
                  <a:pt x="2158217" y="277201"/>
                  <a:pt x="1837830" y="426203"/>
                </a:cubicBezTo>
                <a:cubicBezTo>
                  <a:pt x="1147094" y="744660"/>
                  <a:pt x="593502" y="1217071"/>
                  <a:pt x="214608" y="1882239"/>
                </a:cubicBezTo>
                <a:cubicBezTo>
                  <a:pt x="169441" y="1960776"/>
                  <a:pt x="128308" y="2041369"/>
                  <a:pt x="91317" y="2123701"/>
                </a:cubicBezTo>
                <a:lnTo>
                  <a:pt x="64092" y="2193361"/>
                </a:lnTo>
                <a:lnTo>
                  <a:pt x="0" y="2153533"/>
                </a:lnTo>
                <a:lnTo>
                  <a:pt x="42834" y="2047277"/>
                </a:lnTo>
                <a:cubicBezTo>
                  <a:pt x="241792" y="1615775"/>
                  <a:pt x="541268" y="1241591"/>
                  <a:pt x="923582" y="915600"/>
                </a:cubicBezTo>
                <a:cubicBezTo>
                  <a:pt x="1435331" y="478415"/>
                  <a:pt x="2028081" y="205375"/>
                  <a:pt x="2686989" y="73950"/>
                </a:cubicBezTo>
                <a:cubicBezTo>
                  <a:pt x="2810367" y="49274"/>
                  <a:pt x="2934818" y="32466"/>
                  <a:pt x="3059983" y="20308"/>
                </a:cubicBezTo>
                <a:cubicBezTo>
                  <a:pt x="3185149" y="8148"/>
                  <a:pt x="3308706" y="2963"/>
                  <a:pt x="3454435" y="1176"/>
                </a:cubicBezTo>
                <a:cubicBezTo>
                  <a:pt x="3599805" y="-5977"/>
                  <a:pt x="3761985" y="20665"/>
                  <a:pt x="3923806" y="49990"/>
                </a:cubicBezTo>
                <a:cubicBezTo>
                  <a:pt x="4409449" y="137964"/>
                  <a:pt x="4886867" y="257228"/>
                  <a:pt x="5350874" y="426917"/>
                </a:cubicBezTo>
                <a:cubicBezTo>
                  <a:pt x="5797001" y="589991"/>
                  <a:pt x="6223101" y="792223"/>
                  <a:pt x="6607360" y="1075097"/>
                </a:cubicBezTo>
                <a:cubicBezTo>
                  <a:pt x="6794438" y="1212779"/>
                  <a:pt x="6965102" y="1365689"/>
                  <a:pt x="7110534" y="1541421"/>
                </a:cubicBezTo>
                <a:lnTo>
                  <a:pt x="7179830" y="1630542"/>
                </a:lnTo>
                <a:lnTo>
                  <a:pt x="7136295" y="1700600"/>
                </a:lnTo>
                <a:lnTo>
                  <a:pt x="7131140" y="1693045"/>
                </a:lnTo>
                <a:cubicBezTo>
                  <a:pt x="6977874" y="1483026"/>
                  <a:pt x="6788448" y="1305671"/>
                  <a:pt x="6577499" y="1148230"/>
                </a:cubicBezTo>
                <a:cubicBezTo>
                  <a:pt x="6245452" y="900401"/>
                  <a:pt x="5878538" y="716408"/>
                  <a:pt x="5494816" y="563527"/>
                </a:cubicBezTo>
                <a:cubicBezTo>
                  <a:pt x="5452491" y="546487"/>
                  <a:pt x="5409881" y="530036"/>
                  <a:pt x="5366967" y="514176"/>
                </a:cubicBezTo>
                <a:cubicBezTo>
                  <a:pt x="5326377" y="499156"/>
                  <a:pt x="5285430" y="485210"/>
                  <a:pt x="5244661" y="470725"/>
                </a:cubicBezTo>
                <a:cubicBezTo>
                  <a:pt x="5471517" y="572127"/>
                  <a:pt x="5691970" y="687263"/>
                  <a:pt x="5904822" y="815468"/>
                </a:cubicBezTo>
                <a:cubicBezTo>
                  <a:pt x="6336645" y="1080104"/>
                  <a:pt x="6718758" y="1400351"/>
                  <a:pt x="7015222" y="1815185"/>
                </a:cubicBezTo>
                <a:lnTo>
                  <a:pt x="7040454" y="1854830"/>
                </a:lnTo>
                <a:close/>
              </a:path>
            </a:pathLst>
          </a:custGeom>
          <a:solidFill>
            <a:schemeClr val="accent2"/>
          </a:solidFill>
          <a:ln w="12700" cap="flat">
            <a:noFill/>
            <a:prstDash val="solid"/>
            <a:miter/>
          </a:ln>
        </p:spPr>
        <p:txBody>
          <a:bodyPr wrap="square" rtlCol="0" anchor="ctr">
            <a:noAutofit/>
          </a:bodyPr>
          <a:lstStyle/>
          <a:p>
            <a:endParaRPr lang="en-US"/>
          </a:p>
        </p:txBody>
      </p:sp>
      <p:sp>
        <p:nvSpPr>
          <p:cNvPr id="2" name="Title 1">
            <a:extLst>
              <a:ext uri="{FF2B5EF4-FFF2-40B4-BE49-F238E27FC236}">
                <a16:creationId xmlns:a16="http://schemas.microsoft.com/office/drawing/2014/main" id="{B7BD6645-7D96-75FE-6620-B3B70381347F}"/>
              </a:ext>
            </a:extLst>
          </p:cNvPr>
          <p:cNvSpPr>
            <a:spLocks noGrp="1"/>
          </p:cNvSpPr>
          <p:nvPr>
            <p:ph type="title"/>
          </p:nvPr>
        </p:nvSpPr>
        <p:spPr>
          <a:xfrm>
            <a:off x="841246" y="673770"/>
            <a:ext cx="3644489" cy="2414488"/>
          </a:xfrm>
        </p:spPr>
        <p:txBody>
          <a:bodyPr anchor="t">
            <a:normAutofit/>
          </a:bodyPr>
          <a:lstStyle/>
          <a:p>
            <a:r>
              <a:rPr lang="en-US" sz="5400">
                <a:solidFill>
                  <a:srgbClr val="FFFFFF"/>
                </a:solidFill>
                <a:cs typeface="Calibri Light"/>
              </a:rPr>
              <a:t>Stop Motion Activity</a:t>
            </a:r>
            <a:endParaRPr lang="en-US" sz="5400">
              <a:solidFill>
                <a:srgbClr val="FFFFFF"/>
              </a:solidFill>
            </a:endParaRPr>
          </a:p>
        </p:txBody>
      </p:sp>
      <p:sp>
        <p:nvSpPr>
          <p:cNvPr id="3" name="Content Placeholder 2">
            <a:extLst>
              <a:ext uri="{FF2B5EF4-FFF2-40B4-BE49-F238E27FC236}">
                <a16:creationId xmlns:a16="http://schemas.microsoft.com/office/drawing/2014/main" id="{AD6B2B55-65B6-A088-AA74-F04817A75E2A}"/>
              </a:ext>
            </a:extLst>
          </p:cNvPr>
          <p:cNvSpPr>
            <a:spLocks noGrp="1"/>
          </p:cNvSpPr>
          <p:nvPr>
            <p:ph idx="1"/>
          </p:nvPr>
        </p:nvSpPr>
        <p:spPr>
          <a:xfrm>
            <a:off x="6095999" y="882315"/>
            <a:ext cx="5254754" cy="5294647"/>
          </a:xfrm>
        </p:spPr>
        <p:txBody>
          <a:bodyPr>
            <a:normAutofit/>
          </a:bodyPr>
          <a:lstStyle/>
          <a:p>
            <a:r>
              <a:rPr lang="en-US" sz="2200"/>
              <a:t>Supply Checklist</a:t>
            </a:r>
          </a:p>
          <a:p>
            <a:pPr lvl="1"/>
            <a:r>
              <a:rPr lang="en-US" sz="1800"/>
              <a:t>Cell Cycle Must Haves</a:t>
            </a:r>
          </a:p>
          <a:p>
            <a:pPr lvl="1"/>
            <a:r>
              <a:rPr lang="en-US" sz="1800"/>
              <a:t>A Story Board</a:t>
            </a:r>
          </a:p>
          <a:p>
            <a:pPr lvl="1"/>
            <a:r>
              <a:rPr lang="en-US" sz="1800"/>
              <a:t>Groups of 2 (No more, no less)</a:t>
            </a:r>
          </a:p>
          <a:p>
            <a:pPr lvl="1"/>
            <a:r>
              <a:rPr lang="en-US" sz="1800"/>
              <a:t>Cell Cycle pdf</a:t>
            </a:r>
          </a:p>
          <a:p>
            <a:pPr marL="457200" lvl="1" indent="0">
              <a:buNone/>
            </a:pPr>
            <a:endParaRPr lang="en-US" sz="1800"/>
          </a:p>
        </p:txBody>
      </p:sp>
    </p:spTree>
    <p:extLst>
      <p:ext uri="{BB962C8B-B14F-4D97-AF65-F5344CB8AC3E}">
        <p14:creationId xmlns:p14="http://schemas.microsoft.com/office/powerpoint/2010/main" val="297038444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98163C8-D805-5427-80CE-9AC61C46AFA6}"/>
              </a:ext>
            </a:extLst>
          </p:cNvPr>
          <p:cNvSpPr>
            <a:spLocks noGrp="1"/>
          </p:cNvSpPr>
          <p:nvPr>
            <p:ph type="title"/>
          </p:nvPr>
        </p:nvSpPr>
        <p:spPr>
          <a:xfrm>
            <a:off x="9015760" y="-387"/>
            <a:ext cx="3217747" cy="5476293"/>
          </a:xfrm>
        </p:spPr>
        <p:txBody>
          <a:bodyPr vert="horz" lIns="91440" tIns="45720" rIns="91440" bIns="45720" rtlCol="0" anchor="t">
            <a:noAutofit/>
          </a:bodyPr>
          <a:lstStyle/>
          <a:p>
            <a:r>
              <a:rPr lang="en-US" sz="2400" dirty="0">
                <a:cs typeface="Calibri Light"/>
              </a:rPr>
              <a:t>Everything we have talked about has been under the idea that Cells perform Mitosis without complication, however we know that is not true. </a:t>
            </a:r>
            <a:br>
              <a:rPr lang="en-US" sz="2400" dirty="0">
                <a:cs typeface="Calibri Light"/>
              </a:rPr>
            </a:br>
            <a:br>
              <a:rPr lang="en-US" sz="2400" dirty="0">
                <a:cs typeface="Calibri Light"/>
              </a:rPr>
            </a:br>
            <a:r>
              <a:rPr lang="en-US" sz="2400" dirty="0">
                <a:cs typeface="Calibri Light"/>
              </a:rPr>
              <a:t>Cancer is the result of how things do not work correctly. Wither it’s the results of Genetics, Environment or Diet everything can and will affect your cells and how they replicate.</a:t>
            </a:r>
          </a:p>
        </p:txBody>
      </p:sp>
      <p:pic>
        <p:nvPicPr>
          <p:cNvPr id="4" name="Picture 4" descr="A picture containing diagram&#10;&#10;Description automatically generated">
            <a:extLst>
              <a:ext uri="{FF2B5EF4-FFF2-40B4-BE49-F238E27FC236}">
                <a16:creationId xmlns:a16="http://schemas.microsoft.com/office/drawing/2014/main" id="{3EF23AA6-607D-B22E-8E57-9B900CC70122}"/>
              </a:ext>
            </a:extLst>
          </p:cNvPr>
          <p:cNvPicPr>
            <a:picLocks noGrp="1" noChangeAspect="1"/>
          </p:cNvPicPr>
          <p:nvPr>
            <p:ph idx="1"/>
          </p:nvPr>
        </p:nvPicPr>
        <p:blipFill>
          <a:blip r:embed="rId2"/>
          <a:stretch>
            <a:fillRect/>
          </a:stretch>
        </p:blipFill>
        <p:spPr>
          <a:xfrm>
            <a:off x="1239" y="37229"/>
            <a:ext cx="9048595" cy="6819203"/>
          </a:xfrm>
        </p:spPr>
      </p:pic>
    </p:spTree>
    <p:extLst>
      <p:ext uri="{BB962C8B-B14F-4D97-AF65-F5344CB8AC3E}">
        <p14:creationId xmlns:p14="http://schemas.microsoft.com/office/powerpoint/2010/main" val="309193521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5" name="Content Placeholder 4" descr="A picture containing salamander&#10;&#10;Description automatically generated">
            <a:extLst>
              <a:ext uri="{FF2B5EF4-FFF2-40B4-BE49-F238E27FC236}">
                <a16:creationId xmlns:a16="http://schemas.microsoft.com/office/drawing/2014/main" id="{561376E9-04CB-D12A-A238-BA399FE6F004}"/>
              </a:ext>
            </a:extLst>
          </p:cNvPr>
          <p:cNvPicPr>
            <a:picLocks noGrp="1" noChangeAspect="1"/>
          </p:cNvPicPr>
          <p:nvPr>
            <p:ph idx="1"/>
          </p:nvPr>
        </p:nvPicPr>
        <p:blipFill rotWithShape="1">
          <a:blip r:embed="rId3">
            <a:extLst>
              <a:ext uri="{28A0092B-C50C-407E-A947-70E740481C1C}">
                <a14:useLocalDpi xmlns:a14="http://schemas.microsoft.com/office/drawing/2010/main" val="0"/>
              </a:ext>
              <a:ext uri="{837473B0-CC2E-450A-ABE3-18F120FF3D39}">
                <a1611:picAttrSrcUrl xmlns:a1611="http://schemas.microsoft.com/office/drawing/2016/11/main" r:id="rId4"/>
              </a:ext>
            </a:extLst>
          </a:blip>
          <a:srcRect/>
          <a:stretch/>
        </p:blipFill>
        <p:spPr>
          <a:xfrm>
            <a:off x="20" y="10"/>
            <a:ext cx="12191980" cy="6857990"/>
          </a:xfrm>
          <a:prstGeom prst="rect">
            <a:avLst/>
          </a:prstGeom>
        </p:spPr>
      </p:pic>
      <p:sp>
        <p:nvSpPr>
          <p:cNvPr id="10" name="Rectangle 9">
            <a:extLst>
              <a:ext uri="{FF2B5EF4-FFF2-40B4-BE49-F238E27FC236}">
                <a16:creationId xmlns:a16="http://schemas.microsoft.com/office/drawing/2014/main" id="{37C89E4B-3C9F-44B9-8B86-D9E3D112D8E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5320142"/>
            <a:ext cx="12192000" cy="736551"/>
          </a:xfrm>
          <a:prstGeom prst="rect">
            <a:avLst/>
          </a:prstGeom>
          <a:solidFill>
            <a:schemeClr val="bg1">
              <a:alpha val="93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2371C0DC-692F-21B5-0580-6C2B2794B5DB}"/>
              </a:ext>
            </a:extLst>
          </p:cNvPr>
          <p:cNvSpPr>
            <a:spLocks noGrp="1"/>
          </p:cNvSpPr>
          <p:nvPr>
            <p:ph type="title"/>
          </p:nvPr>
        </p:nvSpPr>
        <p:spPr>
          <a:xfrm>
            <a:off x="523875" y="5317240"/>
            <a:ext cx="11210925" cy="744836"/>
          </a:xfrm>
        </p:spPr>
        <p:txBody>
          <a:bodyPr vert="horz" lIns="91440" tIns="45720" rIns="91440" bIns="45720" rtlCol="0" anchor="ctr">
            <a:normAutofit/>
          </a:bodyPr>
          <a:lstStyle/>
          <a:p>
            <a:pPr algn="ctr"/>
            <a:r>
              <a:rPr lang="en-US" sz="3600">
                <a:solidFill>
                  <a:schemeClr val="tx1">
                    <a:lumMod val="85000"/>
                    <a:lumOff val="15000"/>
                  </a:schemeClr>
                </a:solidFill>
              </a:rPr>
              <a:t>Cell Repair vs Regeneration</a:t>
            </a:r>
          </a:p>
        </p:txBody>
      </p:sp>
      <p:cxnSp>
        <p:nvCxnSpPr>
          <p:cNvPr id="12" name="Straight Connector 11">
            <a:extLst>
              <a:ext uri="{FF2B5EF4-FFF2-40B4-BE49-F238E27FC236}">
                <a16:creationId xmlns:a16="http://schemas.microsoft.com/office/drawing/2014/main" id="{AA2EAA10-076F-46BD-8F0F-B9A2FB77A85C}"/>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0" y="5241983"/>
            <a:ext cx="12192000" cy="0"/>
          </a:xfrm>
          <a:prstGeom prst="line">
            <a:avLst/>
          </a:prstGeom>
          <a:ln w="41275">
            <a:solidFill>
              <a:schemeClr val="bg1">
                <a:alpha val="90000"/>
              </a:schemeClr>
            </a:solidFill>
          </a:ln>
        </p:spPr>
        <p:style>
          <a:lnRef idx="1">
            <a:schemeClr val="accent1"/>
          </a:lnRef>
          <a:fillRef idx="0">
            <a:schemeClr val="accent1"/>
          </a:fillRef>
          <a:effectRef idx="0">
            <a:schemeClr val="accent1"/>
          </a:effectRef>
          <a:fontRef idx="minor">
            <a:schemeClr val="tx1"/>
          </a:fontRef>
        </p:style>
      </p:cxnSp>
      <p:cxnSp>
        <p:nvCxnSpPr>
          <p:cNvPr id="14" name="Straight Connector 13">
            <a:extLst>
              <a:ext uri="{FF2B5EF4-FFF2-40B4-BE49-F238E27FC236}">
                <a16:creationId xmlns:a16="http://schemas.microsoft.com/office/drawing/2014/main" id="{D891E407-403B-4764-86C9-33A56D3BCAA3}"/>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0" y="6134852"/>
            <a:ext cx="12192000" cy="0"/>
          </a:xfrm>
          <a:prstGeom prst="line">
            <a:avLst/>
          </a:prstGeom>
          <a:ln w="41275">
            <a:solidFill>
              <a:schemeClr val="bg1">
                <a:alpha val="9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86712953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1" name="Rectangle 20">
            <a:extLst>
              <a:ext uri="{FF2B5EF4-FFF2-40B4-BE49-F238E27FC236}">
                <a16:creationId xmlns:a16="http://schemas.microsoft.com/office/drawing/2014/main" id="{2B97F24A-32CE-4C1C-A50D-3016B394DCF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AEE82657-3062-CB52-8841-D2F8F61320C6}"/>
              </a:ext>
            </a:extLst>
          </p:cNvPr>
          <p:cNvSpPr>
            <a:spLocks noGrp="1"/>
          </p:cNvSpPr>
          <p:nvPr>
            <p:ph type="title"/>
          </p:nvPr>
        </p:nvSpPr>
        <p:spPr>
          <a:xfrm>
            <a:off x="630936" y="639520"/>
            <a:ext cx="3429000" cy="1719072"/>
          </a:xfrm>
        </p:spPr>
        <p:txBody>
          <a:bodyPr anchor="b">
            <a:normAutofit/>
          </a:bodyPr>
          <a:lstStyle/>
          <a:p>
            <a:r>
              <a:rPr lang="en-US" sz="4600"/>
              <a:t>Cell Regeneration</a:t>
            </a:r>
          </a:p>
        </p:txBody>
      </p:sp>
      <p:sp>
        <p:nvSpPr>
          <p:cNvPr id="23" name="sketch line">
            <a:extLst>
              <a:ext uri="{FF2B5EF4-FFF2-40B4-BE49-F238E27FC236}">
                <a16:creationId xmlns:a16="http://schemas.microsoft.com/office/drawing/2014/main" id="{CD8B4F24-440B-49E9-B85D-733523DC064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3278" y="2573756"/>
            <a:ext cx="3255095" cy="18288"/>
          </a:xfrm>
          <a:custGeom>
            <a:avLst/>
            <a:gdLst>
              <a:gd name="connsiteX0" fmla="*/ 0 w 3255095"/>
              <a:gd name="connsiteY0" fmla="*/ 0 h 18288"/>
              <a:gd name="connsiteX1" fmla="*/ 618468 w 3255095"/>
              <a:gd name="connsiteY1" fmla="*/ 0 h 18288"/>
              <a:gd name="connsiteX2" fmla="*/ 1269487 w 3255095"/>
              <a:gd name="connsiteY2" fmla="*/ 0 h 18288"/>
              <a:gd name="connsiteX3" fmla="*/ 1953057 w 3255095"/>
              <a:gd name="connsiteY3" fmla="*/ 0 h 18288"/>
              <a:gd name="connsiteX4" fmla="*/ 2636627 w 3255095"/>
              <a:gd name="connsiteY4" fmla="*/ 0 h 18288"/>
              <a:gd name="connsiteX5" fmla="*/ 3255095 w 3255095"/>
              <a:gd name="connsiteY5" fmla="*/ 0 h 18288"/>
              <a:gd name="connsiteX6" fmla="*/ 3255095 w 3255095"/>
              <a:gd name="connsiteY6" fmla="*/ 18288 h 18288"/>
              <a:gd name="connsiteX7" fmla="*/ 2538974 w 3255095"/>
              <a:gd name="connsiteY7" fmla="*/ 18288 h 18288"/>
              <a:gd name="connsiteX8" fmla="*/ 1822853 w 3255095"/>
              <a:gd name="connsiteY8" fmla="*/ 18288 h 18288"/>
              <a:gd name="connsiteX9" fmla="*/ 1171834 w 3255095"/>
              <a:gd name="connsiteY9" fmla="*/ 18288 h 18288"/>
              <a:gd name="connsiteX10" fmla="*/ 0 w 3255095"/>
              <a:gd name="connsiteY10" fmla="*/ 18288 h 18288"/>
              <a:gd name="connsiteX11" fmla="*/ 0 w 3255095"/>
              <a:gd name="connsiteY11"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255095" h="18288" fill="none" extrusionOk="0">
                <a:moveTo>
                  <a:pt x="0" y="0"/>
                </a:moveTo>
                <a:cubicBezTo>
                  <a:pt x="240201" y="-22123"/>
                  <a:pt x="462021" y="-19623"/>
                  <a:pt x="618468" y="0"/>
                </a:cubicBezTo>
                <a:cubicBezTo>
                  <a:pt x="774915" y="19623"/>
                  <a:pt x="974734" y="2035"/>
                  <a:pt x="1269487" y="0"/>
                </a:cubicBezTo>
                <a:cubicBezTo>
                  <a:pt x="1564240" y="-2035"/>
                  <a:pt x="1733579" y="10639"/>
                  <a:pt x="1953057" y="0"/>
                </a:cubicBezTo>
                <a:cubicBezTo>
                  <a:pt x="2172535" y="-10639"/>
                  <a:pt x="2453962" y="14018"/>
                  <a:pt x="2636627" y="0"/>
                </a:cubicBezTo>
                <a:cubicBezTo>
                  <a:pt x="2819292" y="-14018"/>
                  <a:pt x="3121375" y="5399"/>
                  <a:pt x="3255095" y="0"/>
                </a:cubicBezTo>
                <a:cubicBezTo>
                  <a:pt x="3254386" y="8157"/>
                  <a:pt x="3254682" y="12125"/>
                  <a:pt x="3255095" y="18288"/>
                </a:cubicBezTo>
                <a:cubicBezTo>
                  <a:pt x="3088545" y="23203"/>
                  <a:pt x="2687475" y="7419"/>
                  <a:pt x="2538974" y="18288"/>
                </a:cubicBezTo>
                <a:cubicBezTo>
                  <a:pt x="2390473" y="29157"/>
                  <a:pt x="2137381" y="-8959"/>
                  <a:pt x="1822853" y="18288"/>
                </a:cubicBezTo>
                <a:cubicBezTo>
                  <a:pt x="1508325" y="45535"/>
                  <a:pt x="1466437" y="20385"/>
                  <a:pt x="1171834" y="18288"/>
                </a:cubicBezTo>
                <a:cubicBezTo>
                  <a:pt x="877231" y="16191"/>
                  <a:pt x="561097" y="37643"/>
                  <a:pt x="0" y="18288"/>
                </a:cubicBezTo>
                <a:cubicBezTo>
                  <a:pt x="-46" y="12483"/>
                  <a:pt x="-203" y="6491"/>
                  <a:pt x="0" y="0"/>
                </a:cubicBezTo>
                <a:close/>
              </a:path>
              <a:path w="3255095" h="18288" stroke="0" extrusionOk="0">
                <a:moveTo>
                  <a:pt x="0" y="0"/>
                </a:moveTo>
                <a:cubicBezTo>
                  <a:pt x="291965" y="19429"/>
                  <a:pt x="363155" y="8568"/>
                  <a:pt x="618468" y="0"/>
                </a:cubicBezTo>
                <a:cubicBezTo>
                  <a:pt x="873781" y="-8568"/>
                  <a:pt x="904459" y="-19505"/>
                  <a:pt x="1171834" y="0"/>
                </a:cubicBezTo>
                <a:cubicBezTo>
                  <a:pt x="1439209" y="19505"/>
                  <a:pt x="1744369" y="9790"/>
                  <a:pt x="1887955" y="0"/>
                </a:cubicBezTo>
                <a:cubicBezTo>
                  <a:pt x="2031541" y="-9790"/>
                  <a:pt x="2346378" y="21240"/>
                  <a:pt x="2506423" y="0"/>
                </a:cubicBezTo>
                <a:cubicBezTo>
                  <a:pt x="2666468" y="-21240"/>
                  <a:pt x="2990257" y="30414"/>
                  <a:pt x="3255095" y="0"/>
                </a:cubicBezTo>
                <a:cubicBezTo>
                  <a:pt x="3254831" y="4493"/>
                  <a:pt x="3255479" y="9472"/>
                  <a:pt x="3255095" y="18288"/>
                </a:cubicBezTo>
                <a:cubicBezTo>
                  <a:pt x="3120743" y="16690"/>
                  <a:pt x="2759628" y="42462"/>
                  <a:pt x="2604076" y="18288"/>
                </a:cubicBezTo>
                <a:cubicBezTo>
                  <a:pt x="2448524" y="-5886"/>
                  <a:pt x="2184336" y="19599"/>
                  <a:pt x="1887955" y="18288"/>
                </a:cubicBezTo>
                <a:cubicBezTo>
                  <a:pt x="1591574" y="16977"/>
                  <a:pt x="1548845" y="6870"/>
                  <a:pt x="1334589" y="18288"/>
                </a:cubicBezTo>
                <a:cubicBezTo>
                  <a:pt x="1120333" y="29706"/>
                  <a:pt x="996014" y="9662"/>
                  <a:pt x="683570" y="18288"/>
                </a:cubicBezTo>
                <a:cubicBezTo>
                  <a:pt x="371126" y="26914"/>
                  <a:pt x="198687" y="16167"/>
                  <a:pt x="0" y="18288"/>
                </a:cubicBezTo>
                <a:cubicBezTo>
                  <a:pt x="843" y="9577"/>
                  <a:pt x="371" y="6900"/>
                  <a:pt x="0" y="0"/>
                </a:cubicBezTo>
                <a:close/>
              </a:path>
            </a:pathLst>
          </a:custGeom>
          <a:solidFill>
            <a:schemeClr val="accent2"/>
          </a:solidFill>
          <a:ln w="38100"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Content Placeholder 8">
            <a:extLst>
              <a:ext uri="{FF2B5EF4-FFF2-40B4-BE49-F238E27FC236}">
                <a16:creationId xmlns:a16="http://schemas.microsoft.com/office/drawing/2014/main" id="{505D2A50-369E-BDBC-936E-72A0576BC90A}"/>
              </a:ext>
            </a:extLst>
          </p:cNvPr>
          <p:cNvSpPr>
            <a:spLocks noGrp="1"/>
          </p:cNvSpPr>
          <p:nvPr>
            <p:ph idx="1"/>
          </p:nvPr>
        </p:nvSpPr>
        <p:spPr>
          <a:xfrm>
            <a:off x="630936" y="2807208"/>
            <a:ext cx="3429000" cy="3410712"/>
          </a:xfrm>
        </p:spPr>
        <p:txBody>
          <a:bodyPr anchor="t">
            <a:normAutofit/>
          </a:bodyPr>
          <a:lstStyle/>
          <a:p>
            <a:r>
              <a:rPr lang="en-US" sz="2200"/>
              <a:t>Regeneration is the natural process or restoring damaged or missing cells, tissues, organs, and even entire body parts to full function in plants and animals. </a:t>
            </a:r>
          </a:p>
          <a:p>
            <a:r>
              <a:rPr lang="en-US" sz="2200">
                <a:hlinkClick r:id="rId2"/>
              </a:rPr>
              <a:t>Axolotl Video</a:t>
            </a:r>
            <a:endParaRPr lang="en-US" sz="2200"/>
          </a:p>
        </p:txBody>
      </p:sp>
      <p:pic>
        <p:nvPicPr>
          <p:cNvPr id="5" name="Content Placeholder 4" descr="A picture containing salamander&#10;&#10;Description automatically generated">
            <a:extLst>
              <a:ext uri="{FF2B5EF4-FFF2-40B4-BE49-F238E27FC236}">
                <a16:creationId xmlns:a16="http://schemas.microsoft.com/office/drawing/2014/main" id="{C4B81AF0-9043-1817-A68F-698EFB43F370}"/>
              </a:ext>
            </a:extLst>
          </p:cNvPr>
          <p:cNvPicPr>
            <a:picLocks noChangeAspect="1"/>
          </p:cNvPicPr>
          <p:nvPr/>
        </p:nvPicPr>
        <p:blipFill>
          <a:blip r:embed="rId3">
            <a:extLst>
              <a:ext uri="{28A0092B-C50C-407E-A947-70E740481C1C}">
                <a14:useLocalDpi xmlns:a14="http://schemas.microsoft.com/office/drawing/2010/main" val="0"/>
              </a:ext>
              <a:ext uri="{837473B0-CC2E-450A-ABE3-18F120FF3D39}">
                <a1611:picAttrSrcUrl xmlns:a1611="http://schemas.microsoft.com/office/drawing/2016/11/main" r:id="rId4"/>
              </a:ext>
            </a:extLst>
          </a:blip>
          <a:stretch>
            <a:fillRect/>
          </a:stretch>
        </p:blipFill>
        <p:spPr>
          <a:xfrm>
            <a:off x="4654296" y="1487329"/>
            <a:ext cx="6903720" cy="3883342"/>
          </a:xfrm>
          <a:prstGeom prst="rect">
            <a:avLst/>
          </a:prstGeom>
        </p:spPr>
      </p:pic>
    </p:spTree>
    <p:extLst>
      <p:ext uri="{BB962C8B-B14F-4D97-AF65-F5344CB8AC3E}">
        <p14:creationId xmlns:p14="http://schemas.microsoft.com/office/powerpoint/2010/main" val="296440980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1" name="Rectangle 20">
            <a:extLst>
              <a:ext uri="{FF2B5EF4-FFF2-40B4-BE49-F238E27FC236}">
                <a16:creationId xmlns:a16="http://schemas.microsoft.com/office/drawing/2014/main" id="{2B97F24A-32CE-4C1C-A50D-3016B394DCF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4776329E-8C3C-4DC6-4F86-14576BB0FE7D}"/>
              </a:ext>
            </a:extLst>
          </p:cNvPr>
          <p:cNvSpPr>
            <a:spLocks noGrp="1"/>
          </p:cNvSpPr>
          <p:nvPr>
            <p:ph type="title"/>
          </p:nvPr>
        </p:nvSpPr>
        <p:spPr>
          <a:xfrm>
            <a:off x="630936" y="639520"/>
            <a:ext cx="3429000" cy="1719072"/>
          </a:xfrm>
        </p:spPr>
        <p:txBody>
          <a:bodyPr anchor="b">
            <a:normAutofit/>
          </a:bodyPr>
          <a:lstStyle/>
          <a:p>
            <a:r>
              <a:rPr lang="en-US" sz="5400"/>
              <a:t>Cell Repair</a:t>
            </a:r>
          </a:p>
        </p:txBody>
      </p:sp>
      <p:sp>
        <p:nvSpPr>
          <p:cNvPr id="23" name="sketch line">
            <a:extLst>
              <a:ext uri="{FF2B5EF4-FFF2-40B4-BE49-F238E27FC236}">
                <a16:creationId xmlns:a16="http://schemas.microsoft.com/office/drawing/2014/main" id="{CD8B4F24-440B-49E9-B85D-733523DC064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3278" y="2573756"/>
            <a:ext cx="3255095" cy="18288"/>
          </a:xfrm>
          <a:custGeom>
            <a:avLst/>
            <a:gdLst>
              <a:gd name="connsiteX0" fmla="*/ 0 w 3255095"/>
              <a:gd name="connsiteY0" fmla="*/ 0 h 18288"/>
              <a:gd name="connsiteX1" fmla="*/ 618468 w 3255095"/>
              <a:gd name="connsiteY1" fmla="*/ 0 h 18288"/>
              <a:gd name="connsiteX2" fmla="*/ 1269487 w 3255095"/>
              <a:gd name="connsiteY2" fmla="*/ 0 h 18288"/>
              <a:gd name="connsiteX3" fmla="*/ 1953057 w 3255095"/>
              <a:gd name="connsiteY3" fmla="*/ 0 h 18288"/>
              <a:gd name="connsiteX4" fmla="*/ 2636627 w 3255095"/>
              <a:gd name="connsiteY4" fmla="*/ 0 h 18288"/>
              <a:gd name="connsiteX5" fmla="*/ 3255095 w 3255095"/>
              <a:gd name="connsiteY5" fmla="*/ 0 h 18288"/>
              <a:gd name="connsiteX6" fmla="*/ 3255095 w 3255095"/>
              <a:gd name="connsiteY6" fmla="*/ 18288 h 18288"/>
              <a:gd name="connsiteX7" fmla="*/ 2538974 w 3255095"/>
              <a:gd name="connsiteY7" fmla="*/ 18288 h 18288"/>
              <a:gd name="connsiteX8" fmla="*/ 1822853 w 3255095"/>
              <a:gd name="connsiteY8" fmla="*/ 18288 h 18288"/>
              <a:gd name="connsiteX9" fmla="*/ 1171834 w 3255095"/>
              <a:gd name="connsiteY9" fmla="*/ 18288 h 18288"/>
              <a:gd name="connsiteX10" fmla="*/ 0 w 3255095"/>
              <a:gd name="connsiteY10" fmla="*/ 18288 h 18288"/>
              <a:gd name="connsiteX11" fmla="*/ 0 w 3255095"/>
              <a:gd name="connsiteY11"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255095" h="18288" fill="none" extrusionOk="0">
                <a:moveTo>
                  <a:pt x="0" y="0"/>
                </a:moveTo>
                <a:cubicBezTo>
                  <a:pt x="240201" y="-22123"/>
                  <a:pt x="462021" y="-19623"/>
                  <a:pt x="618468" y="0"/>
                </a:cubicBezTo>
                <a:cubicBezTo>
                  <a:pt x="774915" y="19623"/>
                  <a:pt x="974734" y="2035"/>
                  <a:pt x="1269487" y="0"/>
                </a:cubicBezTo>
                <a:cubicBezTo>
                  <a:pt x="1564240" y="-2035"/>
                  <a:pt x="1733579" y="10639"/>
                  <a:pt x="1953057" y="0"/>
                </a:cubicBezTo>
                <a:cubicBezTo>
                  <a:pt x="2172535" y="-10639"/>
                  <a:pt x="2453962" y="14018"/>
                  <a:pt x="2636627" y="0"/>
                </a:cubicBezTo>
                <a:cubicBezTo>
                  <a:pt x="2819292" y="-14018"/>
                  <a:pt x="3121375" y="5399"/>
                  <a:pt x="3255095" y="0"/>
                </a:cubicBezTo>
                <a:cubicBezTo>
                  <a:pt x="3254386" y="8157"/>
                  <a:pt x="3254682" y="12125"/>
                  <a:pt x="3255095" y="18288"/>
                </a:cubicBezTo>
                <a:cubicBezTo>
                  <a:pt x="3088545" y="23203"/>
                  <a:pt x="2687475" y="7419"/>
                  <a:pt x="2538974" y="18288"/>
                </a:cubicBezTo>
                <a:cubicBezTo>
                  <a:pt x="2390473" y="29157"/>
                  <a:pt x="2137381" y="-8959"/>
                  <a:pt x="1822853" y="18288"/>
                </a:cubicBezTo>
                <a:cubicBezTo>
                  <a:pt x="1508325" y="45535"/>
                  <a:pt x="1466437" y="20385"/>
                  <a:pt x="1171834" y="18288"/>
                </a:cubicBezTo>
                <a:cubicBezTo>
                  <a:pt x="877231" y="16191"/>
                  <a:pt x="561097" y="37643"/>
                  <a:pt x="0" y="18288"/>
                </a:cubicBezTo>
                <a:cubicBezTo>
                  <a:pt x="-46" y="12483"/>
                  <a:pt x="-203" y="6491"/>
                  <a:pt x="0" y="0"/>
                </a:cubicBezTo>
                <a:close/>
              </a:path>
              <a:path w="3255095" h="18288" stroke="0" extrusionOk="0">
                <a:moveTo>
                  <a:pt x="0" y="0"/>
                </a:moveTo>
                <a:cubicBezTo>
                  <a:pt x="291965" y="19429"/>
                  <a:pt x="363155" y="8568"/>
                  <a:pt x="618468" y="0"/>
                </a:cubicBezTo>
                <a:cubicBezTo>
                  <a:pt x="873781" y="-8568"/>
                  <a:pt x="904459" y="-19505"/>
                  <a:pt x="1171834" y="0"/>
                </a:cubicBezTo>
                <a:cubicBezTo>
                  <a:pt x="1439209" y="19505"/>
                  <a:pt x="1744369" y="9790"/>
                  <a:pt x="1887955" y="0"/>
                </a:cubicBezTo>
                <a:cubicBezTo>
                  <a:pt x="2031541" y="-9790"/>
                  <a:pt x="2346378" y="21240"/>
                  <a:pt x="2506423" y="0"/>
                </a:cubicBezTo>
                <a:cubicBezTo>
                  <a:pt x="2666468" y="-21240"/>
                  <a:pt x="2990257" y="30414"/>
                  <a:pt x="3255095" y="0"/>
                </a:cubicBezTo>
                <a:cubicBezTo>
                  <a:pt x="3254831" y="4493"/>
                  <a:pt x="3255479" y="9472"/>
                  <a:pt x="3255095" y="18288"/>
                </a:cubicBezTo>
                <a:cubicBezTo>
                  <a:pt x="3120743" y="16690"/>
                  <a:pt x="2759628" y="42462"/>
                  <a:pt x="2604076" y="18288"/>
                </a:cubicBezTo>
                <a:cubicBezTo>
                  <a:pt x="2448524" y="-5886"/>
                  <a:pt x="2184336" y="19599"/>
                  <a:pt x="1887955" y="18288"/>
                </a:cubicBezTo>
                <a:cubicBezTo>
                  <a:pt x="1591574" y="16977"/>
                  <a:pt x="1548845" y="6870"/>
                  <a:pt x="1334589" y="18288"/>
                </a:cubicBezTo>
                <a:cubicBezTo>
                  <a:pt x="1120333" y="29706"/>
                  <a:pt x="996014" y="9662"/>
                  <a:pt x="683570" y="18288"/>
                </a:cubicBezTo>
                <a:cubicBezTo>
                  <a:pt x="371126" y="26914"/>
                  <a:pt x="198687" y="16167"/>
                  <a:pt x="0" y="18288"/>
                </a:cubicBezTo>
                <a:cubicBezTo>
                  <a:pt x="843" y="9577"/>
                  <a:pt x="371" y="6900"/>
                  <a:pt x="0" y="0"/>
                </a:cubicBezTo>
                <a:close/>
              </a:path>
            </a:pathLst>
          </a:custGeom>
          <a:solidFill>
            <a:schemeClr val="accent2"/>
          </a:solidFill>
          <a:ln w="38100"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Content Placeholder 8">
            <a:extLst>
              <a:ext uri="{FF2B5EF4-FFF2-40B4-BE49-F238E27FC236}">
                <a16:creationId xmlns:a16="http://schemas.microsoft.com/office/drawing/2014/main" id="{CDDBB7CC-36EB-0905-785F-75AF8B090341}"/>
              </a:ext>
            </a:extLst>
          </p:cNvPr>
          <p:cNvSpPr>
            <a:spLocks noGrp="1"/>
          </p:cNvSpPr>
          <p:nvPr>
            <p:ph idx="1"/>
          </p:nvPr>
        </p:nvSpPr>
        <p:spPr>
          <a:xfrm>
            <a:off x="630936" y="2807208"/>
            <a:ext cx="3429000" cy="3410712"/>
          </a:xfrm>
        </p:spPr>
        <p:txBody>
          <a:bodyPr anchor="t">
            <a:normAutofit/>
          </a:bodyPr>
          <a:lstStyle/>
          <a:p>
            <a:r>
              <a:rPr lang="en-US" sz="2200"/>
              <a:t>Cell's ability to restore integrity and function of a damaged cell. Usually always results in scarring.</a:t>
            </a:r>
          </a:p>
          <a:p>
            <a:endParaRPr lang="en-US" sz="2200"/>
          </a:p>
          <a:p>
            <a:pPr marL="0" indent="0">
              <a:buNone/>
            </a:pPr>
            <a:r>
              <a:rPr lang="en-US" sz="2200">
                <a:hlinkClick r:id="rId2"/>
              </a:rPr>
              <a:t>Cell Repair Video</a:t>
            </a:r>
            <a:endParaRPr lang="en-US" sz="2200"/>
          </a:p>
        </p:txBody>
      </p:sp>
      <p:pic>
        <p:nvPicPr>
          <p:cNvPr id="5" name="Content Placeholder 4" descr="A picture containing website&#10;&#10;Description automatically generated">
            <a:extLst>
              <a:ext uri="{FF2B5EF4-FFF2-40B4-BE49-F238E27FC236}">
                <a16:creationId xmlns:a16="http://schemas.microsoft.com/office/drawing/2014/main" id="{3F7590C2-9A69-B3CD-CC65-2C037595E36D}"/>
              </a:ext>
            </a:extLst>
          </p:cNvPr>
          <p:cNvPicPr>
            <a:picLocks noChangeAspect="1"/>
          </p:cNvPicPr>
          <p:nvPr/>
        </p:nvPicPr>
        <p:blipFill>
          <a:blip r:embed="rId3">
            <a:extLst>
              <a:ext uri="{28A0092B-C50C-407E-A947-70E740481C1C}">
                <a14:useLocalDpi xmlns:a14="http://schemas.microsoft.com/office/drawing/2010/main" val="0"/>
              </a:ext>
              <a:ext uri="{837473B0-CC2E-450A-ABE3-18F120FF3D39}">
                <a1611:picAttrSrcUrl xmlns:a1611="http://schemas.microsoft.com/office/drawing/2016/11/main" r:id="rId4"/>
              </a:ext>
            </a:extLst>
          </a:blip>
          <a:stretch>
            <a:fillRect/>
          </a:stretch>
        </p:blipFill>
        <p:spPr>
          <a:xfrm>
            <a:off x="6223635" y="640080"/>
            <a:ext cx="3765042" cy="5577840"/>
          </a:xfrm>
          <a:prstGeom prst="rect">
            <a:avLst/>
          </a:prstGeom>
        </p:spPr>
      </p:pic>
    </p:spTree>
    <p:extLst>
      <p:ext uri="{BB962C8B-B14F-4D97-AF65-F5344CB8AC3E}">
        <p14:creationId xmlns:p14="http://schemas.microsoft.com/office/powerpoint/2010/main" val="4220845750"/>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2</TotalTime>
  <Words>552</Words>
  <Application>Microsoft Macintosh PowerPoint</Application>
  <PresentationFormat>Widescreen</PresentationFormat>
  <Paragraphs>73</Paragraphs>
  <Slides>18</Slides>
  <Notes>3</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18</vt:i4>
      </vt:variant>
    </vt:vector>
  </HeadingPairs>
  <TitlesOfParts>
    <vt:vector size="22" baseType="lpstr">
      <vt:lpstr>Arial</vt:lpstr>
      <vt:lpstr>Calibri</vt:lpstr>
      <vt:lpstr>Calibri Light</vt:lpstr>
      <vt:lpstr>Office Theme</vt:lpstr>
      <vt:lpstr>Objectives</vt:lpstr>
      <vt:lpstr>The Cell Cycle</vt:lpstr>
      <vt:lpstr>The Cell Cycle</vt:lpstr>
      <vt:lpstr>Cell Cycle</vt:lpstr>
      <vt:lpstr>Cell Cycle</vt:lpstr>
      <vt:lpstr>Cell Cycle</vt:lpstr>
      <vt:lpstr>Cell Cycle</vt:lpstr>
      <vt:lpstr>Cell Cycle</vt:lpstr>
      <vt:lpstr>Cell Cycle</vt:lpstr>
      <vt:lpstr>Cell Cycle</vt:lpstr>
      <vt:lpstr>Cell Cycle</vt:lpstr>
      <vt:lpstr>Cell Cycle</vt:lpstr>
      <vt:lpstr>Cell Cycle</vt:lpstr>
      <vt:lpstr>Stop Motion Activity</vt:lpstr>
      <vt:lpstr>Everything we have talked about has been under the idea that Cells perform Mitosis without complication, however we know that is not true.   Cancer is the result of how things do not work correctly. Wither it’s the results of Genetics, Environment or Diet everything can and will affect your cells and how they replicate.</vt:lpstr>
      <vt:lpstr>Cell Repair vs Regeneration</vt:lpstr>
      <vt:lpstr>Cell Regeneration</vt:lpstr>
      <vt:lpstr>Cell Repair</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
  <cp:lastModifiedBy>Jens Andreasen</cp:lastModifiedBy>
  <cp:revision>68</cp:revision>
  <dcterms:created xsi:type="dcterms:W3CDTF">2022-11-11T18:03:08Z</dcterms:created>
  <dcterms:modified xsi:type="dcterms:W3CDTF">2023-01-08T09:41:27Z</dcterms:modified>
</cp:coreProperties>
</file>