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3" r:id="rId5"/>
    <p:sldId id="262" r:id="rId6"/>
    <p:sldId id="287" r:id="rId7"/>
    <p:sldId id="260" r:id="rId8"/>
    <p:sldId id="290" r:id="rId9"/>
    <p:sldId id="263" r:id="rId10"/>
    <p:sldId id="265" r:id="rId11"/>
    <p:sldId id="267" r:id="rId12"/>
    <p:sldId id="284" r:id="rId13"/>
    <p:sldId id="285" r:id="rId14"/>
    <p:sldId id="286" r:id="rId15"/>
    <p:sldId id="272" r:id="rId16"/>
    <p:sldId id="274" r:id="rId17"/>
    <p:sldId id="27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2" autoAdjust="0"/>
  </p:normalViewPr>
  <p:slideViewPr>
    <p:cSldViewPr>
      <p:cViewPr varScale="1">
        <p:scale>
          <a:sx n="105" d="100"/>
          <a:sy n="105" d="100"/>
        </p:scale>
        <p:origin x="18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E21A1-92EA-49D9-B77A-CDC12D7B11D7}" type="datetimeFigureOut">
              <a:rPr lang="en-US" smtClean="0"/>
              <a:pPr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41ECC-9F5C-40FF-A250-5EFAE754E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upload.wikimedia.org/wikipedia/commons/7/76/Osmotic_pressure_on_blood_cells_diagram.sv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Cell Membrane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Homeostasis &amp; Cellular Transport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8275"/>
            <a:ext cx="2705100" cy="1609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781" y="5248275"/>
            <a:ext cx="2705100" cy="1609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271376"/>
            <a:ext cx="2705100" cy="1609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064" y="5248275"/>
            <a:ext cx="2705100" cy="1609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271376"/>
            <a:ext cx="342900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9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Osmosis Concentration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b="1" dirty="0"/>
              <a:t>What if…..</a:t>
            </a:r>
            <a:r>
              <a:rPr lang="en-US" dirty="0"/>
              <a:t>the concentration or purity of the water or solution is greater OUTSIDE of the cell?</a:t>
            </a:r>
          </a:p>
          <a:p>
            <a:endParaRPr lang="en-US" dirty="0"/>
          </a:p>
          <a:p>
            <a:r>
              <a:rPr lang="en-US" dirty="0"/>
              <a:t>This will cause…. the cell to take </a:t>
            </a:r>
            <a:r>
              <a:rPr lang="en-US" b="1" dirty="0"/>
              <a:t>in</a:t>
            </a:r>
            <a:r>
              <a:rPr lang="en-US" dirty="0"/>
              <a:t> water, and </a:t>
            </a:r>
            <a:r>
              <a:rPr lang="en-US" b="1" dirty="0"/>
              <a:t>swell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4495800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24400" y="4478740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85900" y="4876800"/>
            <a:ext cx="1371600" cy="1371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38700" y="4593040"/>
            <a:ext cx="1828800" cy="1905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5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Osmosis Concentration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What if….</a:t>
            </a:r>
            <a:r>
              <a:rPr lang="en-US" dirty="0"/>
              <a:t>the water outside of the cell has an EQUAL amount of salt as the water INSIDE of the cell.</a:t>
            </a:r>
          </a:p>
          <a:p>
            <a:r>
              <a:rPr lang="en-US" dirty="0"/>
              <a:t>Will cause…. </a:t>
            </a:r>
            <a:r>
              <a:rPr lang="en-US" b="1" dirty="0"/>
              <a:t>NO CHANGE </a:t>
            </a:r>
            <a:r>
              <a:rPr lang="en-US" dirty="0"/>
              <a:t>in cell size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4495800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29200" y="4503761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85900" y="4876800"/>
            <a:ext cx="1371600" cy="1371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372100" y="4876800"/>
            <a:ext cx="1371600" cy="1371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9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ile:Osmotic pressure on blood cells diagram.sv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11267"/>
          <a:stretch/>
        </p:blipFill>
        <p:spPr bwMode="auto">
          <a:xfrm>
            <a:off x="609600" y="914400"/>
            <a:ext cx="7737518" cy="3600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0" name="Rectangle 100"/>
          <p:cNvSpPr>
            <a:spLocks noChangeArrowheads="1"/>
          </p:cNvSpPr>
          <p:nvPr/>
        </p:nvSpPr>
        <p:spPr bwMode="auto">
          <a:xfrm>
            <a:off x="17583" y="271922"/>
            <a:ext cx="9293789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Active Transport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: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molecules moving from </a:t>
            </a:r>
            <a:r>
              <a:rPr kumimoji="0" lang="en-US" sz="24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LOW to HIGH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conc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entration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Energy is required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as molecules must be </a:t>
            </a:r>
            <a:r>
              <a:rPr kumimoji="0" lang="en-US" sz="24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pumped against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the concentration gradient.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----If energy is required, where does the energy come from?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Ex: Body cells pump CO</a:t>
            </a:r>
            <a:r>
              <a:rPr kumimoji="0" lang="en-US" sz="2400" b="0" i="0" u="none" strike="noStrike" cap="none" normalizeH="0" baseline="-2500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out into surrounding blood vessels to be carried to the lungs for exhale. Blood vessels are high in CO</a:t>
            </a:r>
            <a:r>
              <a:rPr kumimoji="0" lang="en-US" sz="2400" b="0" i="0" u="none" strike="noStrike" cap="none" normalizeH="0" baseline="-2500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compared to cells, so energy is needed to move 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lang="en-US" sz="2400" baseline="-250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across the cell membrane from </a:t>
            </a:r>
            <a:r>
              <a:rPr kumimoji="0" lang="en-US" sz="24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LOW to HIGH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concentration.</a:t>
            </a:r>
            <a:endParaRPr kumimoji="0" lang="en-US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721" name="Group 1"/>
          <p:cNvGrpSpPr>
            <a:grpSpLocks/>
          </p:cNvGrpSpPr>
          <p:nvPr/>
        </p:nvGrpSpPr>
        <p:grpSpPr bwMode="auto">
          <a:xfrm>
            <a:off x="3200400" y="4646222"/>
            <a:ext cx="6110979" cy="2057142"/>
            <a:chOff x="1781" y="10943"/>
            <a:chExt cx="7086" cy="1842"/>
          </a:xfrm>
        </p:grpSpPr>
        <p:sp>
          <p:nvSpPr>
            <p:cNvPr id="30819" name="Text Box 99"/>
            <p:cNvSpPr txBox="1">
              <a:spLocks noChangeArrowheads="1"/>
            </p:cNvSpPr>
            <p:nvPr/>
          </p:nvSpPr>
          <p:spPr bwMode="auto">
            <a:xfrm>
              <a:off x="1781" y="11081"/>
              <a:ext cx="24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outside of cell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8" name="Text Box 98"/>
            <p:cNvSpPr txBox="1">
              <a:spLocks noChangeArrowheads="1"/>
            </p:cNvSpPr>
            <p:nvPr/>
          </p:nvSpPr>
          <p:spPr bwMode="auto">
            <a:xfrm>
              <a:off x="1869" y="12378"/>
              <a:ext cx="239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inside of cell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722" name="Group 2"/>
            <p:cNvGrpSpPr>
              <a:grpSpLocks/>
            </p:cNvGrpSpPr>
            <p:nvPr/>
          </p:nvGrpSpPr>
          <p:grpSpPr bwMode="auto">
            <a:xfrm>
              <a:off x="3380" y="10943"/>
              <a:ext cx="5487" cy="1842"/>
              <a:chOff x="3011" y="11668"/>
              <a:chExt cx="6037" cy="2240"/>
            </a:xfrm>
          </p:grpSpPr>
          <p:sp>
            <p:nvSpPr>
              <p:cNvPr id="30817" name="AutoShape 97"/>
              <p:cNvSpPr>
                <a:spLocks noChangeShapeType="1"/>
              </p:cNvSpPr>
              <p:nvPr/>
            </p:nvSpPr>
            <p:spPr bwMode="auto">
              <a:xfrm>
                <a:off x="6721" y="11935"/>
                <a:ext cx="60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6" name="Text Box 96"/>
              <p:cNvSpPr txBox="1">
                <a:spLocks noChangeArrowheads="1"/>
              </p:cNvSpPr>
              <p:nvPr/>
            </p:nvSpPr>
            <p:spPr bwMode="auto">
              <a:xfrm>
                <a:off x="7332" y="11668"/>
                <a:ext cx="1716" cy="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CO</a:t>
                </a:r>
                <a:r>
                  <a:rPr kumimoji="0" lang="en-US" sz="2000" b="1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2</a:t>
                </a:r>
                <a:r>
                  <a:rPr kumimoji="0" 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molecules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0723" name="Group 3"/>
              <p:cNvGrpSpPr>
                <a:grpSpLocks/>
              </p:cNvGrpSpPr>
              <p:nvPr/>
            </p:nvGrpSpPr>
            <p:grpSpPr bwMode="auto">
              <a:xfrm>
                <a:off x="3011" y="11833"/>
                <a:ext cx="4142" cy="2075"/>
                <a:chOff x="3005" y="10816"/>
                <a:chExt cx="4985" cy="2811"/>
              </a:xfrm>
            </p:grpSpPr>
            <p:grpSp>
              <p:nvGrpSpPr>
                <p:cNvPr id="30732" name="Group 12"/>
                <p:cNvGrpSpPr>
                  <a:grpSpLocks/>
                </p:cNvGrpSpPr>
                <p:nvPr/>
              </p:nvGrpSpPr>
              <p:grpSpPr bwMode="auto">
                <a:xfrm>
                  <a:off x="3005" y="11747"/>
                  <a:ext cx="4985" cy="1051"/>
                  <a:chOff x="1815" y="1649"/>
                  <a:chExt cx="4984" cy="1051"/>
                </a:xfrm>
              </p:grpSpPr>
              <p:grpSp>
                <p:nvGrpSpPr>
                  <p:cNvPr id="3078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815" y="1649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30803" name="Group 83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812" name="Group 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815" name="Oval 9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14" name="AutoShape 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13" name="AutoShape 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808" name="Group 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811" name="Oval 9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10" name="AutoShape 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09" name="AutoShap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804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807" name="Oval 8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06" name="AutoShap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05" name="AutoShape 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0790" name="Group 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799" name="Group 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802" name="Oval 8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01" name="AutoShape 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00" name="AutoShape 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95" name="Group 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98" name="Oval 7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97" name="AutoShape 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96" name="AutoShape 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91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94" name="Oval 7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93" name="AutoShape 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92" name="AutoShape 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3076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3895" y="1649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30776" name="Group 56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785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88" name="Oval 6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87" name="AutoShap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86" name="AutoShap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81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84" name="Oval 6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83" name="AutoShape 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82" name="AutoShape 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77" name="Group 5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80" name="Oval 6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79" name="AutoShape 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78" name="AutoShape 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0763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772" name="Group 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75" name="Oval 5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74" name="AutoShape 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73" name="AutoShape 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68" name="Group 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71" name="Oval 5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70" name="AutoShape 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69" name="AutoShape 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64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67" name="Oval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66" name="AutoShape 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65" name="AutoShape 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30735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5745" y="1653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30749" name="Group 29"/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758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61" name="Oval 4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60" name="AutoShape 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59" name="AutoShape 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54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57" name="Oval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56" name="AutoShape 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55" name="AutoShape 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50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53" name="Oval 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52" name="AutoShape 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51" name="AutoShape 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0736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0745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48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47" name="AutoShap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46" name="AutoShape 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41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44" name="Oval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43" name="AutoShape 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42" name="AutoShape 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737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0740" name="Oval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39" name="AutoShape 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38" name="AutoShape 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sp>
                <p:nvSpPr>
                  <p:cNvPr id="30734" name="Auto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3060" y="1649"/>
                    <a:ext cx="700" cy="1051"/>
                  </a:xfrm>
                  <a:prstGeom prst="bracketPair">
                    <a:avLst>
                      <a:gd name="adj" fmla="val 16667"/>
                    </a:avLst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33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653"/>
                    <a:ext cx="675" cy="104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31" name="AutoShape 11"/>
                <p:cNvSpPr>
                  <a:spLocks noChangeShapeType="1"/>
                </p:cNvSpPr>
                <p:nvPr/>
              </p:nvSpPr>
              <p:spPr bwMode="auto">
                <a:xfrm flipV="1">
                  <a:off x="6585" y="11224"/>
                  <a:ext cx="0" cy="1995"/>
                </a:xfrm>
                <a:prstGeom prst="straightConnector1">
                  <a:avLst/>
                </a:prstGeom>
                <a:noFill/>
                <a:ln w="76200">
                  <a:solidFill>
                    <a:srgbClr val="C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0" name="Oval 10"/>
                <p:cNvSpPr>
                  <a:spLocks noChangeArrowheads="1"/>
                </p:cNvSpPr>
                <p:nvPr/>
              </p:nvSpPr>
              <p:spPr bwMode="auto">
                <a:xfrm>
                  <a:off x="3604" y="10954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9" name="Oval 9"/>
                <p:cNvSpPr>
                  <a:spLocks noChangeArrowheads="1"/>
                </p:cNvSpPr>
                <p:nvPr/>
              </p:nvSpPr>
              <p:spPr bwMode="auto">
                <a:xfrm>
                  <a:off x="4425" y="10816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8" name="Oval 8"/>
                <p:cNvSpPr>
                  <a:spLocks noChangeArrowheads="1"/>
                </p:cNvSpPr>
                <p:nvPr/>
              </p:nvSpPr>
              <p:spPr bwMode="auto">
                <a:xfrm>
                  <a:off x="5162" y="11062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7" name="Oval 7"/>
                <p:cNvSpPr>
                  <a:spLocks noChangeArrowheads="1"/>
                </p:cNvSpPr>
                <p:nvPr/>
              </p:nvSpPr>
              <p:spPr bwMode="auto">
                <a:xfrm>
                  <a:off x="5917" y="10816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6" name="Oval 6"/>
                <p:cNvSpPr>
                  <a:spLocks noChangeArrowheads="1"/>
                </p:cNvSpPr>
                <p:nvPr/>
              </p:nvSpPr>
              <p:spPr bwMode="auto">
                <a:xfrm>
                  <a:off x="6915" y="10816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5" name="Oval 5"/>
                <p:cNvSpPr>
                  <a:spLocks noChangeArrowheads="1"/>
                </p:cNvSpPr>
                <p:nvPr/>
              </p:nvSpPr>
              <p:spPr bwMode="auto">
                <a:xfrm>
                  <a:off x="4928" y="13207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4" name="Oval 4"/>
                <p:cNvSpPr>
                  <a:spLocks noChangeArrowheads="1"/>
                </p:cNvSpPr>
                <p:nvPr/>
              </p:nvSpPr>
              <p:spPr bwMode="auto">
                <a:xfrm>
                  <a:off x="6016" y="13219"/>
                  <a:ext cx="390" cy="40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824" name="Rectangle 104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0" descr="stick fig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1152525" cy="1617579"/>
          </a:xfrm>
          <a:prstGeom prst="rect">
            <a:avLst/>
          </a:prstGeom>
          <a:noFill/>
        </p:spPr>
      </p:pic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381000" y="1905000"/>
            <a:ext cx="8479196" cy="3976687"/>
            <a:chOff x="1158" y="1403"/>
            <a:chExt cx="8391" cy="3300"/>
          </a:xfrm>
        </p:grpSpPr>
        <p:grpSp>
          <p:nvGrpSpPr>
            <p:cNvPr id="31750" name="Group 6"/>
            <p:cNvGrpSpPr>
              <a:grpSpLocks/>
            </p:cNvGrpSpPr>
            <p:nvPr/>
          </p:nvGrpSpPr>
          <p:grpSpPr bwMode="auto">
            <a:xfrm>
              <a:off x="3179" y="1403"/>
              <a:ext cx="5348" cy="3300"/>
              <a:chOff x="3179" y="1403"/>
              <a:chExt cx="5348" cy="3300"/>
            </a:xfrm>
          </p:grpSpPr>
          <p:sp>
            <p:nvSpPr>
              <p:cNvPr id="31755" name="AutoShape 11"/>
              <p:cNvSpPr>
                <a:spLocks noChangeShapeType="1"/>
              </p:cNvSpPr>
              <p:nvPr/>
            </p:nvSpPr>
            <p:spPr bwMode="auto">
              <a:xfrm>
                <a:off x="3797" y="1598"/>
                <a:ext cx="4063" cy="3105"/>
              </a:xfrm>
              <a:prstGeom prst="curvedConnector3">
                <a:avLst>
                  <a:gd name="adj1" fmla="val 57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4" name="Oval 10"/>
              <p:cNvSpPr>
                <a:spLocks noChangeArrowheads="1"/>
              </p:cNvSpPr>
              <p:nvPr/>
            </p:nvSpPr>
            <p:spPr bwMode="auto">
              <a:xfrm>
                <a:off x="3179" y="1403"/>
                <a:ext cx="349" cy="3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3" name="Oval 9"/>
              <p:cNvSpPr>
                <a:spLocks noChangeArrowheads="1"/>
              </p:cNvSpPr>
              <p:nvPr/>
            </p:nvSpPr>
            <p:spPr bwMode="auto">
              <a:xfrm>
                <a:off x="8178" y="4163"/>
                <a:ext cx="349" cy="3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2" name="AutoShape 8"/>
              <p:cNvSpPr>
                <a:spLocks noChangeShapeType="1"/>
              </p:cNvSpPr>
              <p:nvPr/>
            </p:nvSpPr>
            <p:spPr bwMode="auto">
              <a:xfrm>
                <a:off x="3540" y="1733"/>
                <a:ext cx="1210" cy="54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1" name="AutoShape 7"/>
              <p:cNvSpPr>
                <a:spLocks noChangeShapeType="1"/>
              </p:cNvSpPr>
              <p:nvPr/>
            </p:nvSpPr>
            <p:spPr bwMode="auto">
              <a:xfrm flipH="1" flipV="1">
                <a:off x="6980" y="3623"/>
                <a:ext cx="1198" cy="6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1158" y="2099"/>
              <a:ext cx="8391" cy="2289"/>
              <a:chOff x="1158" y="2099"/>
              <a:chExt cx="8391" cy="2289"/>
            </a:xfrm>
          </p:grpSpPr>
          <p:sp>
            <p:nvSpPr>
              <p:cNvPr id="31749" name="Text Box 5"/>
              <p:cNvSpPr txBox="1">
                <a:spLocks noChangeArrowheads="1"/>
              </p:cNvSpPr>
              <p:nvPr/>
            </p:nvSpPr>
            <p:spPr bwMode="auto">
              <a:xfrm>
                <a:off x="1158" y="2813"/>
                <a:ext cx="2811" cy="157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NO ENERGY NEEDED</a:t>
                </a: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: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  Diffusion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  Osmosis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48" name="Text Box 4"/>
              <p:cNvSpPr txBox="1">
                <a:spLocks noChangeArrowheads="1"/>
              </p:cNvSpPr>
              <p:nvPr/>
            </p:nvSpPr>
            <p:spPr bwMode="auto">
              <a:xfrm>
                <a:off x="6738" y="2099"/>
                <a:ext cx="2811" cy="91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ENERGY NEEDED</a:t>
                </a: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: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  Active Transport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240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ANALOGY: Passive</a:t>
            </a:r>
            <a:r>
              <a:rPr kumimoji="0" lang="en-US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Transport vs. Active Transport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0" descr="stick fig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152525" cy="161757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7200" y="5230956"/>
            <a:ext cx="2764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Passive Transport: Like going DOWNHILL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02930" y="1581834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Active Transport:  like going UPHILL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154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5683" y="153144"/>
            <a:ext cx="9088317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Function of the </a:t>
            </a:r>
            <a:r>
              <a:rPr kumimoji="0" lang="en-US" sz="3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Membrane</a:t>
            </a: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sz="23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membrane </a:t>
            </a:r>
            <a:r>
              <a:rPr kumimoji="0" lang="en-US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separates the components of a cell from </a:t>
            </a: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its </a:t>
            </a:r>
            <a:r>
              <a:rPr kumimoji="0" lang="en-US" sz="23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environment</a:t>
            </a: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—(what surrounds the cell)</a:t>
            </a: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 is the “</a:t>
            </a:r>
            <a:r>
              <a:rPr lang="en-US" sz="23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atekeeper” of the cell—regulates flow of materials into and out of cell—</a:t>
            </a:r>
            <a:r>
              <a:rPr kumimoji="0" lang="en-US" sz="23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selectively permeable </a:t>
            </a:r>
            <a:r>
              <a:rPr kumimoji="0" lang="en-US" sz="230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(let’s in certain things,</a:t>
            </a:r>
            <a:r>
              <a:rPr kumimoji="0" lang="en-US" sz="2300" i="0" strike="noStrike" cap="none" normalizeH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sometimes)</a:t>
            </a: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i="0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463550" marR="0" lvl="0" indent="-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membrane helps cells maintain </a:t>
            </a:r>
            <a:r>
              <a:rPr kumimoji="0" lang="en-US" sz="23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homeostasis</a:t>
            </a:r>
            <a:r>
              <a:rPr kumimoji="0" lang="en-US" sz="23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—(stable internal </a:t>
            </a:r>
            <a:r>
              <a:rPr kumimoji="0" lang="en-US" sz="230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balance)</a:t>
            </a:r>
            <a:endParaRPr kumimoji="0" lang="en-US" sz="230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biologyjunction.com/images/cell20membr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824374"/>
            <a:ext cx="4724400" cy="3033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/>
              <a:t>The Cell Membrane &amp; Homeostasis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834752" cy="5638800"/>
          </a:xfrm>
        </p:spPr>
        <p:txBody>
          <a:bodyPr>
            <a:normAutofit/>
          </a:bodyPr>
          <a:lstStyle/>
          <a:p>
            <a:r>
              <a:rPr lang="en-US" sz="2300" dirty="0"/>
              <a:t>The cell membrane is responsible for maintaining </a:t>
            </a:r>
            <a:r>
              <a:rPr lang="en-US" sz="2300" b="1" dirty="0"/>
              <a:t>homeostasis</a:t>
            </a:r>
            <a:r>
              <a:rPr lang="en-US" sz="2300" dirty="0"/>
              <a:t> (home-E-O-stay-sis) within the cell</a:t>
            </a:r>
          </a:p>
          <a:p>
            <a:endParaRPr lang="en-US" sz="2300" dirty="0"/>
          </a:p>
          <a:p>
            <a:r>
              <a:rPr lang="en-US" sz="2300" b="1" dirty="0"/>
              <a:t>Homeostasis</a:t>
            </a:r>
            <a:r>
              <a:rPr lang="en-US" sz="2300" dirty="0"/>
              <a:t> is “a stable, internal environment”</a:t>
            </a:r>
          </a:p>
          <a:p>
            <a:endParaRPr lang="en-US" sz="2300" dirty="0"/>
          </a:p>
          <a:p>
            <a:r>
              <a:rPr lang="en-US" sz="2300" dirty="0"/>
              <a:t>The cell membrane maintains homeostasis through balancing the </a:t>
            </a:r>
            <a:r>
              <a:rPr lang="en-US" sz="2300" b="1" dirty="0"/>
              <a:t>pH (acid level), temperature, sugars, water purity</a:t>
            </a:r>
          </a:p>
          <a:p>
            <a:endParaRPr lang="en-US" sz="2300" b="1" dirty="0"/>
          </a:p>
          <a:p>
            <a:r>
              <a:rPr lang="en-US" sz="2300" dirty="0"/>
              <a:t>It does this through </a:t>
            </a:r>
            <a:r>
              <a:rPr lang="en-US" sz="2300" b="1" dirty="0"/>
              <a:t>active</a:t>
            </a:r>
            <a:r>
              <a:rPr lang="en-US" sz="2300" dirty="0"/>
              <a:t> and </a:t>
            </a:r>
            <a:r>
              <a:rPr lang="en-US" sz="2300" b="1" dirty="0"/>
              <a:t>passive</a:t>
            </a:r>
            <a:r>
              <a:rPr lang="en-US" sz="2300" dirty="0"/>
              <a:t> transport</a:t>
            </a:r>
          </a:p>
        </p:txBody>
      </p:sp>
      <p:pic>
        <p:nvPicPr>
          <p:cNvPr id="3074" name="Picture 2" descr="C:\Users\kdlewis\AppData\Local\Microsoft\Windows\Temporary Internet Files\Content.IE5\1F7ER2T8\MP90044861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152" y="1600200"/>
            <a:ext cx="336069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19600" y="6172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 homeostasis, everything is PERFECT</a:t>
            </a:r>
          </a:p>
        </p:txBody>
      </p:sp>
    </p:spTree>
    <p:extLst>
      <p:ext uri="{BB962C8B-B14F-4D97-AF65-F5344CB8AC3E}">
        <p14:creationId xmlns:p14="http://schemas.microsoft.com/office/powerpoint/2010/main" val="78269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7" name="Rectangle 99"/>
          <p:cNvSpPr>
            <a:spLocks noChangeArrowheads="1"/>
          </p:cNvSpPr>
          <p:nvPr/>
        </p:nvSpPr>
        <p:spPr bwMode="auto">
          <a:xfrm>
            <a:off x="174588" y="-87436"/>
            <a:ext cx="86868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Membrane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ALL</a:t>
            </a: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cells have a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membrane</a:t>
            </a:r>
            <a:r>
              <a:rPr kumimoji="0" lang="en-US" sz="28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made of </a:t>
            </a:r>
            <a:r>
              <a:rPr lang="en-US" sz="2800" b="1" u="sng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hosphate,</a:t>
            </a:r>
            <a:r>
              <a:rPr kumimoji="0" lang="en-US" sz="2800" b="1" i="0" strike="noStrike" cap="none" normalizeH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proteins,</a:t>
            </a:r>
            <a:r>
              <a:rPr kumimoji="0" lang="en-US" sz="28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lipids (fats)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1" i="0" u="sng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609600" y="3392387"/>
            <a:ext cx="6705600" cy="1719263"/>
            <a:chOff x="1238" y="2153"/>
            <a:chExt cx="8829" cy="2707"/>
          </a:xfrm>
        </p:grpSpPr>
        <p:grpSp>
          <p:nvGrpSpPr>
            <p:cNvPr id="17415" name="Group 7"/>
            <p:cNvGrpSpPr>
              <a:grpSpLocks/>
            </p:cNvGrpSpPr>
            <p:nvPr/>
          </p:nvGrpSpPr>
          <p:grpSpPr bwMode="auto">
            <a:xfrm>
              <a:off x="1238" y="2153"/>
              <a:ext cx="7551" cy="2707"/>
              <a:chOff x="632" y="2042"/>
              <a:chExt cx="7471" cy="2998"/>
            </a:xfrm>
          </p:grpSpPr>
          <p:grpSp>
            <p:nvGrpSpPr>
              <p:cNvPr id="17423" name="Group 15"/>
              <p:cNvGrpSpPr>
                <a:grpSpLocks/>
              </p:cNvGrpSpPr>
              <p:nvPr/>
            </p:nvGrpSpPr>
            <p:grpSpPr bwMode="auto">
              <a:xfrm>
                <a:off x="3119" y="2890"/>
                <a:ext cx="4984" cy="1051"/>
                <a:chOff x="1815" y="1649"/>
                <a:chExt cx="4984" cy="1051"/>
              </a:xfrm>
            </p:grpSpPr>
            <p:grpSp>
              <p:nvGrpSpPr>
                <p:cNvPr id="17480" name="Group 72"/>
                <p:cNvGrpSpPr>
                  <a:grpSpLocks/>
                </p:cNvGrpSpPr>
                <p:nvPr/>
              </p:nvGrpSpPr>
              <p:grpSpPr bwMode="auto">
                <a:xfrm>
                  <a:off x="1815" y="1649"/>
                  <a:ext cx="1054" cy="1047"/>
                  <a:chOff x="1815" y="1649"/>
                  <a:chExt cx="1054" cy="1047"/>
                </a:xfrm>
              </p:grpSpPr>
              <p:grpSp>
                <p:nvGrpSpPr>
                  <p:cNvPr id="17494" name="Group 86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820" y="2244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503" name="Group 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506" name="Oval 9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505" name="AutoShape 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504" name="AutoShape 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99" name="Group 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502" name="Oval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501" name="AutoShape 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500" name="AutoShape 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95" name="Group 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98" name="Oval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97" name="AutoShap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96" name="AutoShape 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481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1815" y="1649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490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93" name="Oval 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92" name="AutoShape 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91" name="AutoShape 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86" name="Group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89" name="Oval 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88" name="AutoShape 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87" name="AutoShape 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82" name="Group 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85" name="Oval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84" name="AutoShape 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83" name="AutoShape 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7453" name="Group 45"/>
                <p:cNvGrpSpPr>
                  <a:grpSpLocks/>
                </p:cNvGrpSpPr>
                <p:nvPr/>
              </p:nvGrpSpPr>
              <p:grpSpPr bwMode="auto">
                <a:xfrm>
                  <a:off x="3895" y="1649"/>
                  <a:ext cx="1054" cy="1047"/>
                  <a:chOff x="1815" y="1649"/>
                  <a:chExt cx="1054" cy="1047"/>
                </a:xfrm>
              </p:grpSpPr>
              <p:grpSp>
                <p:nvGrpSpPr>
                  <p:cNvPr id="17467" name="Group 59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820" y="2244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476" name="Group 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79" name="Oval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78" name="AutoShape 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77" name="AutoShape 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72" name="Group 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75" name="Oval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74" name="AutoShape 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73" name="AutoShape 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68" name="Group 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71" name="Oval 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70" name="AutoShap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69" name="AutoShape 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45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1815" y="1649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463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66" name="Oval 5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65" name="AutoShap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64" name="AutoShape 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59" name="Group 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62" name="Oval 5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61" name="AutoShape 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60" name="AutoShape 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55" name="Group 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58" name="Oval 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57" name="AutoShape 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56" name="AutoShape 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7426" name="Group 18"/>
                <p:cNvGrpSpPr>
                  <a:grpSpLocks/>
                </p:cNvGrpSpPr>
                <p:nvPr/>
              </p:nvGrpSpPr>
              <p:grpSpPr bwMode="auto">
                <a:xfrm>
                  <a:off x="5745" y="1653"/>
                  <a:ext cx="1054" cy="1047"/>
                  <a:chOff x="1815" y="1649"/>
                  <a:chExt cx="1054" cy="1047"/>
                </a:xfrm>
              </p:grpSpPr>
              <p:grpSp>
                <p:nvGrpSpPr>
                  <p:cNvPr id="17440" name="Group 32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820" y="2244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449" name="Group 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52" name="Oval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51" name="AutoShape 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50" name="AutoShape 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45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48" name="Oval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47" name="AutoShape 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46" name="AutoShape 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41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44" name="Oval 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43" name="AutoShape 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42" name="AutoShape 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42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1815" y="1649"/>
                    <a:ext cx="1049" cy="452"/>
                    <a:chOff x="1815" y="1485"/>
                    <a:chExt cx="1350" cy="660"/>
                  </a:xfrm>
                </p:grpSpPr>
                <p:grpSp>
                  <p:nvGrpSpPr>
                    <p:cNvPr id="17436" name="Group 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39" name="Oval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38" name="AutoShape 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37" name="AutoShape 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32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35" name="Oval 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34" name="AutoShap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33" name="AutoShap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7428" name="Group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5" y="1485"/>
                      <a:ext cx="450" cy="660"/>
                      <a:chOff x="1815" y="1485"/>
                      <a:chExt cx="450" cy="660"/>
                    </a:xfrm>
                  </p:grpSpPr>
                  <p:sp>
                    <p:nvSpPr>
                      <p:cNvPr id="17431" name="Oval 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15" y="1485"/>
                        <a:ext cx="450" cy="34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30" name="AutoShap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50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7429" name="AutoShap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5" y="1830"/>
                        <a:ext cx="15" cy="31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7425" name="AutoShape 17"/>
                <p:cNvSpPr>
                  <a:spLocks noChangeArrowheads="1"/>
                </p:cNvSpPr>
                <p:nvPr/>
              </p:nvSpPr>
              <p:spPr bwMode="auto">
                <a:xfrm>
                  <a:off x="3060" y="1649"/>
                  <a:ext cx="700" cy="1051"/>
                </a:xfrm>
                <a:prstGeom prst="bracketPair">
                  <a:avLst>
                    <a:gd name="adj" fmla="val 16667"/>
                  </a:avLst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24" name="Oval 16"/>
                <p:cNvSpPr>
                  <a:spLocks noChangeArrowheads="1"/>
                </p:cNvSpPr>
                <p:nvPr/>
              </p:nvSpPr>
              <p:spPr bwMode="auto">
                <a:xfrm>
                  <a:off x="5040" y="1653"/>
                  <a:ext cx="675" cy="104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422" name="Text Box 14"/>
              <p:cNvSpPr txBox="1">
                <a:spLocks noChangeArrowheads="1"/>
              </p:cNvSpPr>
              <p:nvPr/>
            </p:nvSpPr>
            <p:spPr bwMode="auto">
              <a:xfrm>
                <a:off x="632" y="2895"/>
                <a:ext cx="1980" cy="9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Cell Membrane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21" name="Text Box 13"/>
              <p:cNvSpPr txBox="1">
                <a:spLocks noChangeArrowheads="1"/>
              </p:cNvSpPr>
              <p:nvPr/>
            </p:nvSpPr>
            <p:spPr bwMode="auto">
              <a:xfrm>
                <a:off x="2612" y="4546"/>
                <a:ext cx="1553" cy="49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lipid bilayer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20" name="Text Box 12"/>
              <p:cNvSpPr txBox="1">
                <a:spLocks noChangeArrowheads="1"/>
              </p:cNvSpPr>
              <p:nvPr/>
            </p:nvSpPr>
            <p:spPr bwMode="auto">
              <a:xfrm>
                <a:off x="3824" y="2042"/>
                <a:ext cx="2080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protein channel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9" name="Text Box 11"/>
              <p:cNvSpPr txBox="1">
                <a:spLocks noChangeArrowheads="1"/>
              </p:cNvSpPr>
              <p:nvPr/>
            </p:nvSpPr>
            <p:spPr bwMode="auto">
              <a:xfrm>
                <a:off x="5669" y="4546"/>
                <a:ext cx="1780" cy="49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protein </a:t>
                </a:r>
                <a:r>
                  <a:rPr kumimoji="0" lang="en-US" sz="12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pump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8" name="AutoShape 10"/>
              <p:cNvSpPr>
                <a:spLocks noChangeShapeType="1"/>
              </p:cNvSpPr>
              <p:nvPr/>
            </p:nvSpPr>
            <p:spPr bwMode="auto">
              <a:xfrm flipV="1">
                <a:off x="3347" y="4081"/>
                <a:ext cx="122" cy="4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17" name="AutoShape 9"/>
              <p:cNvSpPr>
                <a:spLocks noChangeShapeType="1"/>
              </p:cNvSpPr>
              <p:nvPr/>
            </p:nvSpPr>
            <p:spPr bwMode="auto">
              <a:xfrm>
                <a:off x="4607" y="2446"/>
                <a:ext cx="105" cy="45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16" name="AutoShape 8"/>
              <p:cNvSpPr>
                <a:spLocks noChangeShapeType="1"/>
              </p:cNvSpPr>
              <p:nvPr/>
            </p:nvSpPr>
            <p:spPr bwMode="auto">
              <a:xfrm flipV="1">
                <a:off x="6602" y="4081"/>
                <a:ext cx="45" cy="4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410" name="Group 2"/>
            <p:cNvGrpSpPr>
              <a:grpSpLocks/>
            </p:cNvGrpSpPr>
            <p:nvPr/>
          </p:nvGrpSpPr>
          <p:grpSpPr bwMode="auto">
            <a:xfrm>
              <a:off x="8910" y="2836"/>
              <a:ext cx="1157" cy="1114"/>
              <a:chOff x="8910" y="2836"/>
              <a:chExt cx="1157" cy="1114"/>
            </a:xfrm>
          </p:grpSpPr>
          <p:sp>
            <p:nvSpPr>
              <p:cNvPr id="17414" name="AutoShape 6"/>
              <p:cNvSpPr>
                <a:spLocks/>
              </p:cNvSpPr>
              <p:nvPr/>
            </p:nvSpPr>
            <p:spPr bwMode="auto">
              <a:xfrm>
                <a:off x="8910" y="2836"/>
                <a:ext cx="180" cy="495"/>
              </a:xfrm>
              <a:prstGeom prst="rightBrace">
                <a:avLst>
                  <a:gd name="adj1" fmla="val 22917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13" name="AutoShape 5"/>
              <p:cNvSpPr>
                <a:spLocks/>
              </p:cNvSpPr>
              <p:nvPr/>
            </p:nvSpPr>
            <p:spPr bwMode="auto">
              <a:xfrm>
                <a:off x="8910" y="3455"/>
                <a:ext cx="180" cy="495"/>
              </a:xfrm>
              <a:prstGeom prst="rightBrace">
                <a:avLst>
                  <a:gd name="adj1" fmla="val 22917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12" name="Text Box 4"/>
              <p:cNvSpPr txBox="1">
                <a:spLocks noChangeArrowheads="1"/>
              </p:cNvSpPr>
              <p:nvPr/>
            </p:nvSpPr>
            <p:spPr bwMode="auto">
              <a:xfrm>
                <a:off x="9090" y="2893"/>
                <a:ext cx="977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Layer 1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1" name="Text Box 3"/>
              <p:cNvSpPr txBox="1">
                <a:spLocks noChangeArrowheads="1"/>
              </p:cNvSpPr>
              <p:nvPr/>
            </p:nvSpPr>
            <p:spPr bwMode="auto">
              <a:xfrm>
                <a:off x="9090" y="3516"/>
                <a:ext cx="977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Layer 2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cell membrane in detail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105400"/>
          </a:xfrm>
        </p:spPr>
        <p:txBody>
          <a:bodyPr>
            <a:normAutofit/>
          </a:bodyPr>
          <a:lstStyle/>
          <a:p>
            <a:r>
              <a:rPr lang="en-US" dirty="0"/>
              <a:t>It’s a double layer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752600"/>
            <a:ext cx="1047750" cy="1828800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91199" y="3581400"/>
            <a:ext cx="1047750" cy="182880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95848" y="3581401"/>
            <a:ext cx="1047750" cy="182880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1716206"/>
            <a:ext cx="1047750" cy="18288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0800000" flipV="1">
            <a:off x="6838946" y="2175112"/>
            <a:ext cx="2305051" cy="187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6629400" y="4032060"/>
            <a:ext cx="2286000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86599" y="1828800"/>
            <a:ext cx="205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HydroPHILIC</a:t>
            </a:r>
            <a:r>
              <a:rPr lang="en-US" b="1" dirty="0"/>
              <a:t> head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9400" y="3662728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hydroPHOBIC</a:t>
            </a:r>
            <a:r>
              <a:rPr lang="en-US" b="1" dirty="0"/>
              <a:t> tails </a:t>
            </a:r>
          </a:p>
          <a:p>
            <a:endParaRPr lang="en-US" b="1" dirty="0"/>
          </a:p>
          <a:p>
            <a:r>
              <a:rPr lang="en-US" b="1" dirty="0"/>
              <a:t>Hint: What is a “phobia?”          </a:t>
            </a:r>
          </a:p>
        </p:txBody>
      </p:sp>
    </p:spTree>
    <p:extLst>
      <p:ext uri="{BB962C8B-B14F-4D97-AF65-F5344CB8AC3E}">
        <p14:creationId xmlns:p14="http://schemas.microsoft.com/office/powerpoint/2010/main" val="739019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76244" y="-262956"/>
            <a:ext cx="86868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Passive Transport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--A process that mostly </a:t>
            </a:r>
            <a:r>
              <a:rPr kumimoji="0" lang="en-US" sz="3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does not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require energy to move molecules from </a:t>
            </a:r>
            <a:r>
              <a:rPr kumimoji="0" lang="en-US" sz="32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HIGH to LOW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concentration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Diffusion (movement of small molecules/ions across the cell membrane)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3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3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3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Osmosis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(water movement)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0423D0-6AC8-0E40-A9A4-0741EFF20374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2895600"/>
            <a:ext cx="5867804" cy="2301875"/>
            <a:chOff x="3094" y="13230"/>
            <a:chExt cx="6950" cy="1971"/>
          </a:xfrm>
        </p:grpSpPr>
        <p:grpSp>
          <p:nvGrpSpPr>
            <p:cNvPr id="3" name="Group 5">
              <a:extLst>
                <a:ext uri="{FF2B5EF4-FFF2-40B4-BE49-F238E27FC236}">
                  <a16:creationId xmlns:a16="http://schemas.microsoft.com/office/drawing/2014/main" id="{65E6B3E0-A163-0C4D-1FA6-D3EB3E85B2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4" y="13230"/>
              <a:ext cx="4752" cy="1839"/>
              <a:chOff x="2920" y="12961"/>
              <a:chExt cx="4985" cy="2079"/>
            </a:xfrm>
          </p:grpSpPr>
          <p:grpSp>
            <p:nvGrpSpPr>
              <p:cNvPr id="7" name="Group 20">
                <a:extLst>
                  <a:ext uri="{FF2B5EF4-FFF2-40B4-BE49-F238E27FC236}">
                    <a16:creationId xmlns:a16="http://schemas.microsoft.com/office/drawing/2014/main" id="{E47B898A-F2F0-D84A-F15C-A5FF49F874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0" y="13544"/>
                <a:ext cx="4985" cy="1198"/>
                <a:chOff x="2920" y="14130"/>
                <a:chExt cx="4985" cy="1198"/>
              </a:xfrm>
            </p:grpSpPr>
            <p:grpSp>
              <p:nvGrpSpPr>
                <p:cNvPr id="22" name="Group 22">
                  <a:extLst>
                    <a:ext uri="{FF2B5EF4-FFF2-40B4-BE49-F238E27FC236}">
                      <a16:creationId xmlns:a16="http://schemas.microsoft.com/office/drawing/2014/main" id="{989CC4A0-5C31-276B-9BDB-5422BA6F29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20" y="14130"/>
                  <a:ext cx="4985" cy="1051"/>
                  <a:chOff x="1815" y="1649"/>
                  <a:chExt cx="4984" cy="1051"/>
                </a:xfrm>
              </p:grpSpPr>
              <p:grpSp>
                <p:nvGrpSpPr>
                  <p:cNvPr id="24" name="Group 79">
                    <a:extLst>
                      <a:ext uri="{FF2B5EF4-FFF2-40B4-BE49-F238E27FC236}">
                        <a16:creationId xmlns:a16="http://schemas.microsoft.com/office/drawing/2014/main" id="{0BBF3697-4888-F1B2-5554-FC34B8B3FC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15" y="1649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20498" name="Group 93">
                      <a:extLst>
                        <a:ext uri="{FF2B5EF4-FFF2-40B4-BE49-F238E27FC236}">
                          <a16:creationId xmlns:a16="http://schemas.microsoft.com/office/drawing/2014/main" id="{848AEB15-5EAB-4EFD-72D1-F53F9EE193C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20512" name="Group 102">
                        <a:extLst>
                          <a:ext uri="{FF2B5EF4-FFF2-40B4-BE49-F238E27FC236}">
                            <a16:creationId xmlns:a16="http://schemas.microsoft.com/office/drawing/2014/main" id="{6FC788C7-C2FC-A759-35E3-C83EE908A16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21" name="Oval 105">
                          <a:extLst>
                            <a:ext uri="{FF2B5EF4-FFF2-40B4-BE49-F238E27FC236}">
                              <a16:creationId xmlns:a16="http://schemas.microsoft.com/office/drawing/2014/main" id="{A43C745C-1069-C0F7-EAB1-A819FF202D9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22" name="AutoShape 104">
                          <a:extLst>
                            <a:ext uri="{FF2B5EF4-FFF2-40B4-BE49-F238E27FC236}">
                              <a16:creationId xmlns:a16="http://schemas.microsoft.com/office/drawing/2014/main" id="{91F295FB-EAD1-C2D1-C857-69E06E9C6BE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23" name="AutoShape 103">
                          <a:extLst>
                            <a:ext uri="{FF2B5EF4-FFF2-40B4-BE49-F238E27FC236}">
                              <a16:creationId xmlns:a16="http://schemas.microsoft.com/office/drawing/2014/main" id="{E1BC8F41-EE10-B17D-5C0B-AE2B0B95D450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513" name="Group 98">
                        <a:extLst>
                          <a:ext uri="{FF2B5EF4-FFF2-40B4-BE49-F238E27FC236}">
                            <a16:creationId xmlns:a16="http://schemas.microsoft.com/office/drawing/2014/main" id="{12630775-9B7A-3C39-BFC4-1930AFA89A9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18" name="Oval 101">
                          <a:extLst>
                            <a:ext uri="{FF2B5EF4-FFF2-40B4-BE49-F238E27FC236}">
                              <a16:creationId xmlns:a16="http://schemas.microsoft.com/office/drawing/2014/main" id="{CF19D64B-92D1-3A65-429D-25608C56CE5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19" name="AutoShape 100">
                          <a:extLst>
                            <a:ext uri="{FF2B5EF4-FFF2-40B4-BE49-F238E27FC236}">
                              <a16:creationId xmlns:a16="http://schemas.microsoft.com/office/drawing/2014/main" id="{AC9BA01A-223A-C30C-6A71-A59C74A056D0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20" name="AutoShape 99">
                          <a:extLst>
                            <a:ext uri="{FF2B5EF4-FFF2-40B4-BE49-F238E27FC236}">
                              <a16:creationId xmlns:a16="http://schemas.microsoft.com/office/drawing/2014/main" id="{E7DC67A0-4FE0-2BA1-EA7A-32203928FAA9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514" name="Group 94">
                        <a:extLst>
                          <a:ext uri="{FF2B5EF4-FFF2-40B4-BE49-F238E27FC236}">
                            <a16:creationId xmlns:a16="http://schemas.microsoft.com/office/drawing/2014/main" id="{86E1987E-CA23-CBB0-B984-0A37B1AB3517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15" name="Oval 97">
                          <a:extLst>
                            <a:ext uri="{FF2B5EF4-FFF2-40B4-BE49-F238E27FC236}">
                              <a16:creationId xmlns:a16="http://schemas.microsoft.com/office/drawing/2014/main" id="{02E76042-7DD4-83BA-4EBD-B2957CF6B60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16" name="AutoShape 96">
                          <a:extLst>
                            <a:ext uri="{FF2B5EF4-FFF2-40B4-BE49-F238E27FC236}">
                              <a16:creationId xmlns:a16="http://schemas.microsoft.com/office/drawing/2014/main" id="{F1880AFA-BBD5-938A-6C60-51FEAFF07271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17" name="AutoShape 95">
                          <a:extLst>
                            <a:ext uri="{FF2B5EF4-FFF2-40B4-BE49-F238E27FC236}">
                              <a16:creationId xmlns:a16="http://schemas.microsoft.com/office/drawing/2014/main" id="{1B273188-E8EE-7908-5DE5-30A1B41E183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0499" name="Group 80">
                      <a:extLst>
                        <a:ext uri="{FF2B5EF4-FFF2-40B4-BE49-F238E27FC236}">
                          <a16:creationId xmlns:a16="http://schemas.microsoft.com/office/drawing/2014/main" id="{69838AC9-5FBA-E8D2-3CD8-29792DDAE01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20500" name="Group 89">
                        <a:extLst>
                          <a:ext uri="{FF2B5EF4-FFF2-40B4-BE49-F238E27FC236}">
                            <a16:creationId xmlns:a16="http://schemas.microsoft.com/office/drawing/2014/main" id="{BE15B3D4-10FE-6360-FAF9-C5EEFD41E6C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09" name="Oval 92">
                          <a:extLst>
                            <a:ext uri="{FF2B5EF4-FFF2-40B4-BE49-F238E27FC236}">
                              <a16:creationId xmlns:a16="http://schemas.microsoft.com/office/drawing/2014/main" id="{57D070BB-E11E-162C-1C13-3FDE8098B2F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10" name="AutoShape 91">
                          <a:extLst>
                            <a:ext uri="{FF2B5EF4-FFF2-40B4-BE49-F238E27FC236}">
                              <a16:creationId xmlns:a16="http://schemas.microsoft.com/office/drawing/2014/main" id="{859DE11F-76E2-C9D4-E335-C04B4C0B690E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11" name="AutoShape 90">
                          <a:extLst>
                            <a:ext uri="{FF2B5EF4-FFF2-40B4-BE49-F238E27FC236}">
                              <a16:creationId xmlns:a16="http://schemas.microsoft.com/office/drawing/2014/main" id="{9F091D4E-8C9D-491C-7EAF-31E498DA92A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501" name="Group 85">
                        <a:extLst>
                          <a:ext uri="{FF2B5EF4-FFF2-40B4-BE49-F238E27FC236}">
                            <a16:creationId xmlns:a16="http://schemas.microsoft.com/office/drawing/2014/main" id="{6E8B8FE9-E94D-A83A-1F75-D9FA433FDC0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06" name="Oval 88">
                          <a:extLst>
                            <a:ext uri="{FF2B5EF4-FFF2-40B4-BE49-F238E27FC236}">
                              <a16:creationId xmlns:a16="http://schemas.microsoft.com/office/drawing/2014/main" id="{107CA0E8-F05E-AD26-DC52-54003F0BD90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07" name="AutoShape 87">
                          <a:extLst>
                            <a:ext uri="{FF2B5EF4-FFF2-40B4-BE49-F238E27FC236}">
                              <a16:creationId xmlns:a16="http://schemas.microsoft.com/office/drawing/2014/main" id="{26F2D6CE-A53D-E78E-891A-09461AA24CB5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08" name="AutoShape 86">
                          <a:extLst>
                            <a:ext uri="{FF2B5EF4-FFF2-40B4-BE49-F238E27FC236}">
                              <a16:creationId xmlns:a16="http://schemas.microsoft.com/office/drawing/2014/main" id="{F65A5C8C-FD95-6A49-2B3E-B52662EF8AB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502" name="Group 81">
                        <a:extLst>
                          <a:ext uri="{FF2B5EF4-FFF2-40B4-BE49-F238E27FC236}">
                            <a16:creationId xmlns:a16="http://schemas.microsoft.com/office/drawing/2014/main" id="{DF62967C-77C6-39F1-E62F-CB76564AB2A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503" name="Oval 84">
                          <a:extLst>
                            <a:ext uri="{FF2B5EF4-FFF2-40B4-BE49-F238E27FC236}">
                              <a16:creationId xmlns:a16="http://schemas.microsoft.com/office/drawing/2014/main" id="{6E3BDA39-4C58-D4DA-7E12-99E1EBF52C0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04" name="AutoShape 83">
                          <a:extLst>
                            <a:ext uri="{FF2B5EF4-FFF2-40B4-BE49-F238E27FC236}">
                              <a16:creationId xmlns:a16="http://schemas.microsoft.com/office/drawing/2014/main" id="{724AAA88-EAAC-0712-7A5C-BFB5E2C295B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505" name="AutoShape 82">
                          <a:extLst>
                            <a:ext uri="{FF2B5EF4-FFF2-40B4-BE49-F238E27FC236}">
                              <a16:creationId xmlns:a16="http://schemas.microsoft.com/office/drawing/2014/main" id="{2CF7E4AF-882F-4E77-1DC4-C88D42ABA29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25" name="Group 52">
                    <a:extLst>
                      <a:ext uri="{FF2B5EF4-FFF2-40B4-BE49-F238E27FC236}">
                        <a16:creationId xmlns:a16="http://schemas.microsoft.com/office/drawing/2014/main" id="{C16249E2-05D1-D535-3285-768FECB57D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95" y="1649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55" name="Group 66">
                      <a:extLst>
                        <a:ext uri="{FF2B5EF4-FFF2-40B4-BE49-F238E27FC236}">
                          <a16:creationId xmlns:a16="http://schemas.microsoft.com/office/drawing/2014/main" id="{F32ACEFC-61C4-9A96-518E-66769297B8F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20486" name="Group 75">
                        <a:extLst>
                          <a:ext uri="{FF2B5EF4-FFF2-40B4-BE49-F238E27FC236}">
                            <a16:creationId xmlns:a16="http://schemas.microsoft.com/office/drawing/2014/main" id="{4B26A945-ADA3-8D6D-3148-547A718FB5E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495" name="Oval 78">
                          <a:extLst>
                            <a:ext uri="{FF2B5EF4-FFF2-40B4-BE49-F238E27FC236}">
                              <a16:creationId xmlns:a16="http://schemas.microsoft.com/office/drawing/2014/main" id="{C2A00DE7-2A26-CB68-0FD0-471E77404AE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6" name="AutoShape 77">
                          <a:extLst>
                            <a:ext uri="{FF2B5EF4-FFF2-40B4-BE49-F238E27FC236}">
                              <a16:creationId xmlns:a16="http://schemas.microsoft.com/office/drawing/2014/main" id="{3FA2D37B-ADB3-A2AD-4830-92C0511B44AD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7" name="AutoShape 76">
                          <a:extLst>
                            <a:ext uri="{FF2B5EF4-FFF2-40B4-BE49-F238E27FC236}">
                              <a16:creationId xmlns:a16="http://schemas.microsoft.com/office/drawing/2014/main" id="{A04446B2-06A9-09A6-F173-EF0CDC413D89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487" name="Group 71">
                        <a:extLst>
                          <a:ext uri="{FF2B5EF4-FFF2-40B4-BE49-F238E27FC236}">
                            <a16:creationId xmlns:a16="http://schemas.microsoft.com/office/drawing/2014/main" id="{9A9CB91C-3619-56F4-90DA-0FC49F72453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492" name="Oval 74">
                          <a:extLst>
                            <a:ext uri="{FF2B5EF4-FFF2-40B4-BE49-F238E27FC236}">
                              <a16:creationId xmlns:a16="http://schemas.microsoft.com/office/drawing/2014/main" id="{FA564495-A41E-E8CD-7F13-997FFEA30D24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3" name="AutoShape 73">
                          <a:extLst>
                            <a:ext uri="{FF2B5EF4-FFF2-40B4-BE49-F238E27FC236}">
                              <a16:creationId xmlns:a16="http://schemas.microsoft.com/office/drawing/2014/main" id="{8A6DE742-A485-CC86-5BCF-8BA2BA3E12A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4" name="AutoShape 72">
                          <a:extLst>
                            <a:ext uri="{FF2B5EF4-FFF2-40B4-BE49-F238E27FC236}">
                              <a16:creationId xmlns:a16="http://schemas.microsoft.com/office/drawing/2014/main" id="{7308839E-0AF3-76DC-F3A5-AA30CB07AF5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0488" name="Group 67">
                        <a:extLst>
                          <a:ext uri="{FF2B5EF4-FFF2-40B4-BE49-F238E27FC236}">
                            <a16:creationId xmlns:a16="http://schemas.microsoft.com/office/drawing/2014/main" id="{09EAD554-4F80-98CC-D4DF-2C3B344B25F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489" name="Oval 70">
                          <a:extLst>
                            <a:ext uri="{FF2B5EF4-FFF2-40B4-BE49-F238E27FC236}">
                              <a16:creationId xmlns:a16="http://schemas.microsoft.com/office/drawing/2014/main" id="{938F9CB8-70A0-3376-E9B2-65D2360BB1C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0" name="AutoShape 69">
                          <a:extLst>
                            <a:ext uri="{FF2B5EF4-FFF2-40B4-BE49-F238E27FC236}">
                              <a16:creationId xmlns:a16="http://schemas.microsoft.com/office/drawing/2014/main" id="{A3A21FA9-59F0-5BE8-84F9-98748E53333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91" name="AutoShape 68">
                          <a:extLst>
                            <a:ext uri="{FF2B5EF4-FFF2-40B4-BE49-F238E27FC236}">
                              <a16:creationId xmlns:a16="http://schemas.microsoft.com/office/drawing/2014/main" id="{C854A150-8612-1FED-0063-ACA3C009446F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6" name="Group 53">
                      <a:extLst>
                        <a:ext uri="{FF2B5EF4-FFF2-40B4-BE49-F238E27FC236}">
                          <a16:creationId xmlns:a16="http://schemas.microsoft.com/office/drawing/2014/main" id="{2BF1B7DB-1C90-CEE6-30F6-8C75EC7C3FB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57" name="Group 62">
                        <a:extLst>
                          <a:ext uri="{FF2B5EF4-FFF2-40B4-BE49-F238E27FC236}">
                            <a16:creationId xmlns:a16="http://schemas.microsoft.com/office/drawing/2014/main" id="{A2777712-453C-A3AC-DFB7-7497377B6BD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20483" name="Oval 65">
                          <a:extLst>
                            <a:ext uri="{FF2B5EF4-FFF2-40B4-BE49-F238E27FC236}">
                              <a16:creationId xmlns:a16="http://schemas.microsoft.com/office/drawing/2014/main" id="{6C3C3F61-F65C-D5F0-EFA1-88F94DA2344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84" name="AutoShape 64">
                          <a:extLst>
                            <a:ext uri="{FF2B5EF4-FFF2-40B4-BE49-F238E27FC236}">
                              <a16:creationId xmlns:a16="http://schemas.microsoft.com/office/drawing/2014/main" id="{768160E0-4042-79AA-C6D3-9E8C5DE30B3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85" name="AutoShape 63">
                          <a:extLst>
                            <a:ext uri="{FF2B5EF4-FFF2-40B4-BE49-F238E27FC236}">
                              <a16:creationId xmlns:a16="http://schemas.microsoft.com/office/drawing/2014/main" id="{3531C04F-7EEC-C223-FADB-95C9B1C6123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58" name="Group 58">
                        <a:extLst>
                          <a:ext uri="{FF2B5EF4-FFF2-40B4-BE49-F238E27FC236}">
                            <a16:creationId xmlns:a16="http://schemas.microsoft.com/office/drawing/2014/main" id="{B20C1CFF-81AD-685F-2295-4AD4883C35D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63" name="Oval 61">
                          <a:extLst>
                            <a:ext uri="{FF2B5EF4-FFF2-40B4-BE49-F238E27FC236}">
                              <a16:creationId xmlns:a16="http://schemas.microsoft.com/office/drawing/2014/main" id="{6CB3D2ED-EEAB-9281-8FC9-710C5F6B0D2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80" name="AutoShape 60">
                          <a:extLst>
                            <a:ext uri="{FF2B5EF4-FFF2-40B4-BE49-F238E27FC236}">
                              <a16:creationId xmlns:a16="http://schemas.microsoft.com/office/drawing/2014/main" id="{66FA56DA-12BB-45B8-1D92-A86506F96DB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0482" name="AutoShape 59">
                          <a:extLst>
                            <a:ext uri="{FF2B5EF4-FFF2-40B4-BE49-F238E27FC236}">
                              <a16:creationId xmlns:a16="http://schemas.microsoft.com/office/drawing/2014/main" id="{7BE23E87-BBDB-A199-2CAA-3857072567B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59" name="Group 54">
                        <a:extLst>
                          <a:ext uri="{FF2B5EF4-FFF2-40B4-BE49-F238E27FC236}">
                            <a16:creationId xmlns:a16="http://schemas.microsoft.com/office/drawing/2014/main" id="{E830BA8C-FEF9-397C-3490-7791207DDF5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60" name="Oval 57">
                          <a:extLst>
                            <a:ext uri="{FF2B5EF4-FFF2-40B4-BE49-F238E27FC236}">
                              <a16:creationId xmlns:a16="http://schemas.microsoft.com/office/drawing/2014/main" id="{68DDBCD9-A2C0-BB5B-F93A-64E7E1452C5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" name="AutoShape 56">
                          <a:extLst>
                            <a:ext uri="{FF2B5EF4-FFF2-40B4-BE49-F238E27FC236}">
                              <a16:creationId xmlns:a16="http://schemas.microsoft.com/office/drawing/2014/main" id="{7382699E-457B-5660-D61B-D8F9C45E698E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2" name="AutoShape 55">
                          <a:extLst>
                            <a:ext uri="{FF2B5EF4-FFF2-40B4-BE49-F238E27FC236}">
                              <a16:creationId xmlns:a16="http://schemas.microsoft.com/office/drawing/2014/main" id="{A2C4388C-F94E-A2AB-2D2E-3A6FF9BF23C5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2C20ADD1-3994-F293-5A6B-D315632CE1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45" y="1653"/>
                    <a:ext cx="1054" cy="1047"/>
                    <a:chOff x="1815" y="1649"/>
                    <a:chExt cx="1054" cy="1047"/>
                  </a:xfrm>
                </p:grpSpPr>
                <p:grpSp>
                  <p:nvGrpSpPr>
                    <p:cNvPr id="29" name="Group 39">
                      <a:extLst>
                        <a:ext uri="{FF2B5EF4-FFF2-40B4-BE49-F238E27FC236}">
                          <a16:creationId xmlns:a16="http://schemas.microsoft.com/office/drawing/2014/main" id="{4B320CC6-5FE7-0A1E-5E20-FFBBAEB32AA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1820" y="2244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43" name="Group 48">
                        <a:extLst>
                          <a:ext uri="{FF2B5EF4-FFF2-40B4-BE49-F238E27FC236}">
                            <a16:creationId xmlns:a16="http://schemas.microsoft.com/office/drawing/2014/main" id="{5610CA2F-7145-C401-D25D-608B90D5B2C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52" name="Oval 51">
                          <a:extLst>
                            <a:ext uri="{FF2B5EF4-FFF2-40B4-BE49-F238E27FC236}">
                              <a16:creationId xmlns:a16="http://schemas.microsoft.com/office/drawing/2014/main" id="{1944EE5A-AAC2-BF87-A023-878048B3078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" name="AutoShape 50">
                          <a:extLst>
                            <a:ext uri="{FF2B5EF4-FFF2-40B4-BE49-F238E27FC236}">
                              <a16:creationId xmlns:a16="http://schemas.microsoft.com/office/drawing/2014/main" id="{3BC9F640-56E4-B50B-F32B-BDBD1C104C0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4" name="AutoShape 49">
                          <a:extLst>
                            <a:ext uri="{FF2B5EF4-FFF2-40B4-BE49-F238E27FC236}">
                              <a16:creationId xmlns:a16="http://schemas.microsoft.com/office/drawing/2014/main" id="{E3DC508F-17A5-66AF-CB3D-D4C5FC4EA5C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44" name="Group 44">
                        <a:extLst>
                          <a:ext uri="{FF2B5EF4-FFF2-40B4-BE49-F238E27FC236}">
                            <a16:creationId xmlns:a16="http://schemas.microsoft.com/office/drawing/2014/main" id="{4D32C8B3-55F5-88BB-0DDD-0F45492435C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49" name="Oval 47">
                          <a:extLst>
                            <a:ext uri="{FF2B5EF4-FFF2-40B4-BE49-F238E27FC236}">
                              <a16:creationId xmlns:a16="http://schemas.microsoft.com/office/drawing/2014/main" id="{28837F7D-74F4-5B2C-B46D-68233CD7C85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0" name="AutoShape 46">
                          <a:extLst>
                            <a:ext uri="{FF2B5EF4-FFF2-40B4-BE49-F238E27FC236}">
                              <a16:creationId xmlns:a16="http://schemas.microsoft.com/office/drawing/2014/main" id="{97F55DD1-30C8-8D1A-6E2C-5FDF61679CE7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" name="AutoShape 45">
                          <a:extLst>
                            <a:ext uri="{FF2B5EF4-FFF2-40B4-BE49-F238E27FC236}">
                              <a16:creationId xmlns:a16="http://schemas.microsoft.com/office/drawing/2014/main" id="{78A86C2C-BDB6-FE8A-36FF-774E74302805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45" name="Group 40">
                        <a:extLst>
                          <a:ext uri="{FF2B5EF4-FFF2-40B4-BE49-F238E27FC236}">
                            <a16:creationId xmlns:a16="http://schemas.microsoft.com/office/drawing/2014/main" id="{9B5A8348-78DA-D56E-B6E6-1EE4A428944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46" name="Oval 43">
                          <a:extLst>
                            <a:ext uri="{FF2B5EF4-FFF2-40B4-BE49-F238E27FC236}">
                              <a16:creationId xmlns:a16="http://schemas.microsoft.com/office/drawing/2014/main" id="{0C6BE313-A144-373B-85E1-B51964DDD9A4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7" name="AutoShape 42">
                          <a:extLst>
                            <a:ext uri="{FF2B5EF4-FFF2-40B4-BE49-F238E27FC236}">
                              <a16:creationId xmlns:a16="http://schemas.microsoft.com/office/drawing/2014/main" id="{89623FCE-18B9-C280-BA20-0AB5979C80B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8" name="AutoShape 41">
                          <a:extLst>
                            <a:ext uri="{FF2B5EF4-FFF2-40B4-BE49-F238E27FC236}">
                              <a16:creationId xmlns:a16="http://schemas.microsoft.com/office/drawing/2014/main" id="{C8589EC1-88C5-5004-2FB9-60C7362562B1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0" name="Group 26">
                      <a:extLst>
                        <a:ext uri="{FF2B5EF4-FFF2-40B4-BE49-F238E27FC236}">
                          <a16:creationId xmlns:a16="http://schemas.microsoft.com/office/drawing/2014/main" id="{6398D500-DA82-03E8-788E-0F1CD3BA9D9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5" y="1649"/>
                      <a:ext cx="1049" cy="452"/>
                      <a:chOff x="1815" y="1485"/>
                      <a:chExt cx="1350" cy="660"/>
                    </a:xfrm>
                  </p:grpSpPr>
                  <p:grpSp>
                    <p:nvGrpSpPr>
                      <p:cNvPr id="31" name="Group 35">
                        <a:extLst>
                          <a:ext uri="{FF2B5EF4-FFF2-40B4-BE49-F238E27FC236}">
                            <a16:creationId xmlns:a16="http://schemas.microsoft.com/office/drawing/2014/main" id="{2E957EAE-C7C2-F7C5-6843-B80219412BD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40" name="Oval 38">
                          <a:extLst>
                            <a:ext uri="{FF2B5EF4-FFF2-40B4-BE49-F238E27FC236}">
                              <a16:creationId xmlns:a16="http://schemas.microsoft.com/office/drawing/2014/main" id="{20474E5B-0167-23AD-7F7B-9DE26F8909D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" name="AutoShape 37">
                          <a:extLst>
                            <a:ext uri="{FF2B5EF4-FFF2-40B4-BE49-F238E27FC236}">
                              <a16:creationId xmlns:a16="http://schemas.microsoft.com/office/drawing/2014/main" id="{A34FF83D-A894-99E3-AFDA-D12C3DA5467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2" name="AutoShape 36">
                          <a:extLst>
                            <a:ext uri="{FF2B5EF4-FFF2-40B4-BE49-F238E27FC236}">
                              <a16:creationId xmlns:a16="http://schemas.microsoft.com/office/drawing/2014/main" id="{01293ADC-5C70-2B78-1D80-119C486F413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2" name="Group 31">
                        <a:extLst>
                          <a:ext uri="{FF2B5EF4-FFF2-40B4-BE49-F238E27FC236}">
                            <a16:creationId xmlns:a16="http://schemas.microsoft.com/office/drawing/2014/main" id="{DB2DAC1F-9DFB-1ABA-70FC-765EF59E879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7" name="Oval 34">
                          <a:extLst>
                            <a:ext uri="{FF2B5EF4-FFF2-40B4-BE49-F238E27FC236}">
                              <a16:creationId xmlns:a16="http://schemas.microsoft.com/office/drawing/2014/main" id="{7AABE8AB-9FB0-854B-C260-87A2777F488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" name="AutoShape 33">
                          <a:extLst>
                            <a:ext uri="{FF2B5EF4-FFF2-40B4-BE49-F238E27FC236}">
                              <a16:creationId xmlns:a16="http://schemas.microsoft.com/office/drawing/2014/main" id="{7F5E2DF2-F2A6-828B-65C0-308636DD627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" name="AutoShape 32">
                          <a:extLst>
                            <a:ext uri="{FF2B5EF4-FFF2-40B4-BE49-F238E27FC236}">
                              <a16:creationId xmlns:a16="http://schemas.microsoft.com/office/drawing/2014/main" id="{C05CD792-99CE-23C7-16E2-A78FD6D67E9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" name="Group 27">
                        <a:extLst>
                          <a:ext uri="{FF2B5EF4-FFF2-40B4-BE49-F238E27FC236}">
                            <a16:creationId xmlns:a16="http://schemas.microsoft.com/office/drawing/2014/main" id="{F294448E-283E-7831-ACC3-2751F199AA9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5" y="1485"/>
                        <a:ext cx="450" cy="660"/>
                        <a:chOff x="1815" y="1485"/>
                        <a:chExt cx="450" cy="660"/>
                      </a:xfrm>
                    </p:grpSpPr>
                    <p:sp>
                      <p:nvSpPr>
                        <p:cNvPr id="34" name="Oval 30">
                          <a:extLst>
                            <a:ext uri="{FF2B5EF4-FFF2-40B4-BE49-F238E27FC236}">
                              <a16:creationId xmlns:a16="http://schemas.microsoft.com/office/drawing/2014/main" id="{E772DADB-2C99-F670-2540-1AF41F093E2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15" y="1485"/>
                          <a:ext cx="450" cy="345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" name="AutoShape 29">
                          <a:extLst>
                            <a:ext uri="{FF2B5EF4-FFF2-40B4-BE49-F238E27FC236}">
                              <a16:creationId xmlns:a16="http://schemas.microsoft.com/office/drawing/2014/main" id="{62E69992-C055-0AA6-3B80-2A1AD3CF2AF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50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" name="AutoShape 28">
                          <a:extLst>
                            <a:ext uri="{FF2B5EF4-FFF2-40B4-BE49-F238E27FC236}">
                              <a16:creationId xmlns:a16="http://schemas.microsoft.com/office/drawing/2014/main" id="{59DBAB0C-A677-C82D-8F70-66EED430FB5D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15" y="1830"/>
                          <a:ext cx="15" cy="31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sp>
                <p:nvSpPr>
                  <p:cNvPr id="27" name="AutoShape 24">
                    <a:extLst>
                      <a:ext uri="{FF2B5EF4-FFF2-40B4-BE49-F238E27FC236}">
                        <a16:creationId xmlns:a16="http://schemas.microsoft.com/office/drawing/2014/main" id="{212ED78D-024C-03D1-DBF1-84A0B5751E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60" y="1649"/>
                    <a:ext cx="700" cy="1051"/>
                  </a:xfrm>
                  <a:prstGeom prst="bracketPair">
                    <a:avLst>
                      <a:gd name="adj" fmla="val 16667"/>
                    </a:avLst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" name="Oval 23">
                    <a:extLst>
                      <a:ext uri="{FF2B5EF4-FFF2-40B4-BE49-F238E27FC236}">
                        <a16:creationId xmlns:a16="http://schemas.microsoft.com/office/drawing/2014/main" id="{33385292-FE38-A639-92C6-8C82958DB0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653"/>
                    <a:ext cx="675" cy="104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" name="AutoShape 21">
                  <a:extLst>
                    <a:ext uri="{FF2B5EF4-FFF2-40B4-BE49-F238E27FC236}">
                      <a16:creationId xmlns:a16="http://schemas.microsoft.com/office/drawing/2014/main" id="{40C0D66B-0C60-7535-2289-19D4A1043C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19" y="14130"/>
                  <a:ext cx="6" cy="1198"/>
                </a:xfrm>
                <a:prstGeom prst="straightConnector1">
                  <a:avLst/>
                </a:prstGeom>
                <a:noFill/>
                <a:ln w="76200">
                  <a:solidFill>
                    <a:srgbClr val="C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1">
                <a:extLst>
                  <a:ext uri="{FF2B5EF4-FFF2-40B4-BE49-F238E27FC236}">
                    <a16:creationId xmlns:a16="http://schemas.microsoft.com/office/drawing/2014/main" id="{99887D58-8D7E-2332-A5B8-4209BF43C8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86" y="12961"/>
                <a:ext cx="4044" cy="480"/>
                <a:chOff x="3286" y="13547"/>
                <a:chExt cx="4044" cy="480"/>
              </a:xfrm>
            </p:grpSpPr>
            <p:sp>
              <p:nvSpPr>
                <p:cNvPr id="14" name="Oval 19">
                  <a:extLst>
                    <a:ext uri="{FF2B5EF4-FFF2-40B4-BE49-F238E27FC236}">
                      <a16:creationId xmlns:a16="http://schemas.microsoft.com/office/drawing/2014/main" id="{E98A90BB-3E97-9BDB-248D-C6F240B4F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02" y="13631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Oval 18">
                  <a:extLst>
                    <a:ext uri="{FF2B5EF4-FFF2-40B4-BE49-F238E27FC236}">
                      <a16:creationId xmlns:a16="http://schemas.microsoft.com/office/drawing/2014/main" id="{55900767-90B3-7D3D-6883-2F5067BFE9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86" y="13547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17">
                  <a:extLst>
                    <a:ext uri="{FF2B5EF4-FFF2-40B4-BE49-F238E27FC236}">
                      <a16:creationId xmlns:a16="http://schemas.microsoft.com/office/drawing/2014/main" id="{31F413A1-8632-0080-458F-AB5369CEE6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0" y="13787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0EA5E4C2-192F-568A-1E18-4DAEAABF2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23" y="13631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Oval 15">
                  <a:extLst>
                    <a:ext uri="{FF2B5EF4-FFF2-40B4-BE49-F238E27FC236}">
                      <a16:creationId xmlns:a16="http://schemas.microsoft.com/office/drawing/2014/main" id="{E2FCA27D-2F0A-E89B-84B4-B0C98366C0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4" y="13787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Oval 14">
                  <a:extLst>
                    <a:ext uri="{FF2B5EF4-FFF2-40B4-BE49-F238E27FC236}">
                      <a16:creationId xmlns:a16="http://schemas.microsoft.com/office/drawing/2014/main" id="{A37FAA18-3069-FFE2-F8E3-F8C446B88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77" y="13547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3">
                  <a:extLst>
                    <a:ext uri="{FF2B5EF4-FFF2-40B4-BE49-F238E27FC236}">
                      <a16:creationId xmlns:a16="http://schemas.microsoft.com/office/drawing/2014/main" id="{CC0B9BBF-2EEA-1196-C23E-82B3904EE3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50" y="13787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2">
                  <a:extLst>
                    <a:ext uri="{FF2B5EF4-FFF2-40B4-BE49-F238E27FC236}">
                      <a16:creationId xmlns:a16="http://schemas.microsoft.com/office/drawing/2014/main" id="{49B008F2-9781-79A9-9FAF-658410BC5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5" y="13631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" name="Group 6">
                <a:extLst>
                  <a:ext uri="{FF2B5EF4-FFF2-40B4-BE49-F238E27FC236}">
                    <a16:creationId xmlns:a16="http://schemas.microsoft.com/office/drawing/2014/main" id="{E1A5E496-28A0-10E9-0309-96B45C09FF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0" y="14800"/>
                <a:ext cx="2080" cy="240"/>
                <a:chOff x="3870" y="1225"/>
                <a:chExt cx="2080" cy="240"/>
              </a:xfrm>
            </p:grpSpPr>
            <p:sp>
              <p:nvSpPr>
                <p:cNvPr id="10" name="Oval 10">
                  <a:extLst>
                    <a:ext uri="{FF2B5EF4-FFF2-40B4-BE49-F238E27FC236}">
                      <a16:creationId xmlns:a16="http://schemas.microsoft.com/office/drawing/2014/main" id="{A0E21D91-6365-77B4-580E-D9B357ADE2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0" y="1225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9">
                  <a:extLst>
                    <a:ext uri="{FF2B5EF4-FFF2-40B4-BE49-F238E27FC236}">
                      <a16:creationId xmlns:a16="http://schemas.microsoft.com/office/drawing/2014/main" id="{CF9F32B5-76D9-6605-4DCF-E9CFC76FC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9" y="1225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Oval 8">
                  <a:extLst>
                    <a:ext uri="{FF2B5EF4-FFF2-40B4-BE49-F238E27FC236}">
                      <a16:creationId xmlns:a16="http://schemas.microsoft.com/office/drawing/2014/main" id="{2660E210-5B61-35D0-E0DD-E73A3D88E3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4" y="1225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Oval 7">
                  <a:extLst>
                    <a:ext uri="{FF2B5EF4-FFF2-40B4-BE49-F238E27FC236}">
                      <a16:creationId xmlns:a16="http://schemas.microsoft.com/office/drawing/2014/main" id="{0BC688E6-3FF4-A805-4143-1B9370BCEC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22" y="1225"/>
                  <a:ext cx="228" cy="24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7F7F7F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" name="Group 2">
              <a:extLst>
                <a:ext uri="{FF2B5EF4-FFF2-40B4-BE49-F238E27FC236}">
                  <a16:creationId xmlns:a16="http://schemas.microsoft.com/office/drawing/2014/main" id="{DB2325BC-E865-E6BC-1977-A96239BCC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7" y="13259"/>
              <a:ext cx="2647" cy="1942"/>
              <a:chOff x="7508" y="13259"/>
              <a:chExt cx="2647" cy="1942"/>
            </a:xfrm>
          </p:grpSpPr>
          <p:sp>
            <p:nvSpPr>
              <p:cNvPr id="5" name="Text Box 4">
                <a:extLst>
                  <a:ext uri="{FF2B5EF4-FFF2-40B4-BE49-F238E27FC236}">
                    <a16:creationId xmlns:a16="http://schemas.microsoft.com/office/drawing/2014/main" id="{0A283B8F-6AED-E0CC-4D0C-B1B21DD63B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13" y="13259"/>
                <a:ext cx="2642" cy="39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outside of cell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 Box 3">
                <a:extLst>
                  <a:ext uri="{FF2B5EF4-FFF2-40B4-BE49-F238E27FC236}">
                    <a16:creationId xmlns:a16="http://schemas.microsoft.com/office/drawing/2014/main" id="{A11A540B-7EC4-FF95-94D8-43059660BA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08" y="14805"/>
                <a:ext cx="2100" cy="39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Arial" pitchFamily="34" charset="0"/>
                  </a:rPr>
                  <a:t>inside of cell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0" y="381000"/>
            <a:ext cx="3328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Diffusion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5562600"/>
            <a:ext cx="812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HIGH to LOW concentration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277" y="1724746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/>
              <a:t>Examples of diffusion: spraying aerosols, and perfumes</a:t>
            </a:r>
            <a:r>
              <a:rPr lang="en-US" sz="28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/>
              <a:t>High</a:t>
            </a:r>
            <a:r>
              <a:rPr lang="en-US" sz="2800" dirty="0"/>
              <a:t> concentration (right where spray)—the molecules are packed tightly together….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To a </a:t>
            </a:r>
            <a:r>
              <a:rPr lang="en-US" sz="2800" b="1" dirty="0"/>
              <a:t>LOW</a:t>
            </a:r>
            <a:r>
              <a:rPr lang="en-US" sz="2800" dirty="0"/>
              <a:t> concentration –the molecules released start to </a:t>
            </a:r>
            <a:r>
              <a:rPr lang="en-US" sz="2800" b="1" dirty="0"/>
              <a:t>SPREAD</a:t>
            </a:r>
            <a:r>
              <a:rPr lang="en-US" sz="2800" dirty="0"/>
              <a:t> </a:t>
            </a:r>
            <a:r>
              <a:rPr lang="en-US" sz="2800" b="1" dirty="0"/>
              <a:t>OUT</a:t>
            </a:r>
          </a:p>
        </p:txBody>
      </p:sp>
      <p:pic>
        <p:nvPicPr>
          <p:cNvPr id="2051" name="Picture 3" descr="C:\Users\kdlewis\AppData\Local\Microsoft\Windows\Temporary Internet Files\Content.IE5\0TFFLQF5\MC9003397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92428"/>
            <a:ext cx="692201" cy="91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dlewis\AppData\Local\Microsoft\Windows\Temporary Internet Files\Content.IE5\UNL188E3\MC9002322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413" y="4009869"/>
            <a:ext cx="1555692" cy="170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28600" y="13157"/>
            <a:ext cx="89154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Osmosis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is the </a:t>
            </a:r>
            <a:r>
              <a:rPr lang="en-US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movement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of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water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through a “selectively permeable” membrane like the</a:t>
            </a:r>
            <a:r>
              <a:rPr kumimoji="0" lang="en-US" sz="28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</a:t>
            </a:r>
            <a:r>
              <a:rPr kumimoji="0" lang="en-US" sz="28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membrane</a:t>
            </a:r>
            <a:endParaRPr kumimoji="0" lang="en-US" sz="2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2286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Water moves across the cell membrane from an area of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high concentration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of water to an area of </a:t>
            </a:r>
            <a:r>
              <a:rPr kumimoji="0" lang="en-US" sz="28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low concentration </a:t>
            </a:r>
            <a:r>
              <a:rPr lang="en-US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280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 water</a:t>
            </a:r>
            <a:r>
              <a:rPr kumimoji="0" lang="en-US" sz="2800" b="0" i="0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800" b="0" i="0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516315" y="4038600"/>
            <a:ext cx="27432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Semi-permeable membrane might be permeable to water, but not to sugar….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4203"/>
            <a:ext cx="8229600" cy="1143000"/>
          </a:xfrm>
        </p:spPr>
        <p:txBody>
          <a:bodyPr/>
          <a:lstStyle/>
          <a:p>
            <a:r>
              <a:rPr lang="en-US" dirty="0"/>
              <a:t>Osmosis Concentration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798"/>
            <a:ext cx="8991600" cy="5117366"/>
          </a:xfrm>
        </p:spPr>
        <p:txBody>
          <a:bodyPr>
            <a:normAutofit/>
          </a:bodyPr>
          <a:lstStyle/>
          <a:p>
            <a:r>
              <a:rPr lang="en-US" sz="3000" b="1" dirty="0"/>
              <a:t>What if…..</a:t>
            </a:r>
            <a:r>
              <a:rPr lang="en-US" sz="3000" dirty="0"/>
              <a:t>the water or solution OUTSIDE of the cell is </a:t>
            </a:r>
            <a:r>
              <a:rPr lang="en-US" sz="3000" b="1" dirty="0"/>
              <a:t>saltier</a:t>
            </a:r>
            <a:r>
              <a:rPr lang="en-US" sz="3000" dirty="0"/>
              <a:t> than the INSIDE of the cell?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This will cause the cell to </a:t>
            </a:r>
            <a:r>
              <a:rPr lang="en-US" sz="3000" b="1" dirty="0"/>
              <a:t>shrivel, and shrink</a:t>
            </a:r>
          </a:p>
          <a:p>
            <a:endParaRPr lang="en-US" sz="3000" b="1" dirty="0"/>
          </a:p>
          <a:p>
            <a:r>
              <a:rPr lang="en-US" sz="3000" dirty="0"/>
              <a:t>Ex. Pouring salt on a slug will cause it to shrink because water leaves the cells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4495800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24400" y="4490113"/>
            <a:ext cx="2057400" cy="213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85900" y="4876800"/>
            <a:ext cx="1371600" cy="1371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377218" y="5090615"/>
            <a:ext cx="784416" cy="682388"/>
          </a:xfrm>
          <a:custGeom>
            <a:avLst/>
            <a:gdLst>
              <a:gd name="connsiteX0" fmla="*/ 354842 w 784416"/>
              <a:gd name="connsiteY0" fmla="*/ 464024 h 682388"/>
              <a:gd name="connsiteX1" fmla="*/ 177421 w 784416"/>
              <a:gd name="connsiteY1" fmla="*/ 464024 h 682388"/>
              <a:gd name="connsiteX2" fmla="*/ 95534 w 784416"/>
              <a:gd name="connsiteY2" fmla="*/ 450376 h 682388"/>
              <a:gd name="connsiteX3" fmla="*/ 40943 w 784416"/>
              <a:gd name="connsiteY3" fmla="*/ 341194 h 682388"/>
              <a:gd name="connsiteX4" fmla="*/ 0 w 784416"/>
              <a:gd name="connsiteY4" fmla="*/ 191069 h 682388"/>
              <a:gd name="connsiteX5" fmla="*/ 27295 w 784416"/>
              <a:gd name="connsiteY5" fmla="*/ 68239 h 682388"/>
              <a:gd name="connsiteX6" fmla="*/ 109182 w 784416"/>
              <a:gd name="connsiteY6" fmla="*/ 27295 h 682388"/>
              <a:gd name="connsiteX7" fmla="*/ 204716 w 784416"/>
              <a:gd name="connsiteY7" fmla="*/ 40943 h 682388"/>
              <a:gd name="connsiteX8" fmla="*/ 232012 w 784416"/>
              <a:gd name="connsiteY8" fmla="*/ 81886 h 682388"/>
              <a:gd name="connsiteX9" fmla="*/ 272955 w 784416"/>
              <a:gd name="connsiteY9" fmla="*/ 109182 h 682388"/>
              <a:gd name="connsiteX10" fmla="*/ 341194 w 784416"/>
              <a:gd name="connsiteY10" fmla="*/ 27295 h 682388"/>
              <a:gd name="connsiteX11" fmla="*/ 382137 w 784416"/>
              <a:gd name="connsiteY11" fmla="*/ 0 h 682388"/>
              <a:gd name="connsiteX12" fmla="*/ 545910 w 784416"/>
              <a:gd name="connsiteY12" fmla="*/ 13648 h 682388"/>
              <a:gd name="connsiteX13" fmla="*/ 614149 w 784416"/>
              <a:gd name="connsiteY13" fmla="*/ 81886 h 682388"/>
              <a:gd name="connsiteX14" fmla="*/ 655092 w 784416"/>
              <a:gd name="connsiteY14" fmla="*/ 109182 h 682388"/>
              <a:gd name="connsiteX15" fmla="*/ 750627 w 784416"/>
              <a:gd name="connsiteY15" fmla="*/ 177421 h 682388"/>
              <a:gd name="connsiteX16" fmla="*/ 750627 w 784416"/>
              <a:gd name="connsiteY16" fmla="*/ 559558 h 682388"/>
              <a:gd name="connsiteX17" fmla="*/ 696036 w 784416"/>
              <a:gd name="connsiteY17" fmla="*/ 627797 h 682388"/>
              <a:gd name="connsiteX18" fmla="*/ 614149 w 784416"/>
              <a:gd name="connsiteY18" fmla="*/ 682388 h 682388"/>
              <a:gd name="connsiteX19" fmla="*/ 518615 w 784416"/>
              <a:gd name="connsiteY19" fmla="*/ 600501 h 682388"/>
              <a:gd name="connsiteX20" fmla="*/ 504967 w 784416"/>
              <a:gd name="connsiteY20" fmla="*/ 368489 h 682388"/>
              <a:gd name="connsiteX21" fmla="*/ 477672 w 784416"/>
              <a:gd name="connsiteY21" fmla="*/ 327546 h 682388"/>
              <a:gd name="connsiteX22" fmla="*/ 464024 w 784416"/>
              <a:gd name="connsiteY22" fmla="*/ 382137 h 682388"/>
              <a:gd name="connsiteX23" fmla="*/ 368489 w 784416"/>
              <a:gd name="connsiteY23" fmla="*/ 477672 h 682388"/>
              <a:gd name="connsiteX24" fmla="*/ 354842 w 784416"/>
              <a:gd name="connsiteY24" fmla="*/ 464024 h 68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84416" h="682388">
                <a:moveTo>
                  <a:pt x="354842" y="464024"/>
                </a:moveTo>
                <a:cubicBezTo>
                  <a:pt x="198381" y="432731"/>
                  <a:pt x="392246" y="464024"/>
                  <a:pt x="177421" y="464024"/>
                </a:cubicBezTo>
                <a:cubicBezTo>
                  <a:pt x="149749" y="464024"/>
                  <a:pt x="122830" y="454925"/>
                  <a:pt x="95534" y="450376"/>
                </a:cubicBezTo>
                <a:cubicBezTo>
                  <a:pt x="77337" y="413982"/>
                  <a:pt x="52121" y="380318"/>
                  <a:pt x="40943" y="341194"/>
                </a:cubicBezTo>
                <a:cubicBezTo>
                  <a:pt x="8495" y="227625"/>
                  <a:pt x="21681" y="277790"/>
                  <a:pt x="0" y="191069"/>
                </a:cubicBezTo>
                <a:cubicBezTo>
                  <a:pt x="139" y="190236"/>
                  <a:pt x="13150" y="85920"/>
                  <a:pt x="27295" y="68239"/>
                </a:cubicBezTo>
                <a:cubicBezTo>
                  <a:pt x="46536" y="44188"/>
                  <a:pt x="82210" y="36286"/>
                  <a:pt x="109182" y="27295"/>
                </a:cubicBezTo>
                <a:cubicBezTo>
                  <a:pt x="141027" y="31844"/>
                  <a:pt x="175321" y="27878"/>
                  <a:pt x="204716" y="40943"/>
                </a:cubicBezTo>
                <a:cubicBezTo>
                  <a:pt x="219705" y="47605"/>
                  <a:pt x="220414" y="70288"/>
                  <a:pt x="232012" y="81886"/>
                </a:cubicBezTo>
                <a:cubicBezTo>
                  <a:pt x="243610" y="93484"/>
                  <a:pt x="259307" y="100083"/>
                  <a:pt x="272955" y="109182"/>
                </a:cubicBezTo>
                <a:cubicBezTo>
                  <a:pt x="372708" y="42678"/>
                  <a:pt x="254614" y="131190"/>
                  <a:pt x="341194" y="27295"/>
                </a:cubicBezTo>
                <a:cubicBezTo>
                  <a:pt x="351695" y="14694"/>
                  <a:pt x="368489" y="9098"/>
                  <a:pt x="382137" y="0"/>
                </a:cubicBezTo>
                <a:cubicBezTo>
                  <a:pt x="436728" y="4549"/>
                  <a:pt x="492194" y="2905"/>
                  <a:pt x="545910" y="13648"/>
                </a:cubicBezTo>
                <a:cubicBezTo>
                  <a:pt x="591405" y="22747"/>
                  <a:pt x="586852" y="54589"/>
                  <a:pt x="614149" y="81886"/>
                </a:cubicBezTo>
                <a:cubicBezTo>
                  <a:pt x="625747" y="93484"/>
                  <a:pt x="642638" y="98507"/>
                  <a:pt x="655092" y="109182"/>
                </a:cubicBezTo>
                <a:cubicBezTo>
                  <a:pt x="737517" y="179833"/>
                  <a:pt x="675396" y="152344"/>
                  <a:pt x="750627" y="177421"/>
                </a:cubicBezTo>
                <a:cubicBezTo>
                  <a:pt x="796475" y="314960"/>
                  <a:pt x="794876" y="294065"/>
                  <a:pt x="750627" y="559558"/>
                </a:cubicBezTo>
                <a:cubicBezTo>
                  <a:pt x="745838" y="588291"/>
                  <a:pt x="717688" y="608310"/>
                  <a:pt x="696036" y="627797"/>
                </a:cubicBezTo>
                <a:cubicBezTo>
                  <a:pt x="671652" y="649743"/>
                  <a:pt x="614149" y="682388"/>
                  <a:pt x="614149" y="682388"/>
                </a:cubicBezTo>
                <a:cubicBezTo>
                  <a:pt x="514469" y="649160"/>
                  <a:pt x="539241" y="683005"/>
                  <a:pt x="518615" y="600501"/>
                </a:cubicBezTo>
                <a:cubicBezTo>
                  <a:pt x="514066" y="523164"/>
                  <a:pt x="516459" y="445103"/>
                  <a:pt x="504967" y="368489"/>
                </a:cubicBezTo>
                <a:cubicBezTo>
                  <a:pt x="502534" y="352268"/>
                  <a:pt x="493233" y="322359"/>
                  <a:pt x="477672" y="327546"/>
                </a:cubicBezTo>
                <a:cubicBezTo>
                  <a:pt x="459878" y="333478"/>
                  <a:pt x="469177" y="364102"/>
                  <a:pt x="464024" y="382137"/>
                </a:cubicBezTo>
                <a:cubicBezTo>
                  <a:pt x="457916" y="403516"/>
                  <a:pt x="421497" y="530684"/>
                  <a:pt x="368489" y="477672"/>
                </a:cubicBezTo>
                <a:lnTo>
                  <a:pt x="354842" y="464024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4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1096CC707031408CD9FF9F286BB83A" ma:contentTypeVersion="1" ma:contentTypeDescription="Create a new document." ma:contentTypeScope="" ma:versionID="86c8869a9d9a84e7005a5d293027d473">
  <xsd:schema xmlns:xsd="http://www.w3.org/2001/XMLSchema" xmlns:p="http://schemas.microsoft.com/office/2006/metadata/properties" xmlns:ns2="3dad766c-9e36-455d-8d7c-234eca89fec7" targetNamespace="http://schemas.microsoft.com/office/2006/metadata/properties" ma:root="true" ma:fieldsID="111b1d09fd174d8180c4ea5adcf5fafb" ns2:_="">
    <xsd:import namespace="3dad766c-9e36-455d-8d7c-234eca89fec7"/>
    <xsd:element name="properties">
      <xsd:complexType>
        <xsd:sequence>
          <xsd:element name="documentManagement">
            <xsd:complexType>
              <xsd:all>
                <xsd:element ref="ns2:Resource_x0020_Typ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dad766c-9e36-455d-8d7c-234eca89fec7" elementFormDefault="qualified">
    <xsd:import namespace="http://schemas.microsoft.com/office/2006/documentManagement/types"/>
    <xsd:element name="Resource_x0020_Type" ma:index="8" nillable="true" ma:displayName="Resource Type" ma:default="" ma:internalName="Resource_x0020_Type" ma:requiredMultiChoice="tru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cademic"/>
                        <xsd:enumeration value="AP"/>
                        <xsd:enumeration value="Pre AP"/>
                        <xsd:enumeration value="Parent Resource"/>
                        <xsd:enumeration value="Student Resource"/>
                        <xsd:enumeration value="Publications"/>
                        <xsd:enumeration value="Homework"/>
                        <xsd:enumeration value="Other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Resource_x0020_Type xmlns="3dad766c-9e36-455d-8d7c-234eca89fec7">
      <Value>Academic</Value>
      <Value>Student Resource</Value>
    </Resource_x0020_Type>
  </documentManagement>
</p:properties>
</file>

<file path=customXml/itemProps1.xml><?xml version="1.0" encoding="utf-8"?>
<ds:datastoreItem xmlns:ds="http://schemas.openxmlformats.org/officeDocument/2006/customXml" ds:itemID="{3CD21862-18EB-4F7C-8414-3F095610A6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ad766c-9e36-455d-8d7c-234eca89fec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EE2AF71-A9B2-4F23-B6AF-98FD892474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516F71-7AA5-452E-9D7E-873C3C600847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3dad766c-9e36-455d-8d7c-234eca89fec7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578</Words>
  <Application>Microsoft Office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The Cell Membrane</vt:lpstr>
      <vt:lpstr>PowerPoint Presentation</vt:lpstr>
      <vt:lpstr>The Cell Membrane &amp; Homeostasis</vt:lpstr>
      <vt:lpstr>PowerPoint Presentation</vt:lpstr>
      <vt:lpstr>The cell membrane in detail</vt:lpstr>
      <vt:lpstr>PowerPoint Presentation</vt:lpstr>
      <vt:lpstr>PowerPoint Presentation</vt:lpstr>
      <vt:lpstr>PowerPoint Presentation</vt:lpstr>
      <vt:lpstr>Osmosis Concentration</vt:lpstr>
      <vt:lpstr>Osmosis Concentration</vt:lpstr>
      <vt:lpstr>Osmosis Concentration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Transport Powerpoint</dc:title>
  <dc:creator>Amy</dc:creator>
  <cp:lastModifiedBy>Michelle Hudson</cp:lastModifiedBy>
  <cp:revision>126</cp:revision>
  <dcterms:created xsi:type="dcterms:W3CDTF">2009-09-20T20:01:49Z</dcterms:created>
  <dcterms:modified xsi:type="dcterms:W3CDTF">2023-02-25T00:36:31Z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0x010100AF1096CC707031408CD9FF9F286BB83A</vt:lpwstr>
  </property>
</Properties>
</file>