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6" r:id="rId11"/>
  </p:sldIdLst>
  <p:sldSz cx="9144000" cy="5143500" type="screen16x9"/>
  <p:notesSz cx="6858000" cy="9144000"/>
  <p:embeddedFontLst>
    <p:embeddedFont>
      <p:font typeface="Calibri" panose="020F0502020204030204" pitchFamily="34" charset="0"/>
      <p:regular r:id="rId13"/>
      <p:bold r:id="rId14"/>
      <p:italic r:id="rId15"/>
      <p:boldItalic r:id="rId16"/>
    </p:embeddedFont>
    <p:embeddedFont>
      <p:font typeface="Georgia" panose="02040502050405020303" pitchFamily="18" charset="0"/>
      <p:regular r:id="rId17"/>
      <p:bold r:id="rId18"/>
      <p:italic r:id="rId19"/>
      <p:boldItalic r:id="rId20"/>
    </p:embeddedFont>
    <p:embeddedFont>
      <p:font typeface="Pacifico" panose="00000500000000000000" pitchFamily="2" charset="0"/>
      <p:regular r:id="rId2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2" d="100"/>
          <a:sy n="142" d="100"/>
        </p:scale>
        <p:origin x="714" y="12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16cc655ab20_0_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16cc655ab20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16cc655ab20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16cc655ab20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g16cc655ab20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 name="Google Shape;72;g16cc655ab20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16cc655ab20_0_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 name="Google Shape;79;g16cc655ab20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1757cb558f1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 name="Google Shape;84;g1757cb558f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g1757cb558f1_0_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 name="Google Shape;91;g1757cb558f1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g1757cb558f1_0_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 name="Google Shape;98;g1757cb558f1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1757cb558f1_0_2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757cb558f1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creativecommons.org/licenses/by-nc-sa/4.0/" TargetMode="External"/><Relationship Id="rId1" Type="http://schemas.openxmlformats.org/officeDocument/2006/relationships/slideLayout" Target="../slideLayouts/slideLayout11.xml"/><Relationship Id="rId5" Type="http://schemas.openxmlformats.org/officeDocument/2006/relationships/image" Target="../media/image9.png"/><Relationship Id="rId4" Type="http://schemas.openxmlformats.org/officeDocument/2006/relationships/hyperlink" Target="https://3drst.byu.edu/"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s://etvnews.com/algal-bloom-confirmed-at-scofield-reservoir/"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hyperlink" Target="https://deq.utah.gov/health-advisory-panel/scofield-reservoir-recreational-monitoring-2022"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311708" y="1582775"/>
            <a:ext cx="8520600" cy="20526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a:solidFill>
                  <a:schemeClr val="lt1"/>
                </a:solidFill>
              </a:rPr>
              <a:t>Scofield Reservoir</a:t>
            </a:r>
            <a:endParaRPr>
              <a:solidFill>
                <a:schemeClr val="lt1"/>
              </a:solidFill>
            </a:endParaRPr>
          </a:p>
        </p:txBody>
      </p:sp>
      <p:sp>
        <p:nvSpPr>
          <p:cNvPr id="55" name="Google Shape;55;p13"/>
          <p:cNvSpPr txBox="1">
            <a:spLocks noGrp="1"/>
          </p:cNvSpPr>
          <p:nvPr>
            <p:ph type="subTitle" idx="1"/>
          </p:nvPr>
        </p:nvSpPr>
        <p:spPr>
          <a:xfrm>
            <a:off x="2649900" y="3711950"/>
            <a:ext cx="3844200" cy="7926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solidFill>
                  <a:schemeClr val="lt1"/>
                </a:solidFill>
              </a:rPr>
              <a:t>Harmful Algal Bloom</a:t>
            </a:r>
            <a:endParaRPr>
              <a:solidFill>
                <a:schemeClr val="lt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D16D721-C087-6883-E4AC-D1C61C1A44CE}"/>
              </a:ext>
            </a:extLst>
          </p:cNvPr>
          <p:cNvGrpSpPr/>
          <p:nvPr/>
        </p:nvGrpSpPr>
        <p:grpSpPr>
          <a:xfrm>
            <a:off x="2758783" y="3808308"/>
            <a:ext cx="3626435" cy="333195"/>
            <a:chOff x="671219" y="4716141"/>
            <a:chExt cx="4750382" cy="444884"/>
          </a:xfrm>
        </p:grpSpPr>
        <p:sp>
          <p:nvSpPr>
            <p:cNvPr id="7" name="Text Box 2">
              <a:extLst>
                <a:ext uri="{FF2B5EF4-FFF2-40B4-BE49-F238E27FC236}">
                  <a16:creationId xmlns:a16="http://schemas.microsoft.com/office/drawing/2014/main" id="{CC5A7BBD-7EF7-387F-70A5-F004F7D91637}"/>
                </a:ext>
              </a:extLst>
            </p:cNvPr>
            <p:cNvSpPr txBox="1">
              <a:spLocks noChangeArrowheads="1"/>
            </p:cNvSpPr>
            <p:nvPr/>
          </p:nvSpPr>
          <p:spPr bwMode="auto">
            <a:xfrm>
              <a:off x="671219" y="4716141"/>
              <a:ext cx="4750382" cy="199780"/>
            </a:xfrm>
            <a:prstGeom prst="rect">
              <a:avLst/>
            </a:prstGeom>
            <a:solidFill>
              <a:srgbClr val="FFFFFF"/>
            </a:solidFill>
            <a:ln w="9525">
              <a:noFill/>
              <a:miter lim="800000"/>
              <a:headEnd/>
              <a:tailEnd/>
            </a:ln>
          </p:spPr>
          <p:txBody>
            <a:bodyPr rot="0" vert="horz" wrap="square" lIns="43720" tIns="21860" rIns="43720" bIns="21860" anchor="t" anchorCtr="0">
              <a:spAutoFit/>
            </a:bodyPr>
            <a:lstStyle/>
            <a:p>
              <a:pPr algn="ctr">
                <a:lnSpc>
                  <a:spcPct val="107000"/>
                </a:lnSpc>
              </a:pPr>
              <a:r>
                <a:rPr lang="en-US" sz="67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pic>
          <p:nvPicPr>
            <p:cNvPr id="6" name="Picture 5" descr="A picture containing text, clipart&#10;&#10;Description automatically generated">
              <a:hlinkClick r:id="rId2"/>
              <a:extLst>
                <a:ext uri="{FF2B5EF4-FFF2-40B4-BE49-F238E27FC236}">
                  <a16:creationId xmlns:a16="http://schemas.microsoft.com/office/drawing/2014/main" id="{3E40D356-E546-DB4B-FCD0-FC399D190A7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14395" y="4928615"/>
              <a:ext cx="664029" cy="232410"/>
            </a:xfrm>
            <a:prstGeom prst="rect">
              <a:avLst/>
            </a:prstGeom>
            <a:noFill/>
            <a:ln>
              <a:noFill/>
            </a:ln>
          </p:spPr>
        </p:pic>
      </p:grpSp>
      <p:pic>
        <p:nvPicPr>
          <p:cNvPr id="19" name="Picture 18" descr="Logo&#10;&#10;Description automatically generated">
            <a:hlinkClick r:id="rId4"/>
            <a:extLst>
              <a:ext uri="{FF2B5EF4-FFF2-40B4-BE49-F238E27FC236}">
                <a16:creationId xmlns:a16="http://schemas.microsoft.com/office/drawing/2014/main" id="{5B3888CB-E9F6-2E0A-8627-3AABF23BEB2D}"/>
              </a:ext>
            </a:extLst>
          </p:cNvPr>
          <p:cNvPicPr>
            <a:picLocks noChangeAspect="1"/>
          </p:cNvPicPr>
          <p:nvPr/>
        </p:nvPicPr>
        <p:blipFill>
          <a:blip r:embed="rId5"/>
          <a:stretch>
            <a:fillRect/>
          </a:stretch>
        </p:blipFill>
        <p:spPr>
          <a:xfrm>
            <a:off x="2932510" y="932260"/>
            <a:ext cx="3278981" cy="3278981"/>
          </a:xfrm>
          <a:prstGeom prst="rect">
            <a:avLst/>
          </a:prstGeom>
        </p:spPr>
      </p:pic>
    </p:spTree>
    <p:extLst>
      <p:ext uri="{BB962C8B-B14F-4D97-AF65-F5344CB8AC3E}">
        <p14:creationId xmlns:p14="http://schemas.microsoft.com/office/powerpoint/2010/main" val="3116038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Clr>
                <a:schemeClr val="dk1"/>
              </a:buClr>
              <a:buSzPct val="39285"/>
              <a:buFont typeface="Arial"/>
              <a:buNone/>
            </a:pPr>
            <a:r>
              <a:rPr lang="en">
                <a:latin typeface="Pacifico"/>
                <a:ea typeface="Pacifico"/>
                <a:cs typeface="Pacifico"/>
                <a:sym typeface="Pacifico"/>
              </a:rPr>
              <a:t>Synopsis about Scofield</a:t>
            </a:r>
            <a:endParaRPr/>
          </a:p>
          <a:p>
            <a:pPr marL="0" lvl="0" indent="0" algn="l" rtl="0">
              <a:spcBef>
                <a:spcPts val="0"/>
              </a:spcBef>
              <a:spcAft>
                <a:spcPts val="0"/>
              </a:spcAft>
              <a:buNone/>
            </a:pPr>
            <a:endParaRPr/>
          </a:p>
        </p:txBody>
      </p:sp>
      <p:sp>
        <p:nvSpPr>
          <p:cNvPr id="61" name="Google Shape;61;p1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55000" lnSpcReduction="20000"/>
          </a:bodyPr>
          <a:lstStyle/>
          <a:p>
            <a:pPr marL="0" lvl="0" indent="0" algn="l" rtl="0">
              <a:lnSpc>
                <a:spcPct val="160000"/>
              </a:lnSpc>
              <a:spcBef>
                <a:spcPts val="1100"/>
              </a:spcBef>
              <a:spcAft>
                <a:spcPts val="0"/>
              </a:spcAft>
              <a:buNone/>
            </a:pPr>
            <a:r>
              <a:rPr lang="en" sz="2332">
                <a:solidFill>
                  <a:srgbClr val="464646"/>
                </a:solidFill>
              </a:rPr>
              <a:t>Settlers came to Pleasant Valley in the 1870s because of large tracts of grazing land. Scofield was named after General Charles W. Scofield, a timber contractor who became president of the state’s first coal mining company. Mining peaked in the early 1920s when Scofield had 12 stores, 13 saloons, four large hotels, a post office, and a population of more than 6,000 residents. Today, less than 100 reside in the town.</a:t>
            </a:r>
            <a:endParaRPr sz="2332">
              <a:solidFill>
                <a:srgbClr val="464646"/>
              </a:solidFill>
            </a:endParaRPr>
          </a:p>
          <a:p>
            <a:pPr marL="0" lvl="0" indent="0" algn="l" rtl="0">
              <a:lnSpc>
                <a:spcPct val="160000"/>
              </a:lnSpc>
              <a:spcBef>
                <a:spcPts val="1100"/>
              </a:spcBef>
              <a:spcAft>
                <a:spcPts val="0"/>
              </a:spcAft>
              <a:buNone/>
            </a:pPr>
            <a:r>
              <a:rPr lang="en" sz="2332">
                <a:solidFill>
                  <a:srgbClr val="464646"/>
                </a:solidFill>
              </a:rPr>
              <a:t>The popularity of Scofield Reservoir brings many visitors to the park each year. Summer activities include fishing, camping, hiking, and swimming at this reservoir at an elevation of 7,616 feet. During the winter months, Scofield is one of the best places to ice fish for rainbow and cutthroat trout.</a:t>
            </a:r>
            <a:endParaRPr sz="2332">
              <a:solidFill>
                <a:srgbClr val="464646"/>
              </a:solidFill>
            </a:endParaRPr>
          </a:p>
          <a:p>
            <a:pPr marL="0" lvl="0" indent="0" algn="l" rtl="0">
              <a:lnSpc>
                <a:spcPct val="160000"/>
              </a:lnSpc>
              <a:spcBef>
                <a:spcPts val="1100"/>
              </a:spcBef>
              <a:spcAft>
                <a:spcPts val="0"/>
              </a:spcAft>
              <a:buNone/>
            </a:pPr>
            <a:r>
              <a:rPr lang="en" sz="2332">
                <a:solidFill>
                  <a:srgbClr val="464646"/>
                </a:solidFill>
              </a:rPr>
              <a:t>Opened to the public as a state park in 1965.</a:t>
            </a:r>
            <a:endParaRPr sz="2332">
              <a:solidFill>
                <a:srgbClr val="464646"/>
              </a:solidFill>
            </a:endParaRPr>
          </a:p>
          <a:p>
            <a:pPr marL="0" lvl="0" indent="0" algn="l" rtl="0">
              <a:lnSpc>
                <a:spcPct val="160000"/>
              </a:lnSpc>
              <a:spcBef>
                <a:spcPts val="1100"/>
              </a:spcBef>
              <a:spcAft>
                <a:spcPts val="0"/>
              </a:spcAft>
              <a:buNone/>
            </a:pPr>
            <a:r>
              <a:rPr lang="en" sz="2332">
                <a:solidFill>
                  <a:srgbClr val="464646"/>
                </a:solidFill>
              </a:rPr>
              <a:t>Park Elevation: 7,600 feet</a:t>
            </a:r>
            <a:endParaRPr sz="2332">
              <a:solidFill>
                <a:srgbClr val="464646"/>
              </a:solidFill>
            </a:endParaRPr>
          </a:p>
          <a:p>
            <a:pPr marL="0" lvl="0" indent="0" algn="l" rtl="0">
              <a:spcBef>
                <a:spcPts val="1100"/>
              </a:spcBef>
              <a:spcAft>
                <a:spcPts val="1200"/>
              </a:spcAft>
              <a:buNone/>
            </a:pP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15"/>
          <p:cNvSpPr txBox="1"/>
          <p:nvPr/>
        </p:nvSpPr>
        <p:spPr>
          <a:xfrm>
            <a:off x="50250" y="846900"/>
            <a:ext cx="9043500" cy="1569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chemeClr val="dk1"/>
                </a:solidFill>
              </a:rPr>
              <a:t>Scofield Reservoir is located in Carbon County, Utah, at an elevation of 7,618 feet. The reservoir was constructed at the confluence of several perennial streams including Fish Creek, Mud Creek (locally referred to as Clear Creek), Pondtown Creek, and other springs and small tributaries. The reservoir’s outlet feeds into the Price River, a tributary of the Green River 70 miles to the southwest. </a:t>
            </a:r>
            <a:endParaRPr/>
          </a:p>
        </p:txBody>
      </p:sp>
      <p:sp>
        <p:nvSpPr>
          <p:cNvPr id="67" name="Google Shape;67;p15"/>
          <p:cNvSpPr txBox="1"/>
          <p:nvPr/>
        </p:nvSpPr>
        <p:spPr>
          <a:xfrm>
            <a:off x="80750" y="2416800"/>
            <a:ext cx="8518800" cy="2678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chemeClr val="dk1"/>
                </a:solidFill>
              </a:rPr>
              <a:t>Scofield Reservoir was listed on the State of Utah’s 303d list as partially not supporting its designated beneficial use as a cold-water fishery because of low dissolved oxygen and high total phosphorous concentrations. Nutrients, originating primarily from natural sources, are delivered to the reservoir directly during spring runoff, summer drawdown, summer storm events, and through tributary flows. The high nutrient levels cause excessive algal growth and turbidity in the reservoir. The high biological productivity results in lower oxygen concentrations. This stresses the aquatic community, and several winter fish kills have been reported within the reservoir. </a:t>
            </a:r>
            <a:endParaRPr/>
          </a:p>
        </p:txBody>
      </p:sp>
      <p:sp>
        <p:nvSpPr>
          <p:cNvPr id="68" name="Google Shape;68;p15"/>
          <p:cNvSpPr txBox="1">
            <a:spLocks noGrp="1"/>
          </p:cNvSpPr>
          <p:nvPr>
            <p:ph type="title" idx="4294967295"/>
          </p:nvPr>
        </p:nvSpPr>
        <p:spPr>
          <a:xfrm>
            <a:off x="1296825" y="178575"/>
            <a:ext cx="59460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Clr>
                <a:schemeClr val="dk1"/>
              </a:buClr>
              <a:buSzPct val="39285"/>
              <a:buFont typeface="Arial"/>
              <a:buNone/>
            </a:pPr>
            <a:r>
              <a:rPr lang="en">
                <a:latin typeface="Pacifico"/>
                <a:ea typeface="Pacifico"/>
                <a:cs typeface="Pacifico"/>
                <a:sym typeface="Pacifico"/>
              </a:rPr>
              <a:t>Synopsis about Scofield, cont. </a:t>
            </a:r>
            <a:endParaRPr/>
          </a:p>
          <a:p>
            <a:pPr marL="0" lvl="0" indent="0" algn="l" rtl="0">
              <a:spcBef>
                <a:spcPts val="0"/>
              </a:spcBef>
              <a:spcAft>
                <a:spcPts val="0"/>
              </a:spcAft>
              <a:buNone/>
            </a:pPr>
            <a:endParaRPr/>
          </a:p>
        </p:txBody>
      </p:sp>
      <p:pic>
        <p:nvPicPr>
          <p:cNvPr id="69" name="Google Shape;69;p15"/>
          <p:cNvPicPr preferRelativeResize="0"/>
          <p:nvPr/>
        </p:nvPicPr>
        <p:blipFill>
          <a:blip r:embed="rId3">
            <a:alphaModFix/>
          </a:blip>
          <a:stretch>
            <a:fillRect/>
          </a:stretch>
        </p:blipFill>
        <p:spPr>
          <a:xfrm>
            <a:off x="142150" y="36300"/>
            <a:ext cx="857250" cy="8572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Clr>
                <a:schemeClr val="dk1"/>
              </a:buClr>
              <a:buSzPct val="39285"/>
              <a:buFont typeface="Arial"/>
              <a:buNone/>
            </a:pPr>
            <a:r>
              <a:rPr lang="en">
                <a:latin typeface="Pacifico"/>
                <a:ea typeface="Pacifico"/>
                <a:cs typeface="Pacifico"/>
                <a:sym typeface="Pacifico"/>
              </a:rPr>
              <a:t>In the News…</a:t>
            </a:r>
            <a:endParaRPr>
              <a:latin typeface="Pacifico"/>
              <a:ea typeface="Pacifico"/>
              <a:cs typeface="Pacifico"/>
              <a:sym typeface="Pacifico"/>
            </a:endParaRPr>
          </a:p>
          <a:p>
            <a:pPr marL="0" lvl="0" indent="0" algn="l" rtl="0">
              <a:spcBef>
                <a:spcPts val="0"/>
              </a:spcBef>
              <a:spcAft>
                <a:spcPts val="0"/>
              </a:spcAft>
              <a:buNone/>
            </a:pPr>
            <a:endParaRPr/>
          </a:p>
        </p:txBody>
      </p:sp>
      <p:sp>
        <p:nvSpPr>
          <p:cNvPr id="75" name="Google Shape;75;p16"/>
          <p:cNvSpPr txBox="1">
            <a:spLocks noGrp="1"/>
          </p:cNvSpPr>
          <p:nvPr>
            <p:ph type="body" idx="1"/>
          </p:nvPr>
        </p:nvSpPr>
        <p:spPr>
          <a:xfrm>
            <a:off x="311700" y="1152475"/>
            <a:ext cx="3999900" cy="3661800"/>
          </a:xfrm>
          <a:prstGeom prst="rect">
            <a:avLst/>
          </a:prstGeom>
        </p:spPr>
        <p:txBody>
          <a:bodyPr spcFirstLastPara="1" wrap="square" lIns="91425" tIns="91425" rIns="91425" bIns="91425" anchor="t" anchorCtr="0">
            <a:normAutofit fontScale="92500" lnSpcReduction="10000"/>
          </a:bodyPr>
          <a:lstStyle/>
          <a:p>
            <a:pPr marL="0" lvl="0" indent="0" algn="l" rtl="0">
              <a:lnSpc>
                <a:spcPct val="117647"/>
              </a:lnSpc>
              <a:spcBef>
                <a:spcPts val="0"/>
              </a:spcBef>
              <a:spcAft>
                <a:spcPts val="0"/>
              </a:spcAft>
              <a:buNone/>
            </a:pPr>
            <a:r>
              <a:rPr lang="en" sz="1700" u="sng">
                <a:solidFill>
                  <a:schemeClr val="hlink"/>
                </a:solidFill>
                <a:highlight>
                  <a:srgbClr val="FFFFFF"/>
                </a:highlight>
                <a:hlinkClick r:id="rId3"/>
              </a:rPr>
              <a:t>Algal Bloom Confirmed at Scofield Reservoir</a:t>
            </a:r>
            <a:r>
              <a:rPr lang="en" sz="1700">
                <a:solidFill>
                  <a:srgbClr val="222222"/>
                </a:solidFill>
                <a:highlight>
                  <a:srgbClr val="FFFFFF"/>
                </a:highlight>
              </a:rPr>
              <a:t> </a:t>
            </a:r>
            <a:r>
              <a:rPr lang="en">
                <a:solidFill>
                  <a:srgbClr val="222222"/>
                </a:solidFill>
                <a:highlight>
                  <a:srgbClr val="FFFFFF"/>
                </a:highlight>
              </a:rPr>
              <a:t>ETV News June 16, 2021, Scottie Draper</a:t>
            </a:r>
            <a:endParaRPr>
              <a:solidFill>
                <a:srgbClr val="222222"/>
              </a:solidFill>
              <a:highlight>
                <a:srgbClr val="FFFFFF"/>
              </a:highlight>
            </a:endParaRPr>
          </a:p>
          <a:p>
            <a:pPr marL="0" lvl="0" indent="0" algn="l" rtl="0">
              <a:lnSpc>
                <a:spcPct val="117647"/>
              </a:lnSpc>
              <a:spcBef>
                <a:spcPts val="1800"/>
              </a:spcBef>
              <a:spcAft>
                <a:spcPts val="0"/>
              </a:spcAft>
              <a:buNone/>
            </a:pPr>
            <a:r>
              <a:rPr lang="en" sz="2043">
                <a:solidFill>
                  <a:schemeClr val="dk1"/>
                </a:solidFill>
                <a:highlight>
                  <a:srgbClr val="FFFFFF"/>
                </a:highlight>
              </a:rPr>
              <a:t>“Recreators asked to take steps to protect themselves while recreating on the water”</a:t>
            </a:r>
            <a:endParaRPr sz="2043">
              <a:solidFill>
                <a:schemeClr val="dk1"/>
              </a:solidFill>
              <a:highlight>
                <a:srgbClr val="FFFFFF"/>
              </a:highlight>
            </a:endParaRPr>
          </a:p>
          <a:p>
            <a:pPr marL="0" lvl="0" indent="0" algn="l" rtl="0">
              <a:lnSpc>
                <a:spcPct val="117647"/>
              </a:lnSpc>
              <a:spcBef>
                <a:spcPts val="1800"/>
              </a:spcBef>
              <a:spcAft>
                <a:spcPts val="1800"/>
              </a:spcAft>
              <a:buNone/>
            </a:pPr>
            <a:r>
              <a:rPr lang="en" sz="2043">
                <a:solidFill>
                  <a:schemeClr val="dk1"/>
                </a:solidFill>
                <a:highlight>
                  <a:srgbClr val="FFFFFF"/>
                </a:highlight>
              </a:rPr>
              <a:t>“Health officials have confirmed a cyanobacteria bloom, or harmful algal bloom, at Scofield Reservoir.”</a:t>
            </a:r>
            <a:endParaRPr/>
          </a:p>
        </p:txBody>
      </p:sp>
      <p:sp>
        <p:nvSpPr>
          <p:cNvPr id="76" name="Google Shape;76;p16"/>
          <p:cNvSpPr txBox="1">
            <a:spLocks noGrp="1"/>
          </p:cNvSpPr>
          <p:nvPr>
            <p:ph type="body" idx="2"/>
          </p:nvPr>
        </p:nvSpPr>
        <p:spPr>
          <a:xfrm>
            <a:off x="4389125" y="1152475"/>
            <a:ext cx="4622400" cy="3785400"/>
          </a:xfrm>
          <a:prstGeom prst="rect">
            <a:avLst/>
          </a:prstGeom>
        </p:spPr>
        <p:txBody>
          <a:bodyPr spcFirstLastPara="1" wrap="square" lIns="91425" tIns="91425" rIns="91425" bIns="91425" anchor="t" anchorCtr="0">
            <a:normAutofit fontScale="77500" lnSpcReduction="20000"/>
          </a:bodyPr>
          <a:lstStyle/>
          <a:p>
            <a:pPr marL="0" lvl="0" indent="0" algn="l" rtl="0">
              <a:spcBef>
                <a:spcPts val="0"/>
              </a:spcBef>
              <a:spcAft>
                <a:spcPts val="0"/>
              </a:spcAft>
              <a:buNone/>
            </a:pPr>
            <a:r>
              <a:rPr lang="en" sz="1700" u="sng">
                <a:solidFill>
                  <a:schemeClr val="hlink"/>
                </a:solidFill>
                <a:hlinkClick r:id="rId4"/>
              </a:rPr>
              <a:t>Scofield Reservoir Recreational Monitoring 2022</a:t>
            </a:r>
            <a:endParaRPr sz="1700">
              <a:solidFill>
                <a:schemeClr val="dk1"/>
              </a:solidFill>
            </a:endParaRPr>
          </a:p>
          <a:p>
            <a:pPr marL="0" lvl="0" indent="0" algn="l" rtl="0">
              <a:spcBef>
                <a:spcPts val="1200"/>
              </a:spcBef>
              <a:spcAft>
                <a:spcPts val="0"/>
              </a:spcAft>
              <a:buNone/>
            </a:pPr>
            <a:r>
              <a:rPr lang="en" sz="1700">
                <a:solidFill>
                  <a:schemeClr val="dk1"/>
                </a:solidFill>
              </a:rPr>
              <a:t>October 3, 2022</a:t>
            </a:r>
            <a:endParaRPr sz="1700">
              <a:solidFill>
                <a:schemeClr val="dk1"/>
              </a:solidFill>
            </a:endParaRPr>
          </a:p>
          <a:p>
            <a:pPr marL="0" lvl="0" indent="0" algn="l" rtl="0">
              <a:lnSpc>
                <a:spcPct val="160000"/>
              </a:lnSpc>
              <a:spcBef>
                <a:spcPts val="1200"/>
              </a:spcBef>
              <a:spcAft>
                <a:spcPts val="0"/>
              </a:spcAft>
              <a:buClr>
                <a:schemeClr val="dk1"/>
              </a:buClr>
              <a:buSzPct val="58674"/>
              <a:buFont typeface="Arial"/>
              <a:buNone/>
            </a:pPr>
            <a:r>
              <a:rPr lang="en" sz="1874">
                <a:solidFill>
                  <a:srgbClr val="636363"/>
                </a:solidFill>
                <a:latin typeface="Georgia"/>
                <a:ea typeface="Georgia"/>
                <a:cs typeface="Georgia"/>
                <a:sym typeface="Georgia"/>
              </a:rPr>
              <a:t>Southeast Utah Health Department has issued a Warning Advisory for Scofield Reservoir.</a:t>
            </a:r>
            <a:endParaRPr sz="1874">
              <a:solidFill>
                <a:srgbClr val="636363"/>
              </a:solidFill>
              <a:latin typeface="Georgia"/>
              <a:ea typeface="Georgia"/>
              <a:cs typeface="Georgia"/>
              <a:sym typeface="Georgia"/>
            </a:endParaRPr>
          </a:p>
          <a:p>
            <a:pPr marL="0" lvl="0" indent="0" algn="l" rtl="0">
              <a:lnSpc>
                <a:spcPct val="160000"/>
              </a:lnSpc>
              <a:spcBef>
                <a:spcPts val="1200"/>
              </a:spcBef>
              <a:spcAft>
                <a:spcPts val="0"/>
              </a:spcAft>
              <a:buClr>
                <a:schemeClr val="dk1"/>
              </a:buClr>
              <a:buSzPct val="58674"/>
              <a:buFont typeface="Arial"/>
              <a:buNone/>
            </a:pPr>
            <a:r>
              <a:rPr lang="en" sz="1874">
                <a:solidFill>
                  <a:srgbClr val="636363"/>
                </a:solidFill>
                <a:latin typeface="Georgia"/>
                <a:ea typeface="Georgia"/>
                <a:cs typeface="Georgia"/>
                <a:sym typeface="Georgia"/>
              </a:rPr>
              <a:t>Under a Warning Advisory:</a:t>
            </a:r>
            <a:endParaRPr sz="1874">
              <a:solidFill>
                <a:srgbClr val="636363"/>
              </a:solidFill>
              <a:latin typeface="Georgia"/>
              <a:ea typeface="Georgia"/>
              <a:cs typeface="Georgia"/>
              <a:sym typeface="Georgia"/>
            </a:endParaRPr>
          </a:p>
          <a:p>
            <a:pPr marL="457200" lvl="0" indent="-320861" algn="l" rtl="0">
              <a:lnSpc>
                <a:spcPct val="160000"/>
              </a:lnSpc>
              <a:spcBef>
                <a:spcPts val="1200"/>
              </a:spcBef>
              <a:spcAft>
                <a:spcPts val="0"/>
              </a:spcAft>
              <a:buClr>
                <a:srgbClr val="636363"/>
              </a:buClr>
              <a:buSzPct val="100000"/>
              <a:buFont typeface="Georgia"/>
              <a:buChar char="●"/>
            </a:pPr>
            <a:r>
              <a:rPr lang="en" sz="1874">
                <a:solidFill>
                  <a:srgbClr val="636363"/>
                </a:solidFill>
                <a:latin typeface="Georgia"/>
                <a:ea typeface="Georgia"/>
                <a:cs typeface="Georgia"/>
                <a:sym typeface="Georgia"/>
              </a:rPr>
              <a:t>Do not swim or water ski</a:t>
            </a:r>
            <a:endParaRPr sz="1874">
              <a:solidFill>
                <a:srgbClr val="636363"/>
              </a:solidFill>
              <a:latin typeface="Georgia"/>
              <a:ea typeface="Georgia"/>
              <a:cs typeface="Georgia"/>
              <a:sym typeface="Georgia"/>
            </a:endParaRPr>
          </a:p>
          <a:p>
            <a:pPr marL="457200" lvl="0" indent="-320861" algn="l" rtl="0">
              <a:lnSpc>
                <a:spcPct val="160000"/>
              </a:lnSpc>
              <a:spcBef>
                <a:spcPts val="0"/>
              </a:spcBef>
              <a:spcAft>
                <a:spcPts val="0"/>
              </a:spcAft>
              <a:buClr>
                <a:srgbClr val="636363"/>
              </a:buClr>
              <a:buSzPct val="100000"/>
              <a:buFont typeface="Georgia"/>
              <a:buChar char="●"/>
            </a:pPr>
            <a:r>
              <a:rPr lang="en" sz="1874">
                <a:solidFill>
                  <a:srgbClr val="636363"/>
                </a:solidFill>
                <a:latin typeface="Georgia"/>
                <a:ea typeface="Georgia"/>
                <a:cs typeface="Georgia"/>
                <a:sym typeface="Georgia"/>
              </a:rPr>
              <a:t>Avoid areas of algae when boating</a:t>
            </a:r>
            <a:endParaRPr sz="1874">
              <a:solidFill>
                <a:srgbClr val="636363"/>
              </a:solidFill>
              <a:latin typeface="Georgia"/>
              <a:ea typeface="Georgia"/>
              <a:cs typeface="Georgia"/>
              <a:sym typeface="Georgia"/>
            </a:endParaRPr>
          </a:p>
          <a:p>
            <a:pPr marL="457200" lvl="0" indent="-320861" algn="l" rtl="0">
              <a:lnSpc>
                <a:spcPct val="160000"/>
              </a:lnSpc>
              <a:spcBef>
                <a:spcPts val="0"/>
              </a:spcBef>
              <a:spcAft>
                <a:spcPts val="0"/>
              </a:spcAft>
              <a:buClr>
                <a:srgbClr val="636363"/>
              </a:buClr>
              <a:buSzPct val="100000"/>
              <a:buFont typeface="Georgia"/>
              <a:buChar char="●"/>
            </a:pPr>
            <a:r>
              <a:rPr lang="en" sz="1874">
                <a:solidFill>
                  <a:srgbClr val="636363"/>
                </a:solidFill>
                <a:latin typeface="Georgia"/>
                <a:ea typeface="Georgia"/>
                <a:cs typeface="Georgia"/>
                <a:sym typeface="Georgia"/>
              </a:rPr>
              <a:t>Clean fish well and discard guts</a:t>
            </a:r>
            <a:endParaRPr sz="1874">
              <a:solidFill>
                <a:srgbClr val="636363"/>
              </a:solidFill>
              <a:latin typeface="Georgia"/>
              <a:ea typeface="Georgia"/>
              <a:cs typeface="Georgia"/>
              <a:sym typeface="Georgia"/>
            </a:endParaRPr>
          </a:p>
          <a:p>
            <a:pPr marL="457200" lvl="0" indent="-320861" algn="l" rtl="0">
              <a:lnSpc>
                <a:spcPct val="160000"/>
              </a:lnSpc>
              <a:spcBef>
                <a:spcPts val="0"/>
              </a:spcBef>
              <a:spcAft>
                <a:spcPts val="0"/>
              </a:spcAft>
              <a:buClr>
                <a:srgbClr val="636363"/>
              </a:buClr>
              <a:buSzPct val="100000"/>
              <a:buFont typeface="Georgia"/>
              <a:buChar char="●"/>
            </a:pPr>
            <a:r>
              <a:rPr lang="en" sz="1874">
                <a:solidFill>
                  <a:srgbClr val="636363"/>
                </a:solidFill>
                <a:latin typeface="Georgia"/>
                <a:ea typeface="Georgia"/>
                <a:cs typeface="Georgia"/>
                <a:sym typeface="Georgia"/>
              </a:rPr>
              <a:t>Keep animals away</a:t>
            </a:r>
            <a:endParaRPr sz="1874">
              <a:solidFill>
                <a:srgbClr val="636363"/>
              </a:solidFill>
              <a:latin typeface="Georgia"/>
              <a:ea typeface="Georgia"/>
              <a:cs typeface="Georgia"/>
              <a:sym typeface="Georgia"/>
            </a:endParaRPr>
          </a:p>
          <a:p>
            <a:pPr marL="457200" lvl="0" indent="-320861" algn="l" rtl="0">
              <a:lnSpc>
                <a:spcPct val="160000"/>
              </a:lnSpc>
              <a:spcBef>
                <a:spcPts val="0"/>
              </a:spcBef>
              <a:spcAft>
                <a:spcPts val="0"/>
              </a:spcAft>
              <a:buClr>
                <a:srgbClr val="636363"/>
              </a:buClr>
              <a:buSzPct val="100000"/>
              <a:buFont typeface="Georgia"/>
              <a:buChar char="●"/>
            </a:pPr>
            <a:r>
              <a:rPr lang="en" sz="1874">
                <a:solidFill>
                  <a:srgbClr val="636363"/>
                </a:solidFill>
                <a:latin typeface="Georgia"/>
                <a:ea typeface="Georgia"/>
                <a:cs typeface="Georgia"/>
                <a:sym typeface="Georgia"/>
              </a:rPr>
              <a:t>Don’t drink the water</a:t>
            </a:r>
            <a:endParaRPr sz="1700">
              <a:solidFill>
                <a:schemeClr val="dk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pic>
        <p:nvPicPr>
          <p:cNvPr id="81" name="Google Shape;81;p17"/>
          <p:cNvPicPr preferRelativeResize="0"/>
          <p:nvPr/>
        </p:nvPicPr>
        <p:blipFill rotWithShape="1">
          <a:blip r:embed="rId3">
            <a:alphaModFix/>
          </a:blip>
          <a:srcRect l="27068" t="10324" r="27468" b="7411"/>
          <a:stretch/>
        </p:blipFill>
        <p:spPr>
          <a:xfrm>
            <a:off x="2068875" y="23825"/>
            <a:ext cx="5006251" cy="50958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endParaRPr/>
          </a:p>
        </p:txBody>
      </p:sp>
      <p:sp>
        <p:nvSpPr>
          <p:cNvPr id="87" name="Google Shape;87;p1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pic>
        <p:nvPicPr>
          <p:cNvPr id="88" name="Google Shape;88;p18"/>
          <p:cNvPicPr preferRelativeResize="0"/>
          <p:nvPr/>
        </p:nvPicPr>
        <p:blipFill rotWithShape="1">
          <a:blip r:embed="rId3">
            <a:alphaModFix/>
          </a:blip>
          <a:srcRect l="21544" t="14914" b="8008"/>
          <a:stretch/>
        </p:blipFill>
        <p:spPr>
          <a:xfrm>
            <a:off x="219650" y="151961"/>
            <a:ext cx="8520600" cy="4708938"/>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endParaRPr/>
          </a:p>
        </p:txBody>
      </p:sp>
      <p:sp>
        <p:nvSpPr>
          <p:cNvPr id="94" name="Google Shape;94;p1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pic>
        <p:nvPicPr>
          <p:cNvPr id="95" name="Google Shape;95;p19"/>
          <p:cNvPicPr preferRelativeResize="0"/>
          <p:nvPr/>
        </p:nvPicPr>
        <p:blipFill rotWithShape="1">
          <a:blip r:embed="rId3">
            <a:alphaModFix/>
          </a:blip>
          <a:srcRect l="22618" t="23408" b="7825"/>
          <a:stretch/>
        </p:blipFill>
        <p:spPr>
          <a:xfrm>
            <a:off x="218000" y="209625"/>
            <a:ext cx="8852626" cy="4425176"/>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2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endParaRPr/>
          </a:p>
        </p:txBody>
      </p:sp>
      <p:sp>
        <p:nvSpPr>
          <p:cNvPr id="101" name="Google Shape;101;p2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pic>
        <p:nvPicPr>
          <p:cNvPr id="102" name="Google Shape;102;p20"/>
          <p:cNvPicPr preferRelativeResize="0"/>
          <p:nvPr/>
        </p:nvPicPr>
        <p:blipFill rotWithShape="1">
          <a:blip r:embed="rId3">
            <a:alphaModFix/>
          </a:blip>
          <a:srcRect l="1154" t="10697" r="1795" b="8140"/>
          <a:stretch/>
        </p:blipFill>
        <p:spPr>
          <a:xfrm>
            <a:off x="104975" y="169575"/>
            <a:ext cx="8873952" cy="417455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endParaRPr/>
          </a:p>
        </p:txBody>
      </p:sp>
      <p:sp>
        <p:nvSpPr>
          <p:cNvPr id="108" name="Google Shape;108;p2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pic>
        <p:nvPicPr>
          <p:cNvPr id="109" name="Google Shape;109;p21"/>
          <p:cNvPicPr preferRelativeResize="0"/>
          <p:nvPr/>
        </p:nvPicPr>
        <p:blipFill rotWithShape="1">
          <a:blip r:embed="rId3">
            <a:alphaModFix/>
          </a:blip>
          <a:srcRect l="36027" t="15383" r="21321" b="8005"/>
          <a:stretch/>
        </p:blipFill>
        <p:spPr>
          <a:xfrm>
            <a:off x="2059000" y="83500"/>
            <a:ext cx="4925501" cy="4976500"/>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462</Words>
  <Application>Microsoft Office PowerPoint</Application>
  <PresentationFormat>On-screen Show (16:9)</PresentationFormat>
  <Paragraphs>24</Paragraphs>
  <Slides>10</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Pacifico</vt:lpstr>
      <vt:lpstr>Calibri</vt:lpstr>
      <vt:lpstr>Georgia</vt:lpstr>
      <vt:lpstr>Simple Light</vt:lpstr>
      <vt:lpstr>Scofield Reservoir</vt:lpstr>
      <vt:lpstr>Synopsis about Scofield </vt:lpstr>
      <vt:lpstr>Synopsis about Scofield, cont.  </vt:lpstr>
      <vt:lpstr>In the News… </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Scofield Reservoir</dc:title>
  <cp:lastModifiedBy>Michelle Hudson</cp:lastModifiedBy>
  <cp:revision>1</cp:revision>
  <dcterms:modified xsi:type="dcterms:W3CDTF">2023-02-04T01:48:56Z</dcterms:modified>
</cp:coreProperties>
</file>