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
      <p:font typeface="Pacifico" panose="00000500000000000000" pitchFamily="2" charset="0"/>
      <p:regular r:id="rId17"/>
    </p:embeddedFont>
    <p:embeddedFont>
      <p:font typeface="Roboto" panose="02000000000000000000" pitchFamily="2"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16125ddaed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16125ddaed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16125ddaed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16125ddaed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16125ddaeda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16125ddaeda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6125ddaed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16125ddaed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6125ddaeda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6125ddaeda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6125ddaeda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6125ddaeda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6125ddaeda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6125ddaeda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6125ddaeda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6125ddaeda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D01FD-942B-407E-AF96-AF41B4706BAD}" type="datetimeFigureOut">
              <a:rPr lang="en-US" smtClean="0"/>
              <a:t>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4281427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0.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kslnewsradio.com/1975933/utah-county-health-issues-warning-about-harmful-algal-blooms/"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kslnewsradio.com/1973050/utah-lake-algal-bloom-still-at-harmful-levels-says-deq/"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stateparks.utah.gov/parks/utah-lake/discover/"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deq.utah.gov/health-advisory-panel/utah-lake-recreational-monitoring-202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utahcleanwater.org/utah-lake--jordan-river-watershed.html"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HW_g7yfbfqo"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23575" y="-491200"/>
            <a:ext cx="9267576" cy="6700451"/>
          </a:xfrm>
          <a:prstGeom prst="rect">
            <a:avLst/>
          </a:prstGeom>
          <a:noFill/>
          <a:ln>
            <a:noFill/>
          </a:ln>
        </p:spPr>
      </p:pic>
      <p:sp>
        <p:nvSpPr>
          <p:cNvPr id="55" name="Google Shape;55;p13"/>
          <p:cNvSpPr txBox="1">
            <a:spLocks noGrp="1"/>
          </p:cNvSpPr>
          <p:nvPr>
            <p:ph type="ctrTitle"/>
          </p:nvPr>
        </p:nvSpPr>
        <p:spPr>
          <a:xfrm>
            <a:off x="311700" y="104975"/>
            <a:ext cx="8520600" cy="1183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latin typeface="Pacifico"/>
                <a:ea typeface="Pacifico"/>
                <a:cs typeface="Pacifico"/>
                <a:sym typeface="Pacifico"/>
              </a:rPr>
              <a:t>Utah Lake</a:t>
            </a:r>
            <a:endParaRPr>
              <a:latin typeface="Pacifico"/>
              <a:ea typeface="Pacifico"/>
              <a:cs typeface="Pacifico"/>
              <a:sym typeface="Pacifico"/>
            </a:endParaRPr>
          </a:p>
        </p:txBody>
      </p:sp>
      <p:sp>
        <p:nvSpPr>
          <p:cNvPr id="56" name="Google Shape;56;p13"/>
          <p:cNvSpPr txBox="1">
            <a:spLocks noGrp="1"/>
          </p:cNvSpPr>
          <p:nvPr>
            <p:ph type="subTitle" idx="1"/>
          </p:nvPr>
        </p:nvSpPr>
        <p:spPr>
          <a:xfrm>
            <a:off x="311700" y="1112100"/>
            <a:ext cx="8520600" cy="2514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Harmful Algal Blooms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0" y="932260"/>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1948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Pacifico"/>
                <a:ea typeface="Pacifico"/>
                <a:cs typeface="Pacifico"/>
                <a:sym typeface="Pacifico"/>
              </a:rPr>
              <a:t>In the News…</a:t>
            </a:r>
            <a:endParaRPr>
              <a:latin typeface="Pacifico"/>
              <a:ea typeface="Pacifico"/>
              <a:cs typeface="Pacifico"/>
              <a:sym typeface="Pacifico"/>
            </a:endParaRPr>
          </a:p>
          <a:p>
            <a:pPr marL="0" lvl="0" indent="0" algn="l" rtl="0">
              <a:spcBef>
                <a:spcPts val="0"/>
              </a:spcBef>
              <a:spcAft>
                <a:spcPts val="0"/>
              </a:spcAft>
              <a:buNone/>
            </a:pPr>
            <a:endParaRPr/>
          </a:p>
        </p:txBody>
      </p:sp>
      <p:sp>
        <p:nvSpPr>
          <p:cNvPr id="62" name="Google Shape;62;p14"/>
          <p:cNvSpPr txBox="1">
            <a:spLocks noGrp="1"/>
          </p:cNvSpPr>
          <p:nvPr>
            <p:ph type="body" idx="1"/>
          </p:nvPr>
        </p:nvSpPr>
        <p:spPr>
          <a:xfrm>
            <a:off x="311700" y="883725"/>
            <a:ext cx="8520600" cy="394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u="sng">
                <a:solidFill>
                  <a:schemeClr val="hlink"/>
                </a:solidFill>
                <a:highlight>
                  <a:srgbClr val="FFFFFF"/>
                </a:highlight>
                <a:latin typeface="Roboto"/>
                <a:ea typeface="Roboto"/>
                <a:cs typeface="Roboto"/>
                <a:sym typeface="Roboto"/>
                <a:hlinkClick r:id="rId3"/>
              </a:rPr>
              <a:t>Utah County Health issues warning about harmful algal blooms</a:t>
            </a:r>
            <a:r>
              <a:rPr lang="en" sz="1400">
                <a:solidFill>
                  <a:schemeClr val="dk1"/>
                </a:solidFill>
                <a:highlight>
                  <a:srgbClr val="FFFFFF"/>
                </a:highlight>
                <a:latin typeface="Roboto"/>
                <a:ea typeface="Roboto"/>
                <a:cs typeface="Roboto"/>
                <a:sym typeface="Roboto"/>
              </a:rPr>
              <a:t> KSL Sept 27, 2022</a:t>
            </a:r>
            <a:endParaRPr sz="1400">
              <a:solidFill>
                <a:schemeClr val="dk1"/>
              </a:solidFill>
              <a:highlight>
                <a:srgbClr val="FFFFFF"/>
              </a:highlight>
              <a:latin typeface="Roboto"/>
              <a:ea typeface="Roboto"/>
              <a:cs typeface="Roboto"/>
              <a:sym typeface="Roboto"/>
            </a:endParaRPr>
          </a:p>
          <a:p>
            <a:pPr marL="0" lvl="0" indent="0" algn="l" rtl="0">
              <a:lnSpc>
                <a:spcPct val="150000"/>
              </a:lnSpc>
              <a:spcBef>
                <a:spcPts val="0"/>
              </a:spcBef>
              <a:spcAft>
                <a:spcPts val="0"/>
              </a:spcAft>
              <a:buClr>
                <a:schemeClr val="dk1"/>
              </a:buClr>
              <a:buSzPts val="1100"/>
              <a:buFont typeface="Arial"/>
              <a:buNone/>
            </a:pPr>
            <a:r>
              <a:rPr lang="en" sz="1200">
                <a:solidFill>
                  <a:schemeClr val="dk1"/>
                </a:solidFill>
                <a:highlight>
                  <a:srgbClr val="FFFFFF"/>
                </a:highlight>
                <a:latin typeface="Roboto"/>
                <a:ea typeface="Roboto"/>
                <a:cs typeface="Roboto"/>
                <a:sym typeface="Roboto"/>
              </a:rPr>
              <a:t>PROVO, Utah — The Utah County Health Department has issued a warning advisory for multiple areas of Utah Lake.</a:t>
            </a:r>
            <a:endParaRPr sz="1200">
              <a:solidFill>
                <a:schemeClr val="dk1"/>
              </a:solidFill>
              <a:highlight>
                <a:srgbClr val="FFFFFF"/>
              </a:highlight>
              <a:latin typeface="Roboto"/>
              <a:ea typeface="Roboto"/>
              <a:cs typeface="Roboto"/>
              <a:sym typeface="Roboto"/>
            </a:endParaRPr>
          </a:p>
          <a:p>
            <a:pPr marL="0" lvl="0" indent="0" algn="l" rtl="0">
              <a:lnSpc>
                <a:spcPct val="150000"/>
              </a:lnSpc>
              <a:spcBef>
                <a:spcPts val="1300"/>
              </a:spcBef>
              <a:spcAft>
                <a:spcPts val="0"/>
              </a:spcAft>
              <a:buNone/>
            </a:pPr>
            <a:r>
              <a:rPr lang="en" sz="1200">
                <a:solidFill>
                  <a:schemeClr val="dk1"/>
                </a:solidFill>
                <a:highlight>
                  <a:srgbClr val="FFFFFF"/>
                </a:highlight>
                <a:latin typeface="Roboto"/>
                <a:ea typeface="Roboto"/>
                <a:cs typeface="Roboto"/>
                <a:sym typeface="Roboto"/>
              </a:rPr>
              <a:t>The Department said sampling had detected high concentrations of harmful algae at</a:t>
            </a:r>
            <a:endParaRPr sz="1200">
              <a:solidFill>
                <a:schemeClr val="dk1"/>
              </a:solidFill>
              <a:highlight>
                <a:srgbClr val="FFFFFF"/>
              </a:highlight>
              <a:latin typeface="Roboto"/>
              <a:ea typeface="Roboto"/>
              <a:cs typeface="Roboto"/>
              <a:sym typeface="Roboto"/>
            </a:endParaRPr>
          </a:p>
          <a:p>
            <a:pPr marL="457200" lvl="0" indent="-304800" algn="l" rtl="0">
              <a:lnSpc>
                <a:spcPct val="100000"/>
              </a:lnSpc>
              <a:spcBef>
                <a:spcPts val="0"/>
              </a:spcBef>
              <a:spcAft>
                <a:spcPts val="0"/>
              </a:spcAft>
              <a:buClr>
                <a:schemeClr val="dk1"/>
              </a:buClr>
              <a:buSzPts val="1200"/>
              <a:buFont typeface="Roboto"/>
              <a:buChar char="●"/>
            </a:pPr>
            <a:r>
              <a:rPr lang="en" sz="1200">
                <a:solidFill>
                  <a:schemeClr val="dk1"/>
                </a:solidFill>
                <a:highlight>
                  <a:srgbClr val="FFFFFF"/>
                </a:highlight>
                <a:latin typeface="Roboto"/>
                <a:ea typeface="Roboto"/>
                <a:cs typeface="Roboto"/>
                <a:sym typeface="Roboto"/>
              </a:rPr>
              <a:t>American Fork Marina,</a:t>
            </a:r>
            <a:endParaRPr sz="1200">
              <a:solidFill>
                <a:schemeClr val="dk1"/>
              </a:solidFill>
              <a:highlight>
                <a:srgbClr val="FFFFFF"/>
              </a:highlight>
              <a:latin typeface="Roboto"/>
              <a:ea typeface="Roboto"/>
              <a:cs typeface="Roboto"/>
              <a:sym typeface="Roboto"/>
            </a:endParaRPr>
          </a:p>
          <a:p>
            <a:pPr marL="457200" lvl="0" indent="-304800" algn="l" rtl="0">
              <a:lnSpc>
                <a:spcPct val="100000"/>
              </a:lnSpc>
              <a:spcBef>
                <a:spcPts val="0"/>
              </a:spcBef>
              <a:spcAft>
                <a:spcPts val="0"/>
              </a:spcAft>
              <a:buClr>
                <a:schemeClr val="dk1"/>
              </a:buClr>
              <a:buSzPts val="1200"/>
              <a:buFont typeface="Roboto"/>
              <a:buChar char="●"/>
            </a:pPr>
            <a:r>
              <a:rPr lang="en" sz="1200">
                <a:solidFill>
                  <a:schemeClr val="dk1"/>
                </a:solidFill>
                <a:highlight>
                  <a:srgbClr val="FFFFFF"/>
                </a:highlight>
                <a:latin typeface="Roboto"/>
                <a:ea typeface="Roboto"/>
                <a:cs typeface="Roboto"/>
                <a:sym typeface="Roboto"/>
              </a:rPr>
              <a:t>Lindon Marina,</a:t>
            </a:r>
            <a:endParaRPr sz="1200">
              <a:solidFill>
                <a:schemeClr val="dk1"/>
              </a:solidFill>
              <a:highlight>
                <a:srgbClr val="FFFFFF"/>
              </a:highlight>
              <a:latin typeface="Roboto"/>
              <a:ea typeface="Roboto"/>
              <a:cs typeface="Roboto"/>
              <a:sym typeface="Roboto"/>
            </a:endParaRPr>
          </a:p>
          <a:p>
            <a:pPr marL="457200" lvl="0" indent="-304800" algn="l" rtl="0">
              <a:lnSpc>
                <a:spcPct val="100000"/>
              </a:lnSpc>
              <a:spcBef>
                <a:spcPts val="0"/>
              </a:spcBef>
              <a:spcAft>
                <a:spcPts val="0"/>
              </a:spcAft>
              <a:buClr>
                <a:schemeClr val="dk1"/>
              </a:buClr>
              <a:buSzPts val="1200"/>
              <a:buFont typeface="Roboto"/>
              <a:buChar char="●"/>
            </a:pPr>
            <a:r>
              <a:rPr lang="en" sz="1200">
                <a:solidFill>
                  <a:schemeClr val="dk1"/>
                </a:solidFill>
                <a:highlight>
                  <a:srgbClr val="FFFFFF"/>
                </a:highlight>
                <a:latin typeface="Roboto"/>
                <a:ea typeface="Roboto"/>
                <a:cs typeface="Roboto"/>
                <a:sym typeface="Roboto"/>
              </a:rPr>
              <a:t>Saratoga Springs Marina,</a:t>
            </a:r>
            <a:endParaRPr sz="1200">
              <a:solidFill>
                <a:schemeClr val="dk1"/>
              </a:solidFill>
              <a:highlight>
                <a:srgbClr val="FFFFFF"/>
              </a:highlight>
              <a:latin typeface="Roboto"/>
              <a:ea typeface="Roboto"/>
              <a:cs typeface="Roboto"/>
              <a:sym typeface="Roboto"/>
            </a:endParaRPr>
          </a:p>
          <a:p>
            <a:pPr marL="457200" lvl="0" indent="-304800" algn="l" rtl="0">
              <a:lnSpc>
                <a:spcPct val="100000"/>
              </a:lnSpc>
              <a:spcBef>
                <a:spcPts val="0"/>
              </a:spcBef>
              <a:spcAft>
                <a:spcPts val="0"/>
              </a:spcAft>
              <a:buClr>
                <a:schemeClr val="dk1"/>
              </a:buClr>
              <a:buSzPts val="1200"/>
              <a:buFont typeface="Roboto"/>
              <a:buChar char="●"/>
            </a:pPr>
            <a:r>
              <a:rPr lang="en" sz="1200">
                <a:solidFill>
                  <a:schemeClr val="dk1"/>
                </a:solidFill>
                <a:highlight>
                  <a:srgbClr val="FFFFFF"/>
                </a:highlight>
                <a:latin typeface="Roboto"/>
                <a:ea typeface="Roboto"/>
                <a:cs typeface="Roboto"/>
                <a:sym typeface="Roboto"/>
              </a:rPr>
              <a:t>Lincoln Marina,</a:t>
            </a:r>
            <a:endParaRPr sz="1200">
              <a:solidFill>
                <a:schemeClr val="dk1"/>
              </a:solidFill>
              <a:highlight>
                <a:srgbClr val="FFFFFF"/>
              </a:highlight>
              <a:latin typeface="Roboto"/>
              <a:ea typeface="Roboto"/>
              <a:cs typeface="Roboto"/>
              <a:sym typeface="Roboto"/>
            </a:endParaRPr>
          </a:p>
          <a:p>
            <a:pPr marL="457200" lvl="0" indent="-304800" algn="l" rtl="0">
              <a:lnSpc>
                <a:spcPct val="100000"/>
              </a:lnSpc>
              <a:spcBef>
                <a:spcPts val="0"/>
              </a:spcBef>
              <a:spcAft>
                <a:spcPts val="0"/>
              </a:spcAft>
              <a:buClr>
                <a:schemeClr val="dk1"/>
              </a:buClr>
              <a:buSzPts val="1200"/>
              <a:buFont typeface="Roboto"/>
              <a:buChar char="●"/>
            </a:pPr>
            <a:r>
              <a:rPr lang="en" sz="1200">
                <a:solidFill>
                  <a:schemeClr val="dk1"/>
                </a:solidFill>
                <a:highlight>
                  <a:srgbClr val="FFFFFF"/>
                </a:highlight>
                <a:latin typeface="Roboto"/>
                <a:ea typeface="Roboto"/>
                <a:cs typeface="Roboto"/>
                <a:sym typeface="Roboto"/>
              </a:rPr>
              <a:t>Utah Lake State Park,</a:t>
            </a:r>
            <a:endParaRPr sz="1200">
              <a:solidFill>
                <a:schemeClr val="dk1"/>
              </a:solidFill>
              <a:highlight>
                <a:srgbClr val="FFFFFF"/>
              </a:highlight>
              <a:latin typeface="Roboto"/>
              <a:ea typeface="Roboto"/>
              <a:cs typeface="Roboto"/>
              <a:sym typeface="Roboto"/>
            </a:endParaRPr>
          </a:p>
          <a:p>
            <a:pPr marL="457200" lvl="0" indent="-304800" algn="l" rtl="0">
              <a:lnSpc>
                <a:spcPct val="100000"/>
              </a:lnSpc>
              <a:spcBef>
                <a:spcPts val="0"/>
              </a:spcBef>
              <a:spcAft>
                <a:spcPts val="0"/>
              </a:spcAft>
              <a:buClr>
                <a:schemeClr val="dk1"/>
              </a:buClr>
              <a:buSzPts val="1200"/>
              <a:buFont typeface="Roboto"/>
              <a:buChar char="●"/>
            </a:pPr>
            <a:r>
              <a:rPr lang="en" sz="1200">
                <a:solidFill>
                  <a:schemeClr val="dk1"/>
                </a:solidFill>
                <a:highlight>
                  <a:srgbClr val="FFFFFF"/>
                </a:highlight>
                <a:latin typeface="Roboto"/>
                <a:ea typeface="Roboto"/>
                <a:cs typeface="Roboto"/>
                <a:sym typeface="Roboto"/>
              </a:rPr>
              <a:t>Sandy Beach, and</a:t>
            </a:r>
            <a:endParaRPr sz="1200">
              <a:solidFill>
                <a:schemeClr val="dk1"/>
              </a:solidFill>
              <a:highlight>
                <a:srgbClr val="FFFFFF"/>
              </a:highlight>
              <a:latin typeface="Roboto"/>
              <a:ea typeface="Roboto"/>
              <a:cs typeface="Roboto"/>
              <a:sym typeface="Roboto"/>
            </a:endParaRPr>
          </a:p>
          <a:p>
            <a:pPr marL="457200" lvl="0" indent="-304800" algn="l" rtl="0">
              <a:lnSpc>
                <a:spcPct val="100000"/>
              </a:lnSpc>
              <a:spcBef>
                <a:spcPts val="0"/>
              </a:spcBef>
              <a:spcAft>
                <a:spcPts val="0"/>
              </a:spcAft>
              <a:buClr>
                <a:schemeClr val="dk1"/>
              </a:buClr>
              <a:buSzPts val="1200"/>
              <a:buFont typeface="Roboto"/>
              <a:buChar char="●"/>
            </a:pPr>
            <a:r>
              <a:rPr lang="en" sz="1200">
                <a:solidFill>
                  <a:schemeClr val="dk1"/>
                </a:solidFill>
                <a:highlight>
                  <a:srgbClr val="FFFFFF"/>
                </a:highlight>
                <a:latin typeface="Roboto"/>
                <a:ea typeface="Roboto"/>
                <a:cs typeface="Roboto"/>
                <a:sym typeface="Roboto"/>
              </a:rPr>
              <a:t>Provo Bay.</a:t>
            </a:r>
            <a:endParaRPr sz="1300">
              <a:latin typeface="Roboto"/>
              <a:ea typeface="Roboto"/>
              <a:cs typeface="Roboto"/>
              <a:sym typeface="Roboto"/>
            </a:endParaRPr>
          </a:p>
          <a:p>
            <a:pPr marL="0" lvl="0" indent="0" algn="l" rtl="0">
              <a:spcBef>
                <a:spcPts val="1300"/>
              </a:spcBef>
              <a:spcAft>
                <a:spcPts val="0"/>
              </a:spcAft>
              <a:buClr>
                <a:schemeClr val="dk1"/>
              </a:buClr>
              <a:buSzPts val="1100"/>
              <a:buFont typeface="Arial"/>
              <a:buNone/>
            </a:pPr>
            <a:r>
              <a:rPr lang="en" sz="1200" u="sng">
                <a:solidFill>
                  <a:schemeClr val="hlink"/>
                </a:solidFill>
                <a:highlight>
                  <a:srgbClr val="FFFFFF"/>
                </a:highlight>
                <a:latin typeface="Roboto"/>
                <a:ea typeface="Roboto"/>
                <a:cs typeface="Roboto"/>
                <a:sym typeface="Roboto"/>
                <a:hlinkClick r:id="rId4"/>
              </a:rPr>
              <a:t>Utah Lake algal bloom still at harmful levels says DEQ</a:t>
            </a:r>
            <a:r>
              <a:rPr lang="en" sz="1200">
                <a:solidFill>
                  <a:schemeClr val="dk1"/>
                </a:solidFill>
                <a:highlight>
                  <a:srgbClr val="FFFFFF"/>
                </a:highlight>
                <a:latin typeface="Roboto"/>
                <a:ea typeface="Roboto"/>
                <a:cs typeface="Roboto"/>
                <a:sym typeface="Roboto"/>
              </a:rPr>
              <a:t>  </a:t>
            </a:r>
            <a:r>
              <a:rPr lang="en" sz="1000">
                <a:solidFill>
                  <a:schemeClr val="dk1"/>
                </a:solidFill>
                <a:highlight>
                  <a:srgbClr val="FFFFFF"/>
                </a:highlight>
                <a:latin typeface="Roboto"/>
                <a:ea typeface="Roboto"/>
                <a:cs typeface="Roboto"/>
                <a:sym typeface="Roboto"/>
              </a:rPr>
              <a:t>KSL Aug 5, 2022</a:t>
            </a:r>
            <a:endParaRPr sz="1000">
              <a:solidFill>
                <a:schemeClr val="dk1"/>
              </a:solidFill>
              <a:highlight>
                <a:srgbClr val="FFFFFF"/>
              </a:highlight>
              <a:latin typeface="Roboto"/>
              <a:ea typeface="Roboto"/>
              <a:cs typeface="Roboto"/>
              <a:sym typeface="Roboto"/>
            </a:endParaRPr>
          </a:p>
          <a:p>
            <a:pPr marL="0" lvl="0" indent="0" algn="l" rtl="0">
              <a:lnSpc>
                <a:spcPct val="100000"/>
              </a:lnSpc>
              <a:spcBef>
                <a:spcPts val="0"/>
              </a:spcBef>
              <a:spcAft>
                <a:spcPts val="1200"/>
              </a:spcAft>
              <a:buNone/>
            </a:pPr>
            <a:r>
              <a:rPr lang="en" sz="1200">
                <a:solidFill>
                  <a:schemeClr val="dk1"/>
                </a:solidFill>
                <a:highlight>
                  <a:srgbClr val="FFFFFF"/>
                </a:highlight>
                <a:latin typeface="Roboto"/>
                <a:ea typeface="Roboto"/>
                <a:cs typeface="Roboto"/>
                <a:sym typeface="Roboto"/>
              </a:rPr>
              <a:t>SALT LAKE CITY — The Utah Department of Environmental Quality (DEQ) confirms that the level of harmful algal bloom at Utah Lake continues to merit a warning advisory for anybody visiting Lincoln Marina, Utah Lake State Park, Sandy Beach, and Provo Bay.</a:t>
            </a:r>
            <a:endParaRPr sz="1200">
              <a:solidFill>
                <a:schemeClr val="dk1"/>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Pacifico"/>
                <a:ea typeface="Pacifico"/>
                <a:cs typeface="Pacifico"/>
                <a:sym typeface="Pacifico"/>
              </a:rPr>
              <a:t>Synopsis</a:t>
            </a:r>
            <a:endParaRPr>
              <a:latin typeface="Pacifico"/>
              <a:ea typeface="Pacifico"/>
              <a:cs typeface="Pacifico"/>
              <a:sym typeface="Pacifico"/>
            </a:endParaRPr>
          </a:p>
        </p:txBody>
      </p:sp>
      <p:sp>
        <p:nvSpPr>
          <p:cNvPr id="68" name="Google Shape;68;p15"/>
          <p:cNvSpPr txBox="1">
            <a:spLocks noGrp="1"/>
          </p:cNvSpPr>
          <p:nvPr>
            <p:ph type="body" idx="1"/>
          </p:nvPr>
        </p:nvSpPr>
        <p:spPr>
          <a:xfrm>
            <a:off x="311700" y="1075050"/>
            <a:ext cx="8520600" cy="34938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en" u="sng">
                <a:solidFill>
                  <a:schemeClr val="hlink"/>
                </a:solidFill>
                <a:hlinkClick r:id="rId3"/>
              </a:rPr>
              <a:t>Utah Lake</a:t>
            </a:r>
            <a:r>
              <a:rPr lang="en"/>
              <a:t> is unique in that it is one of the largest freshwater lakes in the West and yet it lies in an arid area that receives only about 15 inches of rainfall a year. The mouth of the Provo River, where it empties into Utah Lake, was undoubtedly a very popular camping place for the early inhabitants of Utah Valley.</a:t>
            </a:r>
            <a:endParaRPr/>
          </a:p>
          <a:p>
            <a:pPr marL="0" lvl="0" indent="0" algn="l" rtl="0">
              <a:spcBef>
                <a:spcPts val="1200"/>
              </a:spcBef>
              <a:spcAft>
                <a:spcPts val="0"/>
              </a:spcAft>
              <a:buNone/>
            </a:pPr>
            <a:r>
              <a:rPr lang="en"/>
              <a:t>Local leaders, especially boaters, had been interested in construction of a facility on the lake that would permit them to launch boats year round. In 1933, an application requesting the help of the Civilian Conservation Corps was made and a marina was completed within a few years. Upon completion, Provo City began constructing shoreline picnic and camp facilities.</a:t>
            </a:r>
            <a:endParaRPr/>
          </a:p>
          <a:p>
            <a:pPr marL="0" lvl="0" indent="0" algn="l" rtl="0">
              <a:spcBef>
                <a:spcPts val="1200"/>
              </a:spcBef>
              <a:spcAft>
                <a:spcPts val="0"/>
              </a:spcAft>
              <a:buNone/>
            </a:pPr>
            <a:r>
              <a:rPr lang="en"/>
              <a:t>Opened to the public as a state park in 1967.</a:t>
            </a:r>
            <a:endParaRPr/>
          </a:p>
          <a:p>
            <a:pPr marL="0" lvl="0" indent="0" algn="l" rtl="0">
              <a:spcBef>
                <a:spcPts val="1200"/>
              </a:spcBef>
              <a:spcAft>
                <a:spcPts val="0"/>
              </a:spcAft>
              <a:buNone/>
            </a:pPr>
            <a:r>
              <a:rPr lang="en"/>
              <a:t>Average Depth: 10.5 ft or 3.2 meters</a:t>
            </a:r>
            <a:endParaRPr/>
          </a:p>
          <a:p>
            <a:pPr marL="0" lvl="0" indent="0" algn="l" rtl="0">
              <a:spcBef>
                <a:spcPts val="1200"/>
              </a:spcBef>
              <a:spcAft>
                <a:spcPts val="0"/>
              </a:spcAft>
              <a:buNone/>
            </a:pPr>
            <a:r>
              <a:rPr lang="en"/>
              <a:t>Park Elevation: 4,500 feet</a:t>
            </a:r>
            <a:endParaRPr/>
          </a:p>
          <a:p>
            <a:pPr marL="0" lvl="0" indent="0" algn="l" rtl="0">
              <a:spcBef>
                <a:spcPts val="1200"/>
              </a:spcBef>
              <a:spcAft>
                <a:spcPts val="1200"/>
              </a:spcAft>
              <a:buNone/>
            </a:pPr>
            <a:r>
              <a:rPr lang="en" u="sng">
                <a:solidFill>
                  <a:schemeClr val="hlink"/>
                </a:solidFill>
                <a:hlinkClick r:id="rId4"/>
              </a:rPr>
              <a:t>Current Algae Conditions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98800" y="296750"/>
            <a:ext cx="8733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Pacifico"/>
                <a:ea typeface="Pacifico"/>
                <a:cs typeface="Pacifico"/>
                <a:sym typeface="Pacifico"/>
              </a:rPr>
              <a:t>Utah County Information</a:t>
            </a:r>
            <a:endParaRPr>
              <a:latin typeface="Pacifico"/>
              <a:ea typeface="Pacifico"/>
              <a:cs typeface="Pacifico"/>
              <a:sym typeface="Pacifico"/>
            </a:endParaRPr>
          </a:p>
        </p:txBody>
      </p:sp>
      <p:sp>
        <p:nvSpPr>
          <p:cNvPr id="74" name="Google Shape;74;p16"/>
          <p:cNvSpPr txBox="1">
            <a:spLocks noGrp="1"/>
          </p:cNvSpPr>
          <p:nvPr>
            <p:ph type="body" idx="1"/>
          </p:nvPr>
        </p:nvSpPr>
        <p:spPr>
          <a:xfrm>
            <a:off x="98800" y="869450"/>
            <a:ext cx="2892000" cy="17022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0"/>
              </a:spcAft>
              <a:buNone/>
            </a:pPr>
            <a:r>
              <a:rPr lang="en" sz="1600" u="sng"/>
              <a:t>Population</a:t>
            </a:r>
            <a:r>
              <a:rPr lang="en" sz="1600"/>
              <a:t> - As of 2022, the population of Utah County was 688,000. </a:t>
            </a:r>
            <a:endParaRPr sz="1600"/>
          </a:p>
          <a:p>
            <a:pPr marL="0" lvl="0" indent="0" algn="l" rtl="0">
              <a:spcBef>
                <a:spcPts val="1200"/>
              </a:spcBef>
              <a:spcAft>
                <a:spcPts val="1200"/>
              </a:spcAft>
              <a:buNone/>
            </a:pPr>
            <a:r>
              <a:rPr lang="en" sz="1600" u="sng"/>
              <a:t>Agriculture</a:t>
            </a:r>
            <a:r>
              <a:rPr lang="en" sz="1600"/>
              <a:t> - 72,669 irrigated acres of farmland. </a:t>
            </a:r>
            <a:endParaRPr sz="1600"/>
          </a:p>
        </p:txBody>
      </p:sp>
      <p:pic>
        <p:nvPicPr>
          <p:cNvPr id="75" name="Google Shape;75;p16"/>
          <p:cNvPicPr preferRelativeResize="0"/>
          <p:nvPr/>
        </p:nvPicPr>
        <p:blipFill>
          <a:blip r:embed="rId3">
            <a:alphaModFix/>
          </a:blip>
          <a:stretch>
            <a:fillRect/>
          </a:stretch>
        </p:blipFill>
        <p:spPr>
          <a:xfrm>
            <a:off x="2990800" y="869450"/>
            <a:ext cx="6153201" cy="3982601"/>
          </a:xfrm>
          <a:prstGeom prst="rect">
            <a:avLst/>
          </a:prstGeom>
          <a:noFill/>
          <a:ln>
            <a:noFill/>
          </a:ln>
        </p:spPr>
      </p:pic>
      <p:pic>
        <p:nvPicPr>
          <p:cNvPr id="76" name="Google Shape;76;p16"/>
          <p:cNvPicPr preferRelativeResize="0"/>
          <p:nvPr/>
        </p:nvPicPr>
        <p:blipFill rotWithShape="1">
          <a:blip r:embed="rId4">
            <a:alphaModFix/>
          </a:blip>
          <a:srcRect l="51855" t="9934" r="27224"/>
          <a:stretch/>
        </p:blipFill>
        <p:spPr>
          <a:xfrm>
            <a:off x="1220200" y="2571750"/>
            <a:ext cx="624050" cy="2251450"/>
          </a:xfrm>
          <a:prstGeom prst="rect">
            <a:avLst/>
          </a:prstGeom>
          <a:noFill/>
          <a:ln>
            <a:noFill/>
          </a:ln>
        </p:spPr>
      </p:pic>
      <p:pic>
        <p:nvPicPr>
          <p:cNvPr id="77" name="Google Shape;77;p16"/>
          <p:cNvPicPr preferRelativeResize="0"/>
          <p:nvPr/>
        </p:nvPicPr>
        <p:blipFill rotWithShape="1">
          <a:blip r:embed="rId4">
            <a:alphaModFix/>
          </a:blip>
          <a:srcRect t="9934" r="69678"/>
          <a:stretch/>
        </p:blipFill>
        <p:spPr>
          <a:xfrm>
            <a:off x="311701" y="2571750"/>
            <a:ext cx="906175" cy="2251450"/>
          </a:xfrm>
          <a:prstGeom prst="rect">
            <a:avLst/>
          </a:prstGeom>
          <a:noFill/>
          <a:ln>
            <a:noFill/>
          </a:ln>
        </p:spPr>
      </p:pic>
      <p:sp>
        <p:nvSpPr>
          <p:cNvPr id="78" name="Google Shape;78;p16"/>
          <p:cNvSpPr txBox="1"/>
          <p:nvPr/>
        </p:nvSpPr>
        <p:spPr>
          <a:xfrm>
            <a:off x="219050" y="4707306"/>
            <a:ext cx="17364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i="1"/>
              <a:t>Size and Scope of Utah County Agriculture 2019. Utah State University.</a:t>
            </a:r>
            <a:endParaRPr sz="600" i="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title"/>
          </p:nvPr>
        </p:nvSpPr>
        <p:spPr>
          <a:xfrm>
            <a:off x="311700" y="2689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Pacifico"/>
                <a:ea typeface="Pacifico"/>
                <a:cs typeface="Pacifico"/>
                <a:sym typeface="Pacifico"/>
              </a:rPr>
              <a:t>Maps</a:t>
            </a:r>
            <a:endParaRPr>
              <a:latin typeface="Pacifico"/>
              <a:ea typeface="Pacifico"/>
              <a:cs typeface="Pacifico"/>
              <a:sym typeface="Pacifico"/>
            </a:endParaRPr>
          </a:p>
          <a:p>
            <a:pPr marL="0" lvl="0" indent="0" algn="l" rtl="0">
              <a:spcBef>
                <a:spcPts val="0"/>
              </a:spcBef>
              <a:spcAft>
                <a:spcPts val="0"/>
              </a:spcAft>
              <a:buNone/>
            </a:pPr>
            <a:endParaRPr/>
          </a:p>
        </p:txBody>
      </p:sp>
      <p:sp>
        <p:nvSpPr>
          <p:cNvPr id="84" name="Google Shape;84;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85" name="Google Shape;85;p17"/>
          <p:cNvPicPr preferRelativeResize="0"/>
          <p:nvPr/>
        </p:nvPicPr>
        <p:blipFill>
          <a:blip r:embed="rId3">
            <a:alphaModFix/>
          </a:blip>
          <a:stretch>
            <a:fillRect/>
          </a:stretch>
        </p:blipFill>
        <p:spPr>
          <a:xfrm>
            <a:off x="5290330" y="0"/>
            <a:ext cx="3613141" cy="5143500"/>
          </a:xfrm>
          <a:prstGeom prst="rect">
            <a:avLst/>
          </a:prstGeom>
          <a:noFill/>
          <a:ln>
            <a:noFill/>
          </a:ln>
        </p:spPr>
      </p:pic>
      <p:pic>
        <p:nvPicPr>
          <p:cNvPr id="86" name="Google Shape;86;p17"/>
          <p:cNvPicPr preferRelativeResize="0"/>
          <p:nvPr/>
        </p:nvPicPr>
        <p:blipFill>
          <a:blip r:embed="rId4">
            <a:alphaModFix/>
          </a:blip>
          <a:stretch>
            <a:fillRect/>
          </a:stretch>
        </p:blipFill>
        <p:spPr>
          <a:xfrm>
            <a:off x="192325" y="906150"/>
            <a:ext cx="4906800" cy="4049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8"/>
          <p:cNvSpPr txBox="1">
            <a:spLocks noGrp="1"/>
          </p:cNvSpPr>
          <p:nvPr>
            <p:ph type="title"/>
          </p:nvPr>
        </p:nvSpPr>
        <p:spPr>
          <a:xfrm>
            <a:off x="311700" y="306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Pacifico"/>
                <a:ea typeface="Pacifico"/>
                <a:cs typeface="Pacifico"/>
                <a:sym typeface="Pacifico"/>
              </a:rPr>
              <a:t>North Side of the Lake</a:t>
            </a:r>
            <a:endParaRPr>
              <a:latin typeface="Pacifico"/>
              <a:ea typeface="Pacifico"/>
              <a:cs typeface="Pacifico"/>
              <a:sym typeface="Pacifico"/>
            </a:endParaRPr>
          </a:p>
        </p:txBody>
      </p:sp>
      <p:sp>
        <p:nvSpPr>
          <p:cNvPr id="92" name="Google Shape;92;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93" name="Google Shape;93;p18"/>
          <p:cNvPicPr preferRelativeResize="0"/>
          <p:nvPr/>
        </p:nvPicPr>
        <p:blipFill>
          <a:blip r:embed="rId3">
            <a:alphaModFix/>
          </a:blip>
          <a:stretch>
            <a:fillRect/>
          </a:stretch>
        </p:blipFill>
        <p:spPr>
          <a:xfrm>
            <a:off x="0" y="1017723"/>
            <a:ext cx="9143999" cy="370559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99" name="Google Shape;99;p19"/>
          <p:cNvPicPr preferRelativeResize="0"/>
          <p:nvPr/>
        </p:nvPicPr>
        <p:blipFill rotWithShape="1">
          <a:blip r:embed="rId3">
            <a:alphaModFix/>
          </a:blip>
          <a:srcRect t="8734"/>
          <a:stretch/>
        </p:blipFill>
        <p:spPr>
          <a:xfrm>
            <a:off x="0" y="898950"/>
            <a:ext cx="9144001" cy="4244550"/>
          </a:xfrm>
          <a:prstGeom prst="rect">
            <a:avLst/>
          </a:prstGeom>
          <a:noFill/>
          <a:ln>
            <a:noFill/>
          </a:ln>
        </p:spPr>
      </p:pic>
      <p:sp>
        <p:nvSpPr>
          <p:cNvPr id="100" name="Google Shape;100;p19"/>
          <p:cNvSpPr txBox="1"/>
          <p:nvPr/>
        </p:nvSpPr>
        <p:spPr>
          <a:xfrm>
            <a:off x="311700" y="231675"/>
            <a:ext cx="58698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00">
                <a:solidFill>
                  <a:schemeClr val="dk1"/>
                </a:solidFill>
                <a:latin typeface="Pacifico"/>
                <a:ea typeface="Pacifico"/>
                <a:cs typeface="Pacifico"/>
                <a:sym typeface="Pacifico"/>
              </a:rPr>
              <a:t>South Side of the Lake</a:t>
            </a:r>
            <a:endParaRPr sz="2800">
              <a:solidFill>
                <a:schemeClr val="dk1"/>
              </a:solidFill>
              <a:latin typeface="Pacifico"/>
              <a:ea typeface="Pacifico"/>
              <a:cs typeface="Pacifico"/>
              <a:sym typeface="Pacific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u="sng">
                <a:solidFill>
                  <a:schemeClr val="hlink"/>
                </a:solidFill>
                <a:latin typeface="Pacifico"/>
                <a:ea typeface="Pacifico"/>
                <a:cs typeface="Pacifico"/>
                <a:sym typeface="Pacifico"/>
                <a:hlinkClick r:id="rId3"/>
              </a:rPr>
              <a:t>Utah Lake/Jordan River Watershed</a:t>
            </a:r>
            <a:endParaRPr>
              <a:latin typeface="Pacifico"/>
              <a:ea typeface="Pacifico"/>
              <a:cs typeface="Pacifico"/>
              <a:sym typeface="Pacifico"/>
            </a:endParaRPr>
          </a:p>
        </p:txBody>
      </p:sp>
      <p:sp>
        <p:nvSpPr>
          <p:cNvPr id="106" name="Google Shape;106;p20"/>
          <p:cNvSpPr txBox="1">
            <a:spLocks noGrp="1"/>
          </p:cNvSpPr>
          <p:nvPr>
            <p:ph type="body" idx="1"/>
          </p:nvPr>
        </p:nvSpPr>
        <p:spPr>
          <a:xfrm>
            <a:off x="311700" y="1017725"/>
            <a:ext cx="8520600" cy="38355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852"/>
              <a:buNone/>
            </a:pPr>
            <a:endParaRPr sz="1400"/>
          </a:p>
          <a:p>
            <a:pPr marL="0" lvl="0" indent="0" algn="l" rtl="0">
              <a:lnSpc>
                <a:spcPct val="115000"/>
              </a:lnSpc>
              <a:spcBef>
                <a:spcPts val="1200"/>
              </a:spcBef>
              <a:spcAft>
                <a:spcPts val="0"/>
              </a:spcAft>
              <a:buSzPts val="852"/>
              <a:buNone/>
            </a:pPr>
            <a:r>
              <a:rPr lang="en" sz="1400"/>
              <a:t>Utah Lake is part of the Jordan River Watershed. Major contributing bodies of water in the area are the American Fork River, Provo River, Mill Creek, Hobble Creek, and Spanish Fork River. </a:t>
            </a:r>
            <a:r>
              <a:rPr lang="en" sz="1400" b="1"/>
              <a:t>Major water uses in the area include agriculture, irrigation, municipal and industrial uses, and recreation.</a:t>
            </a:r>
            <a:r>
              <a:rPr lang="en" sz="1400"/>
              <a:t> </a:t>
            </a:r>
            <a:endParaRPr sz="1400"/>
          </a:p>
          <a:p>
            <a:pPr marL="0" lvl="0" indent="0" algn="l" rtl="0">
              <a:lnSpc>
                <a:spcPct val="115000"/>
              </a:lnSpc>
              <a:spcBef>
                <a:spcPts val="1200"/>
              </a:spcBef>
              <a:spcAft>
                <a:spcPts val="1200"/>
              </a:spcAft>
              <a:buSzPts val="852"/>
              <a:buNone/>
            </a:pPr>
            <a:r>
              <a:rPr lang="en" sz="1400" b="1"/>
              <a:t>Much of the water in the streams is diverted for consumption, so to support the large and growing population</a:t>
            </a:r>
            <a:r>
              <a:rPr lang="en" sz="1400"/>
              <a:t>, artificial supplies of water have been diverted from the Uintah Basin into the Jordan River Watershed. </a:t>
            </a:r>
            <a:r>
              <a:rPr lang="en" sz="1400" b="1"/>
              <a:t>Water quality issues include metals, total dissolved solids, E. coli, high water temperatures, high levels of ammonia, and low dissolved oxygen.  Major pollutant sources include: failing septic systems, industrial discharges, illegal dumping, equipment cleaning, agriculture, and stormwater from roads and parking lots.</a:t>
            </a:r>
            <a:endParaRPr sz="14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Google Shape;111;p21" descr="Utah Lake has been closed due to a algae bloom in the water. &#10;&#10;Read more here: http://stateparks.utah.gov/2016/07/15/utah-lake-closed-due-to-harmful-algae-bloom/" title="Time Lapse of Algae Bloom at Utah Lake">
            <a:hlinkClick r:id="rId3"/>
          </p:cNvPr>
          <p:cNvPicPr preferRelativeResize="0"/>
          <p:nvPr/>
        </p:nvPicPr>
        <p:blipFill>
          <a:blip r:embed="rId4">
            <a:alphaModFix/>
          </a:blip>
          <a:stretch>
            <a:fillRect/>
          </a:stretch>
        </p:blipFill>
        <p:spPr>
          <a:xfrm>
            <a:off x="1624202" y="360914"/>
            <a:ext cx="5895600" cy="44216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1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520</Words>
  <Application>Microsoft Office PowerPoint</Application>
  <PresentationFormat>On-screen Show (16:9)</PresentationFormat>
  <Paragraphs>34</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Roboto</vt:lpstr>
      <vt:lpstr>Arial</vt:lpstr>
      <vt:lpstr>Pacifico</vt:lpstr>
      <vt:lpstr>Calibri</vt:lpstr>
      <vt:lpstr>Simple Light</vt:lpstr>
      <vt:lpstr>Utah Lake</vt:lpstr>
      <vt:lpstr>In the News… </vt:lpstr>
      <vt:lpstr>Synopsis</vt:lpstr>
      <vt:lpstr>Utah County Information</vt:lpstr>
      <vt:lpstr>Maps </vt:lpstr>
      <vt:lpstr>North Side of the Lake</vt:lpstr>
      <vt:lpstr>PowerPoint Presentation</vt:lpstr>
      <vt:lpstr>Utah Lake/Jordan River Watershed</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Utah Lake</dc:title>
  <cp:lastModifiedBy>Michelle Hudson</cp:lastModifiedBy>
  <cp:revision>2</cp:revision>
  <dcterms:modified xsi:type="dcterms:W3CDTF">2023-02-04T01:47:53Z</dcterms:modified>
</cp:coreProperties>
</file>