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6"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Century Gothic" panose="020B0502020202020204" pitchFamily="34" charset="0"/>
      <p:regular r:id="rId17"/>
      <p:bold r:id="rId18"/>
      <p:italic r:id="rId19"/>
      <p:boldItalic r:id="rId20"/>
    </p:embeddedFont>
    <p:embeddedFont>
      <p:font typeface="Pacifico" panose="00000500000000000000" pitchFamily="2" charset="0"/>
      <p:regular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87134081a8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87134081a8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187134081a8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187134081a8_0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87134081a8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87134081a8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87134081a8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87134081a8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87134081a8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87134081a8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87134081a8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87134081a8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87134081a8_0_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87134081a8_0_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187134081a8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187134081a8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2270808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hyperlink" Target="https://3drst.byu.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nps.gov/zion/planyourvisit/toxic-cyanobacteria-bloom-in-the-virgin-river-and-the-streams-of-zion-national-park.ht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sltrib.com/news/environment/2020/07/13/dangerous-algal-blo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epa.gov/sites/default/files/2018-12/documents/ut_nfvirginriver_1699_508.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nps.gov/zion/learn/nature/rivers.ht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virginriverprogram.org/the-virgin-river/"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nps.gov/zion/getinvolved/supportyourpark/leavenotrace.htm"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tHIUzvjPpfc"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612950"/>
            <a:ext cx="9144000" cy="6858000"/>
          </a:xfrm>
          <a:prstGeom prst="rect">
            <a:avLst/>
          </a:prstGeom>
          <a:noFill/>
          <a:ln>
            <a:noFill/>
          </a:ln>
        </p:spPr>
      </p:pic>
      <p:sp>
        <p:nvSpPr>
          <p:cNvPr id="55" name="Google Shape;55;p13"/>
          <p:cNvSpPr txBox="1">
            <a:spLocks noGrp="1"/>
          </p:cNvSpPr>
          <p:nvPr>
            <p:ph type="ctrTitle"/>
          </p:nvPr>
        </p:nvSpPr>
        <p:spPr>
          <a:xfrm>
            <a:off x="311700" y="668375"/>
            <a:ext cx="8520600" cy="22239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0"/>
              </a:spcAft>
              <a:buNone/>
            </a:pPr>
            <a:r>
              <a:rPr lang="en" sz="8655">
                <a:solidFill>
                  <a:schemeClr val="lt1"/>
                </a:solidFill>
                <a:latin typeface="Pacifico"/>
                <a:ea typeface="Pacifico"/>
                <a:cs typeface="Pacifico"/>
                <a:sym typeface="Pacifico"/>
              </a:rPr>
              <a:t>Virgin River</a:t>
            </a:r>
            <a:endParaRPr sz="8655">
              <a:solidFill>
                <a:schemeClr val="lt1"/>
              </a:solidFill>
              <a:latin typeface="Pacifico"/>
              <a:ea typeface="Pacifico"/>
              <a:cs typeface="Pacifico"/>
              <a:sym typeface="Pacifico"/>
            </a:endParaRPr>
          </a:p>
          <a:p>
            <a:pPr marL="0" lvl="0" indent="0" algn="ctr" rtl="0">
              <a:spcBef>
                <a:spcPts val="0"/>
              </a:spcBef>
              <a:spcAft>
                <a:spcPts val="0"/>
              </a:spcAft>
              <a:buNone/>
            </a:pPr>
            <a:r>
              <a:rPr lang="en" sz="5311">
                <a:solidFill>
                  <a:schemeClr val="lt1"/>
                </a:solidFill>
                <a:latin typeface="Pacifico"/>
                <a:ea typeface="Pacifico"/>
                <a:cs typeface="Pacifico"/>
                <a:sym typeface="Pacifico"/>
              </a:rPr>
              <a:t>Zion Canyon</a:t>
            </a:r>
            <a:endParaRPr sz="5311">
              <a:solidFill>
                <a:schemeClr val="lt1"/>
              </a:solidFill>
              <a:latin typeface="Pacifico"/>
              <a:ea typeface="Pacifico"/>
              <a:cs typeface="Pacifico"/>
              <a:sym typeface="Pacifico"/>
            </a:endParaRPr>
          </a:p>
        </p:txBody>
      </p:sp>
      <p:sp>
        <p:nvSpPr>
          <p:cNvPr id="56" name="Google Shape;56;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200" b="1">
                <a:solidFill>
                  <a:schemeClr val="lt1"/>
                </a:solidFill>
                <a:latin typeface="Century Gothic"/>
                <a:ea typeface="Century Gothic"/>
                <a:cs typeface="Century Gothic"/>
                <a:sym typeface="Century Gothic"/>
              </a:rPr>
              <a:t>Harmful Algal Blooms</a:t>
            </a:r>
            <a:endParaRPr sz="3200" b="1">
              <a:solidFill>
                <a:schemeClr val="lt1"/>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180200" y="194800"/>
            <a:ext cx="8652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In the News…</a:t>
            </a:r>
            <a:endParaRPr>
              <a:latin typeface="Pacifico"/>
              <a:ea typeface="Pacifico"/>
              <a:cs typeface="Pacifico"/>
              <a:sym typeface="Pacifico"/>
            </a:endParaRPr>
          </a:p>
          <a:p>
            <a:pPr marL="0" lvl="0" indent="0" algn="l" rtl="0">
              <a:spcBef>
                <a:spcPts val="0"/>
              </a:spcBef>
              <a:spcAft>
                <a:spcPts val="0"/>
              </a:spcAft>
              <a:buNone/>
            </a:pPr>
            <a:endParaRPr/>
          </a:p>
        </p:txBody>
      </p:sp>
      <p:sp>
        <p:nvSpPr>
          <p:cNvPr id="62" name="Google Shape;62;p14"/>
          <p:cNvSpPr txBox="1">
            <a:spLocks noGrp="1"/>
          </p:cNvSpPr>
          <p:nvPr>
            <p:ph type="body" idx="1"/>
          </p:nvPr>
        </p:nvSpPr>
        <p:spPr>
          <a:xfrm>
            <a:off x="180200" y="771450"/>
            <a:ext cx="8846700" cy="4057800"/>
          </a:xfrm>
          <a:prstGeom prst="rect">
            <a:avLst/>
          </a:prstGeom>
        </p:spPr>
        <p:txBody>
          <a:bodyPr spcFirstLastPara="1" wrap="square" lIns="91425" tIns="91425" rIns="91425" bIns="91425" anchor="ctr" anchorCtr="0">
            <a:noAutofit/>
          </a:bodyPr>
          <a:lstStyle/>
          <a:p>
            <a:pPr marL="0" lvl="0" indent="0" algn="l" rtl="0">
              <a:lnSpc>
                <a:spcPct val="110000"/>
              </a:lnSpc>
              <a:spcBef>
                <a:spcPts val="2400"/>
              </a:spcBef>
              <a:spcAft>
                <a:spcPts val="0"/>
              </a:spcAft>
              <a:buNone/>
            </a:pPr>
            <a:r>
              <a:rPr lang="en" sz="1500" u="sng">
                <a:solidFill>
                  <a:srgbClr val="222222"/>
                </a:solidFill>
                <a:highlight>
                  <a:srgbClr val="FFFFFF"/>
                </a:highlight>
                <a:latin typeface="Century Gothic"/>
                <a:ea typeface="Century Gothic"/>
                <a:cs typeface="Century Gothic"/>
                <a:sym typeface="Century Gothic"/>
              </a:rPr>
              <a:t>From the National Parks Service</a:t>
            </a:r>
            <a:r>
              <a:rPr lang="en" sz="1500">
                <a:solidFill>
                  <a:srgbClr val="222222"/>
                </a:solidFill>
                <a:highlight>
                  <a:srgbClr val="FFFFFF"/>
                </a:highlight>
                <a:latin typeface="Century Gothic"/>
                <a:ea typeface="Century Gothic"/>
                <a:cs typeface="Century Gothic"/>
                <a:sym typeface="Century Gothic"/>
              </a:rPr>
              <a:t>: </a:t>
            </a:r>
            <a:r>
              <a:rPr lang="en" sz="1500" u="sng">
                <a:solidFill>
                  <a:schemeClr val="hlink"/>
                </a:solidFill>
                <a:highlight>
                  <a:srgbClr val="FFFFFF"/>
                </a:highlight>
                <a:latin typeface="Century Gothic"/>
                <a:ea typeface="Century Gothic"/>
                <a:cs typeface="Century Gothic"/>
                <a:sym typeface="Century Gothic"/>
                <a:hlinkClick r:id="rId3"/>
              </a:rPr>
              <a:t>Toxic Cyanobacteria Bloom in the Virgin River and the Streams of Zion National Park</a:t>
            </a:r>
            <a:r>
              <a:rPr lang="en" sz="1500">
                <a:solidFill>
                  <a:srgbClr val="222222"/>
                </a:solidFill>
                <a:highlight>
                  <a:srgbClr val="FFFFFF"/>
                </a:highlight>
                <a:latin typeface="Century Gothic"/>
                <a:ea typeface="Century Gothic"/>
                <a:cs typeface="Century Gothic"/>
                <a:sym typeface="Century Gothic"/>
              </a:rPr>
              <a:t>. </a:t>
            </a:r>
            <a:r>
              <a:rPr lang="en" sz="1300" b="1">
                <a:solidFill>
                  <a:srgbClr val="222222"/>
                </a:solidFill>
                <a:highlight>
                  <a:srgbClr val="FFFFFF"/>
                </a:highlight>
                <a:latin typeface="Century Gothic"/>
                <a:ea typeface="Century Gothic"/>
                <a:cs typeface="Century Gothic"/>
                <a:sym typeface="Century Gothic"/>
              </a:rPr>
              <a:t>November 4, 2022</a:t>
            </a:r>
            <a:endParaRPr sz="1500">
              <a:solidFill>
                <a:srgbClr val="222222"/>
              </a:solidFill>
              <a:highlight>
                <a:srgbClr val="FFFFFF"/>
              </a:highlight>
              <a:latin typeface="Century Gothic"/>
              <a:ea typeface="Century Gothic"/>
              <a:cs typeface="Century Gothic"/>
              <a:sym typeface="Century Gothic"/>
            </a:endParaRPr>
          </a:p>
          <a:p>
            <a:pPr marL="457200" lvl="0" indent="-304800" algn="l" rtl="0">
              <a:lnSpc>
                <a:spcPct val="100000"/>
              </a:lnSpc>
              <a:spcBef>
                <a:spcPts val="600"/>
              </a:spcBef>
              <a:spcAft>
                <a:spcPts val="0"/>
              </a:spcAft>
              <a:buClr>
                <a:srgbClr val="444444"/>
              </a:buClr>
              <a:buSzPts val="1200"/>
              <a:buFont typeface="Roboto"/>
              <a:buChar char="●"/>
            </a:pPr>
            <a:r>
              <a:rPr lang="en" sz="1200" b="1">
                <a:solidFill>
                  <a:srgbClr val="444444"/>
                </a:solidFill>
                <a:highlight>
                  <a:srgbClr val="FFFFFF"/>
                </a:highlight>
              </a:rPr>
              <a:t>Zion National Park continues to monitor monthly for the presence of harmful cyanobacteria and cyanotoxins.</a:t>
            </a:r>
            <a:endParaRPr sz="1200" b="1">
              <a:solidFill>
                <a:srgbClr val="444444"/>
              </a:solidFill>
              <a:highlight>
                <a:srgbClr val="FFFFFF"/>
              </a:highlight>
            </a:endParaRPr>
          </a:p>
          <a:p>
            <a:pPr marL="457200" lvl="0" indent="-304800" algn="l" rtl="0">
              <a:lnSpc>
                <a:spcPct val="100000"/>
              </a:lnSpc>
              <a:spcBef>
                <a:spcPts val="0"/>
              </a:spcBef>
              <a:spcAft>
                <a:spcPts val="0"/>
              </a:spcAft>
              <a:buClr>
                <a:srgbClr val="444444"/>
              </a:buClr>
              <a:buSzPts val="1200"/>
              <a:buChar char="●"/>
            </a:pPr>
            <a:r>
              <a:rPr lang="en" sz="1200" b="1">
                <a:solidFill>
                  <a:srgbClr val="444444"/>
                </a:solidFill>
                <a:highlight>
                  <a:srgbClr val="FFFFFF"/>
                </a:highlight>
              </a:rPr>
              <a:t>Monitoring efforts have detected harmful cyanotoxins in North Creek which is elevated to a Danger Advisory.</a:t>
            </a:r>
            <a:endParaRPr sz="1200" b="1">
              <a:solidFill>
                <a:srgbClr val="444444"/>
              </a:solidFill>
              <a:highlight>
                <a:srgbClr val="FFFFFF"/>
              </a:highlight>
            </a:endParaRPr>
          </a:p>
          <a:p>
            <a:pPr marL="457200" lvl="0" indent="-304800" algn="l" rtl="0">
              <a:lnSpc>
                <a:spcPct val="100000"/>
              </a:lnSpc>
              <a:spcBef>
                <a:spcPts val="0"/>
              </a:spcBef>
              <a:spcAft>
                <a:spcPts val="0"/>
              </a:spcAft>
              <a:buClr>
                <a:srgbClr val="444444"/>
              </a:buClr>
              <a:buSzPts val="1200"/>
              <a:buChar char="●"/>
            </a:pPr>
            <a:r>
              <a:rPr lang="en" sz="1200" b="1">
                <a:solidFill>
                  <a:srgbClr val="444444"/>
                </a:solidFill>
                <a:highlight>
                  <a:srgbClr val="FFFFFF"/>
                </a:highlight>
              </a:rPr>
              <a:t>Toxin-producing cyanobacteria have been found in the North Fork of the Virgin River, North Creek, and La Verkin Creek. Colonies of cyanobacteria can be yellow, tan, green, brown, or black in color. </a:t>
            </a:r>
            <a:endParaRPr sz="1200" b="1">
              <a:solidFill>
                <a:srgbClr val="444444"/>
              </a:solidFill>
              <a:highlight>
                <a:srgbClr val="FFFFFF"/>
              </a:highlight>
            </a:endParaRPr>
          </a:p>
          <a:p>
            <a:pPr marL="0" lvl="0" indent="0" algn="l" rtl="0">
              <a:lnSpc>
                <a:spcPct val="100000"/>
              </a:lnSpc>
              <a:spcBef>
                <a:spcPts val="1300"/>
              </a:spcBef>
              <a:spcAft>
                <a:spcPts val="0"/>
              </a:spcAft>
              <a:buNone/>
            </a:pPr>
            <a:r>
              <a:rPr lang="en" sz="1500" u="sng">
                <a:solidFill>
                  <a:schemeClr val="dk1"/>
                </a:solidFill>
                <a:latin typeface="Century Gothic"/>
                <a:ea typeface="Century Gothic"/>
                <a:cs typeface="Century Gothic"/>
                <a:sym typeface="Century Gothic"/>
              </a:rPr>
              <a:t>From the Salt Lake Tribune</a:t>
            </a:r>
            <a:r>
              <a:rPr lang="en" sz="1500">
                <a:solidFill>
                  <a:schemeClr val="dk1"/>
                </a:solidFill>
                <a:latin typeface="Century Gothic"/>
                <a:ea typeface="Century Gothic"/>
                <a:cs typeface="Century Gothic"/>
                <a:sym typeface="Century Gothic"/>
              </a:rPr>
              <a:t>: </a:t>
            </a:r>
            <a:r>
              <a:rPr lang="en" sz="1500" u="sng">
                <a:solidFill>
                  <a:schemeClr val="hlink"/>
                </a:solidFill>
                <a:latin typeface="Century Gothic"/>
                <a:ea typeface="Century Gothic"/>
                <a:cs typeface="Century Gothic"/>
                <a:sym typeface="Century Gothic"/>
                <a:hlinkClick r:id="rId4"/>
              </a:rPr>
              <a:t>Dangerous algal bloom turns up in Zion National Park after dog dies in North Fork of the Virgin River</a:t>
            </a:r>
            <a:r>
              <a:rPr lang="en" sz="1500">
                <a:solidFill>
                  <a:srgbClr val="121212"/>
                </a:solidFill>
                <a:latin typeface="Century Gothic"/>
                <a:ea typeface="Century Gothic"/>
                <a:cs typeface="Century Gothic"/>
                <a:sym typeface="Century Gothic"/>
              </a:rPr>
              <a:t> </a:t>
            </a:r>
            <a:r>
              <a:rPr lang="en" sz="1300" b="1">
                <a:solidFill>
                  <a:srgbClr val="121212"/>
                </a:solidFill>
                <a:latin typeface="Century Gothic"/>
                <a:ea typeface="Century Gothic"/>
                <a:cs typeface="Century Gothic"/>
                <a:sym typeface="Century Gothic"/>
              </a:rPr>
              <a:t>July 14, 2020</a:t>
            </a:r>
            <a:endParaRPr sz="1300" b="1">
              <a:solidFill>
                <a:srgbClr val="121212"/>
              </a:solidFill>
              <a:latin typeface="Century Gothic"/>
              <a:ea typeface="Century Gothic"/>
              <a:cs typeface="Century Gothic"/>
              <a:sym typeface="Century Gothic"/>
            </a:endParaRPr>
          </a:p>
          <a:p>
            <a:pPr marL="457200" lvl="0" indent="-304800" algn="l" rtl="0">
              <a:lnSpc>
                <a:spcPct val="100000"/>
              </a:lnSpc>
              <a:spcBef>
                <a:spcPts val="1200"/>
              </a:spcBef>
              <a:spcAft>
                <a:spcPts val="0"/>
              </a:spcAft>
              <a:buClr>
                <a:srgbClr val="434343"/>
              </a:buClr>
              <a:buSzPts val="1200"/>
              <a:buChar char="●"/>
            </a:pPr>
            <a:r>
              <a:rPr lang="en" sz="1200" b="1">
                <a:solidFill>
                  <a:srgbClr val="434343"/>
                </a:solidFill>
              </a:rPr>
              <a:t>For the first time in a Utah river, toxic levels of a river-dwelling species of cyanobacteria have been detected after a dog suffered seizures and died soon after frolicking in Zion National Park’s Virgin River.</a:t>
            </a:r>
            <a:endParaRPr sz="1000" b="1">
              <a:solidFill>
                <a:srgbClr val="434343"/>
              </a:solidFill>
            </a:endParaRPr>
          </a:p>
          <a:p>
            <a:pPr marL="457200" lvl="0" indent="-304800" algn="l" rtl="0">
              <a:lnSpc>
                <a:spcPct val="100000"/>
              </a:lnSpc>
              <a:spcBef>
                <a:spcPts val="0"/>
              </a:spcBef>
              <a:spcAft>
                <a:spcPts val="0"/>
              </a:spcAft>
              <a:buClr>
                <a:srgbClr val="434343"/>
              </a:buClr>
              <a:buSzPts val="1200"/>
              <a:buChar char="●"/>
            </a:pPr>
            <a:r>
              <a:rPr lang="en" sz="1200" b="1">
                <a:solidFill>
                  <a:srgbClr val="434343"/>
                </a:solidFill>
              </a:rPr>
              <a:t>Thought to be connected to agricultural runoff and higher-than-normal temperatures</a:t>
            </a:r>
            <a:endParaRPr sz="1200" b="1">
              <a:solidFill>
                <a:srgbClr val="434343"/>
              </a:solidFill>
            </a:endParaRPr>
          </a:p>
          <a:p>
            <a:pPr marL="457200" lvl="0" indent="-304800" algn="l" rtl="0">
              <a:lnSpc>
                <a:spcPct val="100000"/>
              </a:lnSpc>
              <a:spcBef>
                <a:spcPts val="0"/>
              </a:spcBef>
              <a:spcAft>
                <a:spcPts val="0"/>
              </a:spcAft>
              <a:buClr>
                <a:srgbClr val="434343"/>
              </a:buClr>
              <a:buSzPts val="1200"/>
              <a:buChar char="●"/>
            </a:pPr>
            <a:r>
              <a:rPr lang="en" sz="1200" b="1">
                <a:solidFill>
                  <a:srgbClr val="434343"/>
                </a:solidFill>
              </a:rPr>
              <a:t>“It’s a new area for Utah. These sorts of blooms can be triggered by disturbances in the watersheds. It’s not tightly linked to nutrient loads like blooms in lakes.”</a:t>
            </a:r>
            <a:endParaRPr sz="1200" b="1">
              <a:solidFill>
                <a:srgbClr val="434343"/>
              </a:solidFill>
            </a:endParaRPr>
          </a:p>
          <a:p>
            <a:pPr marL="457200" lvl="0" indent="-304800" algn="l" rtl="0">
              <a:lnSpc>
                <a:spcPct val="175000"/>
              </a:lnSpc>
              <a:spcBef>
                <a:spcPts val="0"/>
              </a:spcBef>
              <a:spcAft>
                <a:spcPts val="0"/>
              </a:spcAft>
              <a:buClr>
                <a:srgbClr val="444444"/>
              </a:buClr>
              <a:buSzPts val="1200"/>
              <a:buChar char="●"/>
            </a:pPr>
            <a:r>
              <a:rPr lang="en" sz="1200" b="1">
                <a:solidFill>
                  <a:srgbClr val="444444"/>
                </a:solidFill>
              </a:rPr>
              <a:t>The state has previously issued health warnings for E. coli impairment in the North Fork.</a:t>
            </a:r>
            <a:endParaRPr sz="1200" b="1">
              <a:solidFill>
                <a:srgbClr val="444444"/>
              </a:solidFill>
            </a:endParaRPr>
          </a:p>
          <a:p>
            <a:pPr marL="0" lvl="0" indent="0" algn="l" rtl="0">
              <a:lnSpc>
                <a:spcPct val="175000"/>
              </a:lnSpc>
              <a:spcBef>
                <a:spcPts val="1400"/>
              </a:spcBef>
              <a:spcAft>
                <a:spcPts val="1400"/>
              </a:spcAft>
              <a:buNone/>
            </a:pPr>
            <a:endParaRPr sz="1200" b="1">
              <a:solidFill>
                <a:srgbClr val="43434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180200" y="194800"/>
            <a:ext cx="8652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latin typeface="Pacifico"/>
                <a:ea typeface="Pacifico"/>
                <a:cs typeface="Pacifico"/>
                <a:sym typeface="Pacifico"/>
              </a:rPr>
              <a:t>In the News…</a:t>
            </a:r>
            <a:endParaRPr>
              <a:latin typeface="Pacifico"/>
              <a:ea typeface="Pacifico"/>
              <a:cs typeface="Pacifico"/>
              <a:sym typeface="Pacifico"/>
            </a:endParaRPr>
          </a:p>
          <a:p>
            <a:pPr marL="0" lvl="0" indent="0" algn="l" rtl="0">
              <a:spcBef>
                <a:spcPts val="0"/>
              </a:spcBef>
              <a:spcAft>
                <a:spcPts val="0"/>
              </a:spcAft>
              <a:buNone/>
            </a:pPr>
            <a:endParaRPr/>
          </a:p>
        </p:txBody>
      </p:sp>
      <p:sp>
        <p:nvSpPr>
          <p:cNvPr id="68" name="Google Shape;68;p15"/>
          <p:cNvSpPr txBox="1">
            <a:spLocks noGrp="1"/>
          </p:cNvSpPr>
          <p:nvPr>
            <p:ph type="body" idx="1"/>
          </p:nvPr>
        </p:nvSpPr>
        <p:spPr>
          <a:xfrm>
            <a:off x="180200" y="771450"/>
            <a:ext cx="8846700" cy="4057800"/>
          </a:xfrm>
          <a:prstGeom prst="rect">
            <a:avLst/>
          </a:prstGeom>
        </p:spPr>
        <p:txBody>
          <a:bodyPr spcFirstLastPara="1" wrap="square" lIns="91425" tIns="91425" rIns="91425" bIns="91425" anchor="t" anchorCtr="0">
            <a:noAutofit/>
          </a:bodyPr>
          <a:lstStyle/>
          <a:p>
            <a:pPr marL="0" lvl="0" indent="0" algn="l" rtl="0">
              <a:lnSpc>
                <a:spcPct val="175000"/>
              </a:lnSpc>
              <a:spcBef>
                <a:spcPts val="1400"/>
              </a:spcBef>
              <a:spcAft>
                <a:spcPts val="0"/>
              </a:spcAft>
              <a:buClr>
                <a:schemeClr val="dk1"/>
              </a:buClr>
              <a:buSzPts val="1100"/>
              <a:buFont typeface="Arial"/>
              <a:buNone/>
            </a:pPr>
            <a:r>
              <a:rPr lang="en" sz="1500">
                <a:latin typeface="Century Gothic"/>
                <a:ea typeface="Century Gothic"/>
                <a:cs typeface="Century Gothic"/>
                <a:sym typeface="Century Gothic"/>
              </a:rPr>
              <a:t>From the EPA: </a:t>
            </a:r>
            <a:r>
              <a:rPr lang="en" sz="1500" u="sng">
                <a:solidFill>
                  <a:schemeClr val="accent5"/>
                </a:solidFill>
                <a:latin typeface="Century Gothic"/>
                <a:ea typeface="Century Gothic"/>
                <a:cs typeface="Century Gothic"/>
                <a:sym typeface="Century Gothic"/>
                <a:hlinkClick r:id="rId3">
                  <a:extLst>
                    <a:ext uri="{A12FA001-AC4F-418D-AE19-62706E023703}">
                      <ahyp:hlinkClr xmlns:ahyp="http://schemas.microsoft.com/office/drawing/2018/hyperlinkcolor" val="tx"/>
                    </a:ext>
                  </a:extLst>
                </a:hlinkClick>
              </a:rPr>
              <a:t>Installing Management Practices Improves the North Fork Virgin River</a:t>
            </a:r>
            <a:endParaRPr sz="1500" b="1">
              <a:solidFill>
                <a:srgbClr val="434343"/>
              </a:solidFill>
              <a:latin typeface="Century Gothic"/>
              <a:ea typeface="Century Gothic"/>
              <a:cs typeface="Century Gothic"/>
              <a:sym typeface="Century Gothic"/>
            </a:endParaRPr>
          </a:p>
          <a:p>
            <a:pPr marL="457200" lvl="0" indent="-304800" algn="l" rtl="0">
              <a:lnSpc>
                <a:spcPct val="175000"/>
              </a:lnSpc>
              <a:spcBef>
                <a:spcPts val="1400"/>
              </a:spcBef>
              <a:spcAft>
                <a:spcPts val="0"/>
              </a:spcAft>
              <a:buClr>
                <a:srgbClr val="434343"/>
              </a:buClr>
              <a:buSzPts val="1200"/>
              <a:buChar char="●"/>
            </a:pPr>
            <a:r>
              <a:rPr lang="en" sz="1200" b="1">
                <a:solidFill>
                  <a:srgbClr val="434343"/>
                </a:solidFill>
              </a:rPr>
              <a:t>Flood-irrigated pastures grazed by cattle and wildlife contributed to Escherichia coli exceedances in the North Fork Virgin River watershed.</a:t>
            </a:r>
            <a:endParaRPr sz="1200" b="1">
              <a:solidFill>
                <a:srgbClr val="434343"/>
              </a:solidFill>
            </a:endParaRPr>
          </a:p>
          <a:p>
            <a:pPr marL="457200" lvl="0" indent="-304800" algn="l" rtl="0">
              <a:lnSpc>
                <a:spcPct val="175000"/>
              </a:lnSpc>
              <a:spcBef>
                <a:spcPts val="0"/>
              </a:spcBef>
              <a:spcAft>
                <a:spcPts val="0"/>
              </a:spcAft>
              <a:buClr>
                <a:srgbClr val="434343"/>
              </a:buClr>
              <a:buSzPts val="1200"/>
              <a:buChar char="●"/>
            </a:pPr>
            <a:r>
              <a:rPr lang="en" sz="1200" b="1">
                <a:solidFill>
                  <a:srgbClr val="434343"/>
                </a:solidFill>
              </a:rPr>
              <a:t>Many of the pastures in the upper watershed are irrigated through wild flood irrigation. Historically, the landowners would divert the maximum amount of water that their system would hold. This excess of water increases the potential for bacteria-laden irrigation return flows to enter the river</a:t>
            </a:r>
            <a:endParaRPr sz="1200" b="1">
              <a:solidFill>
                <a:srgbClr val="434343"/>
              </a:solidFill>
            </a:endParaRPr>
          </a:p>
          <a:p>
            <a:pPr marL="0" lvl="0" indent="0" algn="l" rtl="0">
              <a:lnSpc>
                <a:spcPct val="175000"/>
              </a:lnSpc>
              <a:spcBef>
                <a:spcPts val="1400"/>
              </a:spcBef>
              <a:spcAft>
                <a:spcPts val="1400"/>
              </a:spcAft>
              <a:buNone/>
            </a:pPr>
            <a:endParaRPr sz="1200" b="1">
              <a:solidFill>
                <a:srgbClr val="444444"/>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11700" y="180475"/>
            <a:ext cx="8520600" cy="565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Synopsis</a:t>
            </a:r>
            <a:endParaRPr>
              <a:latin typeface="Pacifico"/>
              <a:ea typeface="Pacifico"/>
              <a:cs typeface="Pacifico"/>
              <a:sym typeface="Pacifico"/>
            </a:endParaRPr>
          </a:p>
          <a:p>
            <a:pPr marL="0" lvl="0" indent="0" algn="l" rtl="0">
              <a:spcBef>
                <a:spcPts val="0"/>
              </a:spcBef>
              <a:spcAft>
                <a:spcPts val="0"/>
              </a:spcAft>
              <a:buNone/>
            </a:pPr>
            <a:endParaRPr/>
          </a:p>
        </p:txBody>
      </p:sp>
      <p:sp>
        <p:nvSpPr>
          <p:cNvPr id="74" name="Google Shape;74;p16"/>
          <p:cNvSpPr txBox="1">
            <a:spLocks noGrp="1"/>
          </p:cNvSpPr>
          <p:nvPr>
            <p:ph type="body" idx="1"/>
          </p:nvPr>
        </p:nvSpPr>
        <p:spPr>
          <a:xfrm>
            <a:off x="311700" y="746275"/>
            <a:ext cx="8520600" cy="4140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400" b="1" u="sng">
                <a:solidFill>
                  <a:schemeClr val="hlink"/>
                </a:solidFill>
                <a:highlight>
                  <a:srgbClr val="FFFFFF"/>
                </a:highlight>
                <a:hlinkClick r:id="rId3"/>
              </a:rPr>
              <a:t>The Virgin River and its tributaries run through Zion National Park.</a:t>
            </a:r>
            <a:r>
              <a:rPr lang="en" sz="1200" b="1">
                <a:solidFill>
                  <a:srgbClr val="444444"/>
                </a:solidFill>
                <a:highlight>
                  <a:srgbClr val="FFFFFF"/>
                </a:highlight>
              </a:rPr>
              <a:t> </a:t>
            </a:r>
            <a:endParaRPr sz="1200" b="1">
              <a:solidFill>
                <a:srgbClr val="444444"/>
              </a:solidFill>
              <a:highlight>
                <a:srgbClr val="FFFFFF"/>
              </a:highlight>
            </a:endParaRPr>
          </a:p>
          <a:p>
            <a:pPr marL="0" lvl="0" indent="0" algn="l" rtl="0">
              <a:spcBef>
                <a:spcPts val="1200"/>
              </a:spcBef>
              <a:spcAft>
                <a:spcPts val="0"/>
              </a:spcAft>
              <a:buClr>
                <a:schemeClr val="dk1"/>
              </a:buClr>
              <a:buSzPts val="1100"/>
              <a:buFont typeface="Arial"/>
              <a:buNone/>
            </a:pPr>
            <a:r>
              <a:rPr lang="en" sz="1200">
                <a:solidFill>
                  <a:srgbClr val="444444"/>
                </a:solidFill>
                <a:highlight>
                  <a:srgbClr val="FFFFFF"/>
                </a:highlight>
              </a:rPr>
              <a:t>This water is the primary agent of erosion that continues to carve and shape Zion.</a:t>
            </a:r>
            <a:endParaRPr sz="1200">
              <a:solidFill>
                <a:srgbClr val="444444"/>
              </a:solidFill>
              <a:highlight>
                <a:srgbClr val="FFFFFF"/>
              </a:highlight>
            </a:endParaRPr>
          </a:p>
          <a:p>
            <a:pPr marL="0" lvl="0" indent="0" algn="l" rtl="0">
              <a:spcBef>
                <a:spcPts val="1200"/>
              </a:spcBef>
              <a:spcAft>
                <a:spcPts val="0"/>
              </a:spcAft>
              <a:buNone/>
            </a:pPr>
            <a:r>
              <a:rPr lang="en" sz="1200">
                <a:solidFill>
                  <a:srgbClr val="444444"/>
                </a:solidFill>
                <a:highlight>
                  <a:srgbClr val="FFFFFF"/>
                </a:highlight>
              </a:rPr>
              <a:t>The Virgin River is incredibly steep. The river drops roughly 7,800 feet in the 160 miles it travels. In the park, the river drops an average of 71 feet every mile. </a:t>
            </a:r>
            <a:endParaRPr sz="1200">
              <a:solidFill>
                <a:srgbClr val="444444"/>
              </a:solidFill>
              <a:highlight>
                <a:srgbClr val="FFFFFF"/>
              </a:highlight>
            </a:endParaRPr>
          </a:p>
          <a:p>
            <a:pPr marL="0" lvl="0" indent="0" algn="l" rtl="0">
              <a:spcBef>
                <a:spcPts val="1200"/>
              </a:spcBef>
              <a:spcAft>
                <a:spcPts val="0"/>
              </a:spcAft>
              <a:buNone/>
            </a:pPr>
            <a:r>
              <a:rPr lang="en" sz="1200">
                <a:solidFill>
                  <a:srgbClr val="444444"/>
                </a:solidFill>
                <a:highlight>
                  <a:srgbClr val="FFFFFF"/>
                </a:highlight>
              </a:rPr>
              <a:t>Though most of the year the Virgin River runs an average of 100 cubic feet per second, it transports about one million tons of sediment every year. Most of this sediment transport occurs during floods, when the river can swell to thousands of cubic feet per second. </a:t>
            </a:r>
            <a:endParaRPr sz="1200">
              <a:solidFill>
                <a:srgbClr val="444444"/>
              </a:solidFill>
              <a:highlight>
                <a:srgbClr val="FFFFFF"/>
              </a:highlight>
            </a:endParaRPr>
          </a:p>
          <a:p>
            <a:pPr marL="0" lvl="0" indent="0" algn="l" rtl="0">
              <a:spcBef>
                <a:spcPts val="1200"/>
              </a:spcBef>
              <a:spcAft>
                <a:spcPts val="0"/>
              </a:spcAft>
              <a:buClr>
                <a:schemeClr val="dk1"/>
              </a:buClr>
              <a:buSzPts val="1100"/>
              <a:buFont typeface="Arial"/>
              <a:buNone/>
            </a:pPr>
            <a:r>
              <a:rPr lang="en" sz="1400" b="1" u="sng">
                <a:solidFill>
                  <a:schemeClr val="accent5"/>
                </a:solidFill>
                <a:hlinkClick r:id="rId4">
                  <a:extLst>
                    <a:ext uri="{A12FA001-AC4F-418D-AE19-62706E023703}">
                      <ahyp:hlinkClr xmlns:ahyp="http://schemas.microsoft.com/office/drawing/2018/hyperlinkcolor" val="tx"/>
                    </a:ext>
                  </a:extLst>
                </a:hlinkClick>
              </a:rPr>
              <a:t>Virgin River Watershed</a:t>
            </a:r>
            <a:endParaRPr sz="1400" b="1">
              <a:solidFill>
                <a:schemeClr val="dk1"/>
              </a:solidFill>
            </a:endParaRPr>
          </a:p>
          <a:p>
            <a:pPr marL="0" lvl="0" indent="0" algn="l" rtl="0">
              <a:spcBef>
                <a:spcPts val="1200"/>
              </a:spcBef>
              <a:spcAft>
                <a:spcPts val="0"/>
              </a:spcAft>
              <a:buClr>
                <a:schemeClr val="dk1"/>
              </a:buClr>
              <a:buSzPts val="1100"/>
              <a:buFont typeface="Arial"/>
              <a:buNone/>
            </a:pPr>
            <a:r>
              <a:rPr lang="en" sz="1300" b="1">
                <a:solidFill>
                  <a:schemeClr val="dk1"/>
                </a:solidFill>
              </a:rPr>
              <a:t>Drinking water:</a:t>
            </a:r>
            <a:r>
              <a:rPr lang="en" sz="1300">
                <a:solidFill>
                  <a:schemeClr val="dk1"/>
                </a:solidFill>
              </a:rPr>
              <a:t> treated water from the Virgin River, its tributaries, and springs and wells, provides Washington County’s drinking and culinary water.</a:t>
            </a:r>
            <a:endParaRPr sz="1300" b="1">
              <a:solidFill>
                <a:schemeClr val="dk1"/>
              </a:solidFill>
            </a:endParaRPr>
          </a:p>
          <a:p>
            <a:pPr marL="0" lvl="0" indent="0" algn="l" rtl="0">
              <a:spcBef>
                <a:spcPts val="800"/>
              </a:spcBef>
              <a:spcAft>
                <a:spcPts val="800"/>
              </a:spcAft>
              <a:buClr>
                <a:schemeClr val="dk1"/>
              </a:buClr>
              <a:buSzPts val="1100"/>
              <a:buFont typeface="Arial"/>
              <a:buNone/>
            </a:pPr>
            <a:r>
              <a:rPr lang="en" sz="1300" b="1">
                <a:solidFill>
                  <a:schemeClr val="dk1"/>
                </a:solidFill>
              </a:rPr>
              <a:t>Agriculture:</a:t>
            </a:r>
            <a:r>
              <a:rPr lang="en" sz="1300">
                <a:solidFill>
                  <a:schemeClr val="dk1"/>
                </a:solidFill>
              </a:rPr>
              <a:t> water from the Virgin River and its tributaries continues to support farming and ranching endeavors throughout the basin.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body" idx="1"/>
          </p:nvPr>
        </p:nvSpPr>
        <p:spPr>
          <a:xfrm>
            <a:off x="311700" y="0"/>
            <a:ext cx="8520600" cy="2688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1600" b="1" u="sng">
                <a:solidFill>
                  <a:schemeClr val="hlink"/>
                </a:solidFill>
                <a:latin typeface="Century Gothic"/>
                <a:ea typeface="Century Gothic"/>
                <a:cs typeface="Century Gothic"/>
                <a:sym typeface="Century Gothic"/>
                <a:hlinkClick r:id="rId3"/>
              </a:rPr>
              <a:t>Backcountry permit agreement</a:t>
            </a:r>
            <a:endParaRPr sz="1600" b="1" u="sng">
              <a:solidFill>
                <a:schemeClr val="dk1"/>
              </a:solidFill>
              <a:latin typeface="Century Gothic"/>
              <a:ea typeface="Century Gothic"/>
              <a:cs typeface="Century Gothic"/>
              <a:sym typeface="Century Gothic"/>
            </a:endParaRPr>
          </a:p>
          <a:p>
            <a:pPr marL="0" lvl="0" indent="0" algn="l" rtl="0">
              <a:spcBef>
                <a:spcPts val="800"/>
              </a:spcBef>
              <a:spcAft>
                <a:spcPts val="0"/>
              </a:spcAft>
              <a:buNone/>
            </a:pPr>
            <a:r>
              <a:rPr lang="en" sz="1400" b="1">
                <a:solidFill>
                  <a:srgbClr val="444444"/>
                </a:solidFill>
                <a:highlight>
                  <a:srgbClr val="FFFFFF"/>
                </a:highlight>
              </a:rPr>
              <a:t>Dispose of Waste Properly</a:t>
            </a:r>
            <a:endParaRPr sz="1400" b="1">
              <a:solidFill>
                <a:srgbClr val="444444"/>
              </a:solidFill>
              <a:highlight>
                <a:srgbClr val="FFFFFF"/>
              </a:highlight>
            </a:endParaRPr>
          </a:p>
          <a:p>
            <a:pPr marL="457200" lvl="0" indent="-311150" algn="l" rtl="0">
              <a:spcBef>
                <a:spcPts val="1200"/>
              </a:spcBef>
              <a:spcAft>
                <a:spcPts val="0"/>
              </a:spcAft>
              <a:buClr>
                <a:srgbClr val="444444"/>
              </a:buClr>
              <a:buSzPts val="1300"/>
              <a:buChar char="●"/>
            </a:pPr>
            <a:r>
              <a:rPr lang="en" sz="1300">
                <a:solidFill>
                  <a:srgbClr val="444444"/>
                </a:solidFill>
                <a:highlight>
                  <a:srgbClr val="FFFFFF"/>
                </a:highlight>
              </a:rPr>
              <a:t>Pack it in, pack it out. Carry out all trash, including food wrappers, apple cores, fruit peels, nut shells, and toilet paper. Dispose of all waste in a proper trash can or dumpster. Recycle the rest.</a:t>
            </a:r>
            <a:endParaRPr sz="1300">
              <a:solidFill>
                <a:srgbClr val="444444"/>
              </a:solidFill>
              <a:highlight>
                <a:srgbClr val="FFFFFF"/>
              </a:highlight>
            </a:endParaRPr>
          </a:p>
          <a:p>
            <a:pPr marL="457200" lvl="0" indent="-311150" algn="l" rtl="0">
              <a:spcBef>
                <a:spcPts val="0"/>
              </a:spcBef>
              <a:spcAft>
                <a:spcPts val="0"/>
              </a:spcAft>
              <a:buClr>
                <a:srgbClr val="444444"/>
              </a:buClr>
              <a:buSzPts val="1300"/>
              <a:buChar char="●"/>
            </a:pPr>
            <a:r>
              <a:rPr lang="en" sz="1300">
                <a:solidFill>
                  <a:srgbClr val="444444"/>
                </a:solidFill>
                <a:highlight>
                  <a:srgbClr val="FFFFFF"/>
                </a:highlight>
              </a:rPr>
              <a:t>Use the restroom before hiking. </a:t>
            </a:r>
            <a:r>
              <a:rPr lang="en" sz="1300" b="1">
                <a:solidFill>
                  <a:srgbClr val="444444"/>
                </a:solidFill>
                <a:highlight>
                  <a:srgbClr val="FFFFFF"/>
                </a:highlight>
              </a:rPr>
              <a:t>Be prepared to pack out human waste, toilet paper, diapers, and hygiene products</a:t>
            </a:r>
            <a:r>
              <a:rPr lang="en" sz="1300">
                <a:solidFill>
                  <a:srgbClr val="444444"/>
                </a:solidFill>
                <a:highlight>
                  <a:srgbClr val="FFFFFF"/>
                </a:highlight>
              </a:rPr>
              <a:t>.</a:t>
            </a:r>
            <a:r>
              <a:rPr lang="en" sz="1300" b="1">
                <a:solidFill>
                  <a:srgbClr val="444444"/>
                </a:solidFill>
                <a:highlight>
                  <a:srgbClr val="FFFFFF"/>
                </a:highlight>
              </a:rPr>
              <a:t> Human waste disposal bags are highly recommended to transport solid waste. All human waste must be carried out of the Virgin River</a:t>
            </a:r>
            <a:r>
              <a:rPr lang="en" sz="1300">
                <a:solidFill>
                  <a:srgbClr val="444444"/>
                </a:solidFill>
                <a:highlight>
                  <a:srgbClr val="FFFFFF"/>
                </a:highlight>
              </a:rPr>
              <a:t> Narrows in waste disposal bags.</a:t>
            </a:r>
            <a:endParaRPr sz="1300">
              <a:solidFill>
                <a:srgbClr val="444444"/>
              </a:solidFill>
              <a:highlight>
                <a:srgbClr val="FFFFFF"/>
              </a:highlight>
            </a:endParaRPr>
          </a:p>
          <a:p>
            <a:pPr marL="0" lvl="0" indent="0" algn="l" rtl="0">
              <a:spcBef>
                <a:spcPts val="1200"/>
              </a:spcBef>
              <a:spcAft>
                <a:spcPts val="800"/>
              </a:spcAft>
              <a:buNone/>
            </a:pPr>
            <a:endParaRPr sz="1300">
              <a:solidFill>
                <a:schemeClr val="dk1"/>
              </a:solidFill>
              <a:highlight>
                <a:srgbClr val="F1F1F1"/>
              </a:highlight>
            </a:endParaRPr>
          </a:p>
        </p:txBody>
      </p:sp>
      <p:pic>
        <p:nvPicPr>
          <p:cNvPr id="80" name="Google Shape;80;p17"/>
          <p:cNvPicPr preferRelativeResize="0"/>
          <p:nvPr/>
        </p:nvPicPr>
        <p:blipFill>
          <a:blip r:embed="rId4">
            <a:alphaModFix/>
          </a:blip>
          <a:stretch>
            <a:fillRect/>
          </a:stretch>
        </p:blipFill>
        <p:spPr>
          <a:xfrm>
            <a:off x="1852075" y="2107375"/>
            <a:ext cx="5439851" cy="2843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Google Shape;85;p18"/>
          <p:cNvPicPr preferRelativeResize="0"/>
          <p:nvPr/>
        </p:nvPicPr>
        <p:blipFill>
          <a:blip r:embed="rId3">
            <a:alphaModFix/>
          </a:blip>
          <a:stretch>
            <a:fillRect/>
          </a:stretch>
        </p:blipFill>
        <p:spPr>
          <a:xfrm>
            <a:off x="0" y="2324900"/>
            <a:ext cx="3859727" cy="2894799"/>
          </a:xfrm>
          <a:prstGeom prst="rect">
            <a:avLst/>
          </a:prstGeom>
          <a:noFill/>
          <a:ln>
            <a:noFill/>
          </a:ln>
        </p:spPr>
      </p:pic>
      <p:pic>
        <p:nvPicPr>
          <p:cNvPr id="86" name="Google Shape;86;p18"/>
          <p:cNvPicPr preferRelativeResize="0"/>
          <p:nvPr/>
        </p:nvPicPr>
        <p:blipFill>
          <a:blip r:embed="rId4">
            <a:alphaModFix/>
          </a:blip>
          <a:stretch>
            <a:fillRect/>
          </a:stretch>
        </p:blipFill>
        <p:spPr>
          <a:xfrm>
            <a:off x="3922100" y="2324900"/>
            <a:ext cx="5221900" cy="2894800"/>
          </a:xfrm>
          <a:prstGeom prst="rect">
            <a:avLst/>
          </a:prstGeom>
          <a:noFill/>
          <a:ln>
            <a:noFill/>
          </a:ln>
        </p:spPr>
      </p:pic>
      <p:pic>
        <p:nvPicPr>
          <p:cNvPr id="87" name="Google Shape;87;p18"/>
          <p:cNvPicPr preferRelativeResize="0"/>
          <p:nvPr/>
        </p:nvPicPr>
        <p:blipFill>
          <a:blip r:embed="rId5">
            <a:alphaModFix/>
          </a:blip>
          <a:stretch>
            <a:fillRect/>
          </a:stretch>
        </p:blipFill>
        <p:spPr>
          <a:xfrm>
            <a:off x="0" y="-257175"/>
            <a:ext cx="3859725" cy="2467875"/>
          </a:xfrm>
          <a:prstGeom prst="rect">
            <a:avLst/>
          </a:prstGeom>
          <a:noFill/>
          <a:ln>
            <a:noFill/>
          </a:ln>
        </p:spPr>
      </p:pic>
      <p:pic>
        <p:nvPicPr>
          <p:cNvPr id="88" name="Google Shape;88;p18"/>
          <p:cNvPicPr preferRelativeResize="0"/>
          <p:nvPr/>
        </p:nvPicPr>
        <p:blipFill>
          <a:blip r:embed="rId6">
            <a:alphaModFix/>
          </a:blip>
          <a:stretch>
            <a:fillRect/>
          </a:stretch>
        </p:blipFill>
        <p:spPr>
          <a:xfrm>
            <a:off x="3922100" y="-400250"/>
            <a:ext cx="5221900" cy="2610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19"/>
          <p:cNvPicPr preferRelativeResize="0"/>
          <p:nvPr/>
        </p:nvPicPr>
        <p:blipFill>
          <a:blip r:embed="rId3">
            <a:alphaModFix/>
          </a:blip>
          <a:stretch>
            <a:fillRect/>
          </a:stretch>
        </p:blipFill>
        <p:spPr>
          <a:xfrm>
            <a:off x="1143000" y="0"/>
            <a:ext cx="6858000"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20"/>
          <p:cNvPicPr preferRelativeResize="0"/>
          <p:nvPr/>
        </p:nvPicPr>
        <p:blipFill>
          <a:blip r:embed="rId3">
            <a:alphaModFix/>
          </a:blip>
          <a:stretch>
            <a:fillRect/>
          </a:stretch>
        </p:blipFill>
        <p:spPr>
          <a:xfrm>
            <a:off x="148851" y="115725"/>
            <a:ext cx="8647298" cy="50277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104" name="Google Shape;104;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05" name="Google Shape;105;p21" descr="Toxic water levels in Zion National Park" title="Toxic water levels in Zion National Park">
            <a:hlinkClick r:id="rId3"/>
          </p:cNvPr>
          <p:cNvPicPr preferRelativeResize="0"/>
          <p:nvPr/>
        </p:nvPicPr>
        <p:blipFill>
          <a:blip r:embed="rId4">
            <a:alphaModFix/>
          </a:blip>
          <a:stretch>
            <a:fillRect/>
          </a:stretch>
        </p:blipFill>
        <p:spPr>
          <a:xfrm>
            <a:off x="471950" y="-503275"/>
            <a:ext cx="8214325" cy="6160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601</Words>
  <Application>Microsoft Office PowerPoint</Application>
  <PresentationFormat>On-screen Show (16:9)</PresentationFormat>
  <Paragraphs>30</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Roboto</vt:lpstr>
      <vt:lpstr>Arial</vt:lpstr>
      <vt:lpstr>Century Gothic</vt:lpstr>
      <vt:lpstr>Pacifico</vt:lpstr>
      <vt:lpstr>Calibri</vt:lpstr>
      <vt:lpstr>Simple Light</vt:lpstr>
      <vt:lpstr>Virgin River Zion Canyon</vt:lpstr>
      <vt:lpstr>In the News… </vt:lpstr>
      <vt:lpstr>In the News… </vt:lpstr>
      <vt:lpstr>Synopsis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Virgin River Zion Canyon</dc:title>
  <cp:lastModifiedBy>Michelle Hudson</cp:lastModifiedBy>
  <cp:revision>2</cp:revision>
  <dcterms:modified xsi:type="dcterms:W3CDTF">2023-02-04T01:47:23Z</dcterms:modified>
</cp:coreProperties>
</file>