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6" r:id="rId9"/>
  </p:sldIdLst>
  <p:sldSz cx="9144000" cy="5143500" type="screen16x9"/>
  <p:notesSz cx="6858000" cy="9144000"/>
  <p:embeddedFontLst>
    <p:embeddedFont>
      <p:font typeface="Calibri" panose="020F0502020204030204" pitchFamily="34" charset="0"/>
      <p:regular r:id="rId11"/>
      <p:bold r:id="rId12"/>
      <p:italic r:id="rId13"/>
      <p:boldItalic r:id="rId14"/>
    </p:embeddedFont>
    <p:embeddedFont>
      <p:font typeface="Lobster" panose="00000500000000000000" pitchFamily="2" charset="0"/>
      <p:regular r:id="rId15"/>
    </p:embeddedFont>
    <p:embeddedFont>
      <p:font typeface="Raleway" pitchFamily="2"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1690cb99bca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1690cb99bca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16ad9ecd6c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6ad9ecd6c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16ad9ecd6c3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16ad9ecd6c3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6ad9ecd6c3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6ad9ecd6c3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1690cb99bca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1690cb99bca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16ad9ecd6c3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16ad9ecd6c3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D01FD-942B-407E-AF96-AF41B4706BAD}" type="datetimeFigureOut">
              <a:rPr lang="en-US" smtClean="0"/>
              <a:t>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154351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bearriverinfo.org/files-ou/Mantua_Reservoir_TMDL.pdf"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mantuarv.com/"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www.gocamputah.com/campground-finder"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hjnews.com/tremonton/toxic-algal-blooms-return-to-mantua-reservoir/article_6c79b454-ebf6-5509-97e8-107824abecaf.html"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9.png"/><Relationship Id="rId4" Type="http://schemas.openxmlformats.org/officeDocument/2006/relationships/hyperlink" Target="https://3drst.byu.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21920" y="0"/>
            <a:ext cx="9258296" cy="514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Location</a:t>
            </a:r>
            <a:endParaRPr/>
          </a:p>
        </p:txBody>
      </p:sp>
      <p:sp>
        <p:nvSpPr>
          <p:cNvPr id="60" name="Google Shape;60;p14"/>
          <p:cNvSpPr txBox="1">
            <a:spLocks noGrp="1"/>
          </p:cNvSpPr>
          <p:nvPr>
            <p:ph type="body" idx="1"/>
          </p:nvPr>
        </p:nvSpPr>
        <p:spPr>
          <a:xfrm>
            <a:off x="311700" y="1137675"/>
            <a:ext cx="5194500" cy="38430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a:t>Mantua Reservoir is located in sardine canyon at the edge of the small town of Mantua. The reservoir sits at an elevation of 5,000 feet and offers fishing, boating and water skiing. Mantua Reservoir. The reservoir offers a boat ramp, picnic areas, campground, swimming beach and is stocked with fish. The season for the reservoir is generally May thru October.</a:t>
            </a:r>
            <a:endParaRPr/>
          </a:p>
          <a:p>
            <a:pPr marL="0" lvl="0" indent="0" algn="l" rtl="0">
              <a:spcBef>
                <a:spcPts val="1200"/>
              </a:spcBef>
              <a:spcAft>
                <a:spcPts val="0"/>
              </a:spcAft>
              <a:buNone/>
            </a:pPr>
            <a:r>
              <a:rPr lang="en" b="1"/>
              <a:t>Directions:</a:t>
            </a:r>
            <a:endParaRPr b="1"/>
          </a:p>
          <a:p>
            <a:pPr marL="0" lvl="0" indent="0" algn="l" rtl="0">
              <a:spcBef>
                <a:spcPts val="1200"/>
              </a:spcBef>
              <a:spcAft>
                <a:spcPts val="0"/>
              </a:spcAft>
              <a:buNone/>
            </a:pPr>
            <a:r>
              <a:rPr lang="en"/>
              <a:t>Mantua Reservoir is accessible from US 89 between Brigham City and Logan. It is on the Brigham City side of Sardine Summit at the top of Box Elder Canyon, east of Brigham City. It is only about two miles long and the reservoir is very visible from the highway. At the top of the canyon, exit off the highway into the community of Mantua. Turn left at the "T" intersections, and the reservoir is on the right.</a:t>
            </a:r>
            <a:endParaRPr/>
          </a:p>
          <a:p>
            <a:pPr marL="0" lvl="0" indent="0" algn="l" rtl="0">
              <a:spcBef>
                <a:spcPts val="1200"/>
              </a:spcBef>
              <a:spcAft>
                <a:spcPts val="0"/>
              </a:spcAft>
              <a:buNone/>
            </a:pPr>
            <a:r>
              <a:rPr lang="en" b="1"/>
              <a:t>Nearby Camping:</a:t>
            </a:r>
            <a:endParaRPr b="1"/>
          </a:p>
          <a:p>
            <a:pPr marL="0" lvl="0" indent="0" algn="l" rtl="0">
              <a:spcBef>
                <a:spcPts val="1200"/>
              </a:spcBef>
              <a:spcAft>
                <a:spcPts val="0"/>
              </a:spcAft>
              <a:buNone/>
            </a:pPr>
            <a:r>
              <a:rPr lang="en"/>
              <a:t>Little Valley Country Store &amp; Campground</a:t>
            </a:r>
            <a:endParaRPr/>
          </a:p>
          <a:p>
            <a:pPr marL="0" lvl="0" indent="0" algn="l" rtl="0">
              <a:spcBef>
                <a:spcPts val="1200"/>
              </a:spcBef>
              <a:spcAft>
                <a:spcPts val="1200"/>
              </a:spcAft>
              <a:buNone/>
            </a:pPr>
            <a:r>
              <a:rPr lang="en"/>
              <a:t>Box Elder Campground</a:t>
            </a:r>
            <a:endParaRPr/>
          </a:p>
        </p:txBody>
      </p:sp>
      <p:pic>
        <p:nvPicPr>
          <p:cNvPr id="61" name="Google Shape;61;p14"/>
          <p:cNvPicPr preferRelativeResize="0"/>
          <p:nvPr/>
        </p:nvPicPr>
        <p:blipFill>
          <a:blip r:embed="rId3">
            <a:alphaModFix/>
          </a:blip>
          <a:stretch>
            <a:fillRect/>
          </a:stretch>
        </p:blipFill>
        <p:spPr>
          <a:xfrm>
            <a:off x="5665600" y="1755775"/>
            <a:ext cx="3333750" cy="2209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a:spLocks noGrp="1"/>
          </p:cNvSpPr>
          <p:nvPr>
            <p:ph type="body" idx="1"/>
          </p:nvPr>
        </p:nvSpPr>
        <p:spPr>
          <a:xfrm>
            <a:off x="214625" y="251625"/>
            <a:ext cx="3999900" cy="4832700"/>
          </a:xfrm>
          <a:prstGeom prst="rect">
            <a:avLst/>
          </a:prstGeom>
        </p:spPr>
        <p:txBody>
          <a:bodyPr spcFirstLastPara="1" wrap="square" lIns="91425" tIns="91425" rIns="91425" bIns="91425" anchor="t" anchorCtr="0">
            <a:normAutofit fontScale="70000" lnSpcReduction="20000"/>
          </a:bodyPr>
          <a:lstStyle/>
          <a:p>
            <a:pPr marL="0" lvl="0" indent="0" algn="l" rtl="0">
              <a:spcBef>
                <a:spcPts val="0"/>
              </a:spcBef>
              <a:spcAft>
                <a:spcPts val="0"/>
              </a:spcAft>
              <a:buNone/>
            </a:pPr>
            <a:r>
              <a:rPr lang="en" u="sng">
                <a:solidFill>
                  <a:schemeClr val="hlink"/>
                </a:solidFill>
                <a:hlinkClick r:id="rId3"/>
              </a:rPr>
              <a:t>Background</a:t>
            </a:r>
            <a:r>
              <a:rPr lang="en"/>
              <a:t>: Mantua Reservoir is a small reservoir located located within the community of Mantua in east Box Elder County, Utah (Figure 1.). The surface area of the reservoir is 224 ha (554 acres), with a length of approximately 1,910 meters and a width of 1,643 meters. The average depth is 4.3 meters. Brigham City is located about 5 miles west of Mantua and has rights to much of the water which originates near Mantua. </a:t>
            </a:r>
            <a:endParaRPr/>
          </a:p>
          <a:p>
            <a:pPr marL="0" lvl="0" indent="0" algn="l" rtl="0">
              <a:spcBef>
                <a:spcPts val="1200"/>
              </a:spcBef>
              <a:spcAft>
                <a:spcPts val="0"/>
              </a:spcAft>
              <a:buNone/>
            </a:pPr>
            <a:r>
              <a:rPr lang="en"/>
              <a:t>The reservoir was created in 1962 by the construction of a dam across Big Creek. Mantua Reservoir’s watershed area is relatively small. The majority of the reservoir’s inflow originate as springs. These springs are then used for irrigation, fish production and livestock watering. Two major springs surface away from the reservoir and form the headwaters of Maple Creek and Dam Creek. Other springs surface near the reservoir or they enter the bottom of the reservoir directly. The two major inflows to the reservoir are Dam Creek and Maple Creek. The outlet of the reservoir forms Big Creek. Big Creek is captured at the reservoir outlet and is piped to Brigham City where it is used for electrical power generation and for irrigation. </a:t>
            </a:r>
            <a:endParaRPr/>
          </a:p>
          <a:p>
            <a:pPr marL="0" lvl="0" indent="0" algn="l" rtl="0">
              <a:spcBef>
                <a:spcPts val="1200"/>
              </a:spcBef>
              <a:spcAft>
                <a:spcPts val="1200"/>
              </a:spcAft>
              <a:buNone/>
            </a:pPr>
            <a:r>
              <a:rPr lang="en"/>
              <a:t>Mantua Reservoir is highly productive (i.e., has a large amount of nutrients such as nitrogen and phosphorus), creating problems that include dense beds of aquatic plants, algal blooms, low dissolved oxygen (DO), and high pH. The high productivity is primarily due to the lake’s shallowness and excess loading of nutrients from the watershed. </a:t>
            </a:r>
            <a:endParaRPr/>
          </a:p>
        </p:txBody>
      </p:sp>
      <p:sp>
        <p:nvSpPr>
          <p:cNvPr id="67" name="Google Shape;67;p1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68" name="Google Shape;68;p15"/>
          <p:cNvPicPr preferRelativeResize="0"/>
          <p:nvPr/>
        </p:nvPicPr>
        <p:blipFill>
          <a:blip r:embed="rId4">
            <a:alphaModFix/>
          </a:blip>
          <a:stretch>
            <a:fillRect/>
          </a:stretch>
        </p:blipFill>
        <p:spPr>
          <a:xfrm>
            <a:off x="4225451" y="0"/>
            <a:ext cx="4918548"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pic>
        <p:nvPicPr>
          <p:cNvPr id="73" name="Google Shape;73;p16"/>
          <p:cNvPicPr preferRelativeResize="0"/>
          <p:nvPr/>
        </p:nvPicPr>
        <p:blipFill>
          <a:blip r:embed="rId3">
            <a:alphaModFix/>
          </a:blip>
          <a:stretch>
            <a:fillRect/>
          </a:stretch>
        </p:blipFill>
        <p:spPr>
          <a:xfrm>
            <a:off x="666075" y="583025"/>
            <a:ext cx="8120725" cy="4560450"/>
          </a:xfrm>
          <a:prstGeom prst="rect">
            <a:avLst/>
          </a:prstGeom>
          <a:noFill/>
          <a:ln>
            <a:noFill/>
          </a:ln>
        </p:spPr>
      </p:pic>
      <p:sp>
        <p:nvSpPr>
          <p:cNvPr id="74" name="Google Shape;74;p16"/>
          <p:cNvSpPr txBox="1"/>
          <p:nvPr/>
        </p:nvSpPr>
        <p:spPr>
          <a:xfrm>
            <a:off x="251625" y="214625"/>
            <a:ext cx="42627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t>North Side of the Reservoir</a:t>
            </a:r>
            <a:endParaRPr sz="16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txBox="1"/>
          <p:nvPr/>
        </p:nvSpPr>
        <p:spPr>
          <a:xfrm>
            <a:off x="251625" y="214625"/>
            <a:ext cx="42627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t>South Side of the Reservoir</a:t>
            </a:r>
            <a:endParaRPr sz="1600"/>
          </a:p>
        </p:txBody>
      </p:sp>
      <p:pic>
        <p:nvPicPr>
          <p:cNvPr id="80" name="Google Shape;80;p17"/>
          <p:cNvPicPr preferRelativeResize="0"/>
          <p:nvPr/>
        </p:nvPicPr>
        <p:blipFill>
          <a:blip r:embed="rId3">
            <a:alphaModFix/>
          </a:blip>
          <a:stretch>
            <a:fillRect/>
          </a:stretch>
        </p:blipFill>
        <p:spPr>
          <a:xfrm>
            <a:off x="496400" y="645725"/>
            <a:ext cx="8355881" cy="44977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Camping</a:t>
            </a:r>
            <a:endParaRPr/>
          </a:p>
        </p:txBody>
      </p:sp>
      <p:sp>
        <p:nvSpPr>
          <p:cNvPr id="86" name="Google Shape;86;p18"/>
          <p:cNvSpPr txBox="1">
            <a:spLocks noGrp="1"/>
          </p:cNvSpPr>
          <p:nvPr>
            <p:ph type="body" idx="1"/>
          </p:nvPr>
        </p:nvSpPr>
        <p:spPr>
          <a:xfrm>
            <a:off x="311700" y="1152475"/>
            <a:ext cx="3233400" cy="10530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u="sng">
                <a:solidFill>
                  <a:schemeClr val="hlink"/>
                </a:solidFill>
                <a:hlinkClick r:id="rId3"/>
              </a:rPr>
              <a:t>Mantua RV</a:t>
            </a:r>
            <a:endParaRPr/>
          </a:p>
          <a:p>
            <a:pPr marL="0" lvl="0" indent="0" algn="l" rtl="0">
              <a:spcBef>
                <a:spcPts val="1200"/>
              </a:spcBef>
              <a:spcAft>
                <a:spcPts val="1200"/>
              </a:spcAft>
              <a:buNone/>
            </a:pPr>
            <a:r>
              <a:rPr lang="en" u="sng">
                <a:solidFill>
                  <a:schemeClr val="hlink"/>
                </a:solidFill>
                <a:hlinkClick r:id="rId4"/>
              </a:rPr>
              <a:t>Box Elder CampGround</a:t>
            </a:r>
            <a:endParaRPr/>
          </a:p>
        </p:txBody>
      </p:sp>
      <p:sp>
        <p:nvSpPr>
          <p:cNvPr id="87" name="Google Shape;87;p18"/>
          <p:cNvSpPr txBox="1">
            <a:spLocks noGrp="1"/>
          </p:cNvSpPr>
          <p:nvPr>
            <p:ph type="body" idx="2"/>
          </p:nvPr>
        </p:nvSpPr>
        <p:spPr>
          <a:xfrm>
            <a:off x="3761000" y="1152475"/>
            <a:ext cx="5071200" cy="668100"/>
          </a:xfrm>
          <a:prstGeom prst="rect">
            <a:avLst/>
          </a:prstGeom>
        </p:spPr>
        <p:txBody>
          <a:bodyPr spcFirstLastPara="1" wrap="square" lIns="91425" tIns="91425" rIns="91425" bIns="91425" anchor="t" anchorCtr="0">
            <a:noAutofit/>
          </a:bodyPr>
          <a:lstStyle/>
          <a:p>
            <a:pPr marL="0" lvl="0" indent="0" algn="l" rtl="0">
              <a:lnSpc>
                <a:spcPct val="168000"/>
              </a:lnSpc>
              <a:spcBef>
                <a:spcPts val="0"/>
              </a:spcBef>
              <a:spcAft>
                <a:spcPts val="0"/>
              </a:spcAft>
              <a:buClr>
                <a:schemeClr val="dk1"/>
              </a:buClr>
              <a:buSzPts val="1100"/>
              <a:buFont typeface="Arial"/>
              <a:buNone/>
            </a:pPr>
            <a:r>
              <a:rPr lang="en" sz="900">
                <a:solidFill>
                  <a:schemeClr val="dk1"/>
                </a:solidFill>
                <a:highlight>
                  <a:srgbClr val="FFFFFF"/>
                </a:highlight>
              </a:rPr>
              <a:t>Mantua has two campgrounds, one run by Mantua Waterfront RV, and the other is run by Box Elder County. Both are wonderful places to camp old school or pull in an RV.</a:t>
            </a:r>
            <a:endParaRPr sz="900">
              <a:solidFill>
                <a:schemeClr val="dk1"/>
              </a:solidFill>
              <a:highlight>
                <a:srgbClr val="FFFFFF"/>
              </a:highlight>
            </a:endParaRPr>
          </a:p>
          <a:p>
            <a:pPr marL="0" lvl="0" indent="0" algn="l" rtl="0">
              <a:lnSpc>
                <a:spcPct val="168000"/>
              </a:lnSpc>
              <a:spcBef>
                <a:spcPts val="0"/>
              </a:spcBef>
              <a:spcAft>
                <a:spcPts val="0"/>
              </a:spcAft>
              <a:buClr>
                <a:schemeClr val="dk1"/>
              </a:buClr>
              <a:buSzPts val="1100"/>
              <a:buFont typeface="Arial"/>
              <a:buNone/>
            </a:pPr>
            <a:r>
              <a:rPr lang="en" sz="900">
                <a:solidFill>
                  <a:schemeClr val="dk1"/>
                </a:solidFill>
                <a:highlight>
                  <a:srgbClr val="FFFFFF"/>
                </a:highlight>
              </a:rPr>
              <a:t>Click the links on the side for more information on making reservations and pricing.</a:t>
            </a:r>
            <a:endParaRPr sz="900">
              <a:solidFill>
                <a:schemeClr val="dk1"/>
              </a:solidFill>
              <a:highlight>
                <a:srgbClr val="FFFFFF"/>
              </a:highlight>
            </a:endParaRPr>
          </a:p>
          <a:p>
            <a:pPr marL="0" lvl="0" indent="0" algn="l" rtl="0">
              <a:spcBef>
                <a:spcPts val="0"/>
              </a:spcBef>
              <a:spcAft>
                <a:spcPts val="1200"/>
              </a:spcAft>
              <a:buNone/>
            </a:pPr>
            <a:endParaRPr/>
          </a:p>
        </p:txBody>
      </p:sp>
      <p:pic>
        <p:nvPicPr>
          <p:cNvPr id="88" name="Google Shape;88;p18"/>
          <p:cNvPicPr preferRelativeResize="0"/>
          <p:nvPr/>
        </p:nvPicPr>
        <p:blipFill>
          <a:blip r:embed="rId5">
            <a:alphaModFix/>
          </a:blip>
          <a:stretch>
            <a:fillRect/>
          </a:stretch>
        </p:blipFill>
        <p:spPr>
          <a:xfrm>
            <a:off x="3760996" y="1990775"/>
            <a:ext cx="5297525" cy="2982500"/>
          </a:xfrm>
          <a:prstGeom prst="rect">
            <a:avLst/>
          </a:prstGeom>
          <a:noFill/>
          <a:ln>
            <a:noFill/>
          </a:ln>
        </p:spPr>
      </p:pic>
      <p:pic>
        <p:nvPicPr>
          <p:cNvPr id="89" name="Google Shape;89;p18"/>
          <p:cNvPicPr preferRelativeResize="0"/>
          <p:nvPr/>
        </p:nvPicPr>
        <p:blipFill>
          <a:blip r:embed="rId6">
            <a:alphaModFix/>
          </a:blip>
          <a:stretch>
            <a:fillRect/>
          </a:stretch>
        </p:blipFill>
        <p:spPr>
          <a:xfrm>
            <a:off x="76403" y="2421250"/>
            <a:ext cx="3468699" cy="26038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9"/>
          <p:cNvSpPr txBox="1">
            <a:spLocks noGrp="1"/>
          </p:cNvSpPr>
          <p:nvPr>
            <p:ph type="title"/>
          </p:nvPr>
        </p:nvSpPr>
        <p:spPr>
          <a:xfrm>
            <a:off x="473650" y="599450"/>
            <a:ext cx="7941000" cy="499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u="sng">
                <a:solidFill>
                  <a:schemeClr val="hlink"/>
                </a:solidFill>
                <a:latin typeface="Lobster"/>
                <a:ea typeface="Lobster"/>
                <a:cs typeface="Lobster"/>
                <a:sym typeface="Lobster"/>
                <a:hlinkClick r:id="rId3"/>
              </a:rPr>
              <a:t>the</a:t>
            </a:r>
            <a:r>
              <a:rPr lang="en" u="sng">
                <a:solidFill>
                  <a:schemeClr val="hlink"/>
                </a:solidFill>
                <a:hlinkClick r:id="rId3"/>
              </a:rPr>
              <a:t> Leader</a:t>
            </a:r>
            <a:r>
              <a:rPr lang="en"/>
              <a:t> </a:t>
            </a:r>
            <a:r>
              <a:rPr lang="en" sz="1550"/>
              <a:t>July 15, 2022</a:t>
            </a:r>
            <a:endParaRPr sz="1550"/>
          </a:p>
        </p:txBody>
      </p:sp>
      <p:sp>
        <p:nvSpPr>
          <p:cNvPr id="95" name="Google Shape;95;p19"/>
          <p:cNvSpPr txBox="1">
            <a:spLocks noGrp="1"/>
          </p:cNvSpPr>
          <p:nvPr>
            <p:ph type="body" idx="1"/>
          </p:nvPr>
        </p:nvSpPr>
        <p:spPr>
          <a:xfrm>
            <a:off x="311700" y="1099125"/>
            <a:ext cx="8606100" cy="4288500"/>
          </a:xfrm>
          <a:prstGeom prst="rect">
            <a:avLst/>
          </a:prstGeom>
        </p:spPr>
        <p:txBody>
          <a:bodyPr spcFirstLastPara="1" wrap="square" lIns="91425" tIns="91425" rIns="91425" bIns="91425" anchor="t" anchorCtr="0">
            <a:normAutofit fontScale="92500"/>
          </a:bodyPr>
          <a:lstStyle/>
          <a:p>
            <a:pPr marL="0" lvl="0" indent="0" algn="l" rtl="0">
              <a:lnSpc>
                <a:spcPct val="115000"/>
              </a:lnSpc>
              <a:spcBef>
                <a:spcPts val="0"/>
              </a:spcBef>
              <a:spcAft>
                <a:spcPts val="0"/>
              </a:spcAft>
              <a:buNone/>
            </a:pPr>
            <a:r>
              <a:rPr lang="en" sz="1350">
                <a:solidFill>
                  <a:srgbClr val="222222"/>
                </a:solidFill>
                <a:highlight>
                  <a:srgbClr val="FFFFFF"/>
                </a:highlight>
                <a:latin typeface="Raleway"/>
                <a:ea typeface="Raleway"/>
                <a:cs typeface="Raleway"/>
                <a:sym typeface="Raleway"/>
              </a:rPr>
              <a:t>Health officials in northern Utah are once again warning visitors not to swim, play or allow pets in Mantua Reservoir after routine testing confirmed toxic blooms of slimy, blue-green algae have returned to the popular summer recreation spot in Sardine Canyon.</a:t>
            </a:r>
            <a:endParaRPr sz="1350">
              <a:solidFill>
                <a:srgbClr val="222222"/>
              </a:solidFill>
              <a:highlight>
                <a:srgbClr val="FFFFFF"/>
              </a:highlight>
              <a:latin typeface="Raleway"/>
              <a:ea typeface="Raleway"/>
              <a:cs typeface="Raleway"/>
              <a:sym typeface="Raleway"/>
            </a:endParaRPr>
          </a:p>
          <a:p>
            <a:pPr marL="0" lvl="0" indent="0" algn="l" rtl="0">
              <a:lnSpc>
                <a:spcPct val="115000"/>
              </a:lnSpc>
              <a:spcBef>
                <a:spcPts val="1000"/>
              </a:spcBef>
              <a:spcAft>
                <a:spcPts val="0"/>
              </a:spcAft>
              <a:buNone/>
            </a:pPr>
            <a:r>
              <a:rPr lang="en" sz="1350">
                <a:solidFill>
                  <a:srgbClr val="222222"/>
                </a:solidFill>
                <a:highlight>
                  <a:srgbClr val="FFFFFF"/>
                </a:highlight>
                <a:latin typeface="Raleway"/>
                <a:ea typeface="Raleway"/>
                <a:cs typeface="Raleway"/>
                <a:sym typeface="Raleway"/>
              </a:rPr>
              <a:t>The Bear River Health Department issued a warning advisory on July 13 for the reservoir located near the Box Elder-Cache county line, informing people that water samples contained concentrations of cyanobacteria greater than what the Utah Division of Water Quality deems safe.</a:t>
            </a:r>
            <a:endParaRPr sz="1350">
              <a:solidFill>
                <a:srgbClr val="222222"/>
              </a:solidFill>
              <a:highlight>
                <a:srgbClr val="FFFFFF"/>
              </a:highlight>
              <a:latin typeface="Raleway"/>
              <a:ea typeface="Raleway"/>
              <a:cs typeface="Raleway"/>
              <a:sym typeface="Raleway"/>
            </a:endParaRPr>
          </a:p>
          <a:p>
            <a:pPr marL="0" lvl="0" indent="0" algn="l" rtl="0">
              <a:lnSpc>
                <a:spcPct val="115000"/>
              </a:lnSpc>
              <a:spcBef>
                <a:spcPts val="1000"/>
              </a:spcBef>
              <a:spcAft>
                <a:spcPts val="0"/>
              </a:spcAft>
              <a:buNone/>
            </a:pPr>
            <a:r>
              <a:rPr lang="en" sz="1350">
                <a:solidFill>
                  <a:srgbClr val="222222"/>
                </a:solidFill>
                <a:highlight>
                  <a:srgbClr val="FFFFFF"/>
                </a:highlight>
                <a:latin typeface="Raleway"/>
                <a:ea typeface="Raleway"/>
                <a:cs typeface="Raleway"/>
                <a:sym typeface="Raleway"/>
              </a:rPr>
              <a:t>Cyanobacteria are microorganisms that are a natural part of freshwater ecosystems but under certain conditions can multiply rapidly, creating scums and blooms on the water’s surface and along shorelines. The bacteria typically thrive during summer months, their growth fueled by a combination of sunlight, slow-moving water and excess nutrients (phosphorus and nitrogen) from agricultural runoff and other human sources.</a:t>
            </a:r>
            <a:endParaRPr sz="1350">
              <a:solidFill>
                <a:srgbClr val="222222"/>
              </a:solidFill>
              <a:highlight>
                <a:srgbClr val="FFFFFF"/>
              </a:highlight>
              <a:latin typeface="Raleway"/>
              <a:ea typeface="Raleway"/>
              <a:cs typeface="Raleway"/>
              <a:sym typeface="Raleway"/>
            </a:endParaRPr>
          </a:p>
          <a:p>
            <a:pPr marL="0" lvl="0" indent="0" algn="l" rtl="0">
              <a:lnSpc>
                <a:spcPct val="115000"/>
              </a:lnSpc>
              <a:spcBef>
                <a:spcPts val="1000"/>
              </a:spcBef>
              <a:spcAft>
                <a:spcPts val="0"/>
              </a:spcAft>
              <a:buClr>
                <a:schemeClr val="dk1"/>
              </a:buClr>
              <a:buSzPct val="81481"/>
              <a:buFont typeface="Arial"/>
              <a:buNone/>
            </a:pPr>
            <a:r>
              <a:rPr lang="en" sz="1350">
                <a:solidFill>
                  <a:srgbClr val="222222"/>
                </a:solidFill>
                <a:highlight>
                  <a:srgbClr val="FFFFFF"/>
                </a:highlight>
                <a:latin typeface="Raleway"/>
                <a:ea typeface="Raleway"/>
                <a:cs typeface="Raleway"/>
                <a:sym typeface="Raleway"/>
              </a:rPr>
              <a:t>The multi-year drought and current heat wave might be spurring the blooms’ growth more than usual, as the bacteria tend to thrive in more stagnant and warmer water.</a:t>
            </a:r>
            <a:endParaRPr sz="1350">
              <a:solidFill>
                <a:srgbClr val="222222"/>
              </a:solidFill>
              <a:highlight>
                <a:srgbClr val="FFFFFF"/>
              </a:highlight>
              <a:latin typeface="Raleway"/>
              <a:ea typeface="Raleway"/>
              <a:cs typeface="Raleway"/>
              <a:sym typeface="Raleway"/>
            </a:endParaRPr>
          </a:p>
          <a:p>
            <a:pPr marL="0" lvl="0" indent="0" algn="l" rtl="0">
              <a:lnSpc>
                <a:spcPct val="115000"/>
              </a:lnSpc>
              <a:spcBef>
                <a:spcPts val="1000"/>
              </a:spcBef>
              <a:spcAft>
                <a:spcPts val="0"/>
              </a:spcAft>
              <a:buClr>
                <a:schemeClr val="dk1"/>
              </a:buClr>
              <a:buSzPct val="81481"/>
              <a:buFont typeface="Arial"/>
              <a:buNone/>
            </a:pPr>
            <a:r>
              <a:rPr lang="en" sz="1350">
                <a:solidFill>
                  <a:srgbClr val="222222"/>
                </a:solidFill>
                <a:highlight>
                  <a:srgbClr val="FFFFFF"/>
                </a:highlight>
                <a:latin typeface="Raleway"/>
                <a:ea typeface="Raleway"/>
                <a:cs typeface="Raleway"/>
                <a:sym typeface="Raleway"/>
              </a:rPr>
              <a:t>Mantua is the only water body in Northern Utah where hazardous levels of cyanobacteria have consistently been found in recent years. Experts say that while there’s no definitive explanation for why Mantua has been especially susceptible to the toxic blooms, the close proximity of agricultural and other human activity to its shore might account for it.</a:t>
            </a:r>
            <a:endParaRPr sz="1350">
              <a:solidFill>
                <a:srgbClr val="222222"/>
              </a:solidFill>
              <a:highlight>
                <a:srgbClr val="FFFFFF"/>
              </a:highlight>
              <a:latin typeface="Raleway"/>
              <a:ea typeface="Raleway"/>
              <a:cs typeface="Raleway"/>
              <a:sym typeface="Raleway"/>
            </a:endParaRPr>
          </a:p>
          <a:p>
            <a:pPr marL="0" lvl="0" indent="0" algn="l" rtl="0">
              <a:lnSpc>
                <a:spcPct val="115000"/>
              </a:lnSpc>
              <a:spcBef>
                <a:spcPts val="1000"/>
              </a:spcBef>
              <a:spcAft>
                <a:spcPts val="1000"/>
              </a:spcAft>
              <a:buNone/>
            </a:pPr>
            <a:endParaRPr/>
          </a:p>
        </p:txBody>
      </p:sp>
      <p:sp>
        <p:nvSpPr>
          <p:cNvPr id="96" name="Google Shape;96;p19"/>
          <p:cNvSpPr txBox="1"/>
          <p:nvPr/>
        </p:nvSpPr>
        <p:spPr>
          <a:xfrm>
            <a:off x="244225" y="64725"/>
            <a:ext cx="50400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t>Newspaper Article</a:t>
            </a:r>
            <a:endParaRPr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0" y="932260"/>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780</Words>
  <Application>Microsoft Office PowerPoint</Application>
  <PresentationFormat>On-screen Show (16:9)</PresentationFormat>
  <Paragraphs>25</Paragraphs>
  <Slides>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Lobster</vt:lpstr>
      <vt:lpstr>Calibri</vt:lpstr>
      <vt:lpstr>Raleway</vt:lpstr>
      <vt:lpstr>Simple Light</vt:lpstr>
      <vt:lpstr>PowerPoint Presentation</vt:lpstr>
      <vt:lpstr>Location</vt:lpstr>
      <vt:lpstr>PowerPoint Presentation</vt:lpstr>
      <vt:lpstr>PowerPoint Presentation</vt:lpstr>
      <vt:lpstr>PowerPoint Presentation</vt:lpstr>
      <vt:lpstr>Camping</vt:lpstr>
      <vt:lpstr>the Leader July 15, 2022</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Michelle Hudson</cp:lastModifiedBy>
  <cp:revision>2</cp:revision>
  <dcterms:modified xsi:type="dcterms:W3CDTF">2023-02-04T01:48:14Z</dcterms:modified>
</cp:coreProperties>
</file>