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0"/>
  </p:notesMasterIdLst>
  <p:sldIdLst>
    <p:sldId id="256" r:id="rId2"/>
    <p:sldId id="257" r:id="rId3"/>
    <p:sldId id="258" r:id="rId4"/>
    <p:sldId id="259" r:id="rId5"/>
    <p:sldId id="260" r:id="rId6"/>
    <p:sldId id="261" r:id="rId7"/>
    <p:sldId id="262" r:id="rId8"/>
    <p:sldId id="266" r:id="rId9"/>
  </p:sldIdLst>
  <p:sldSz cx="9144000" cy="5143500" type="screen16x9"/>
  <p:notesSz cx="6858000" cy="9144000"/>
  <p:embeddedFontLst>
    <p:embeddedFont>
      <p:font typeface="Calibri" panose="020F0502020204030204" pitchFamily="34" charset="0"/>
      <p:regular r:id="rId11"/>
      <p:bold r:id="rId12"/>
      <p:italic r:id="rId13"/>
      <p:boldItalic r:id="rId14"/>
    </p:embeddedFont>
    <p:embeddedFont>
      <p:font typeface="Lobster" panose="00000500000000000000" pitchFamily="2" charset="0"/>
      <p:regular r:id="rId15"/>
    </p:embeddedFont>
    <p:embeddedFont>
      <p:font typeface="Pacifico" panose="00000500000000000000" pitchFamily="2" charset="0"/>
      <p:regular r:id="rId1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42" d="100"/>
          <a:sy n="142" d="100"/>
        </p:scale>
        <p:origin x="714" y="126"/>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3.fntdata"/><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font" Target="fonts/font2.fntdata"/><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font" Target="fonts/font6.fntdata"/><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1.fntdata"/><Relationship Id="rId5" Type="http://schemas.openxmlformats.org/officeDocument/2006/relationships/slide" Target="slides/slide4.xml"/><Relationship Id="rId15" Type="http://schemas.openxmlformats.org/officeDocument/2006/relationships/font" Target="fonts/font5.fntdata"/><Relationship Id="rId10" Type="http://schemas.openxmlformats.org/officeDocument/2006/relationships/notesMaster" Target="notesMasters/notesMaster1.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4.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Google Shape;59;g164b9d8bcb3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0" name="Google Shape;60;g164b9d8bcb3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Google Shape;66;g163c7b63e39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7" name="Google Shape;67;g163c7b63e39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Google Shape;74;g164cf0e2ff9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5" name="Google Shape;75;g164cf0e2ff9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g163c7b63e39_0_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4" name="Google Shape;84;g163c7b63e39_0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163c7b63e39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163c7b63e39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g163c7b63e39_0_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6" name="Google Shape;96;g163c7b63e39_0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FD01FD-942B-407E-AF96-AF41B4706BAD}" type="datetimeFigureOut">
              <a:rPr lang="en-US" smtClean="0"/>
              <a:t>2/3/2023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7E7CF36-5D94-4DFC-A0F5-A878D932D797}" type="slidenum">
              <a:rPr lang="en-US" smtClean="0"/>
              <a:t>‹#›</a:t>
            </a:fld>
            <a:endParaRPr lang="en-US"/>
          </a:p>
        </p:txBody>
      </p:sp>
    </p:spTree>
    <p:extLst>
      <p:ext uri="{BB962C8B-B14F-4D97-AF65-F5344CB8AC3E}">
        <p14:creationId xmlns:p14="http://schemas.microsoft.com/office/powerpoint/2010/main" val="25995762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60"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https://deq.utah.gov/health-advisory-panel/otter-creek-reservoir-recreational-monitoring-2022"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creativecommons.org/licenses/by-nc-sa/4.0/" TargetMode="External"/><Relationship Id="rId1" Type="http://schemas.openxmlformats.org/officeDocument/2006/relationships/slideLayout" Target="../slideLayouts/slideLayout11.xml"/><Relationship Id="rId5" Type="http://schemas.openxmlformats.org/officeDocument/2006/relationships/image" Target="../media/image10.png"/><Relationship Id="rId4" Type="http://schemas.openxmlformats.org/officeDocument/2006/relationships/hyperlink" Target="https://3drst.byu.edu/"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endParaRPr/>
          </a:p>
        </p:txBody>
      </p:sp>
      <p:sp>
        <p:nvSpPr>
          <p:cNvPr id="55" name="Google Shape;55;p13"/>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endParaRPr/>
          </a:p>
        </p:txBody>
      </p:sp>
      <p:pic>
        <p:nvPicPr>
          <p:cNvPr id="56" name="Google Shape;56;p13"/>
          <p:cNvPicPr preferRelativeResize="0"/>
          <p:nvPr/>
        </p:nvPicPr>
        <p:blipFill>
          <a:blip r:embed="rId3">
            <a:alphaModFix/>
          </a:blip>
          <a:stretch>
            <a:fillRect/>
          </a:stretch>
        </p:blipFill>
        <p:spPr>
          <a:xfrm>
            <a:off x="0" y="0"/>
            <a:ext cx="9144000" cy="5143499"/>
          </a:xfrm>
          <a:prstGeom prst="rect">
            <a:avLst/>
          </a:prstGeom>
          <a:noFill/>
          <a:ln>
            <a:noFill/>
          </a:ln>
        </p:spPr>
      </p:pic>
      <p:sp>
        <p:nvSpPr>
          <p:cNvPr id="57" name="Google Shape;57;p13"/>
          <p:cNvSpPr txBox="1"/>
          <p:nvPr/>
        </p:nvSpPr>
        <p:spPr>
          <a:xfrm>
            <a:off x="2837150" y="1233850"/>
            <a:ext cx="4515600" cy="785100"/>
          </a:xfrm>
          <a:prstGeom prst="rect">
            <a:avLst/>
          </a:prstGeom>
          <a:noFill/>
          <a:ln>
            <a:noFill/>
          </a:ln>
          <a:effectLst>
            <a:outerShdw blurRad="57150" dist="19050" dir="5400000" algn="bl" rotWithShape="0">
              <a:srgbClr val="000000">
                <a:alpha val="50000"/>
              </a:srgbClr>
            </a:outerShdw>
          </a:effectLst>
        </p:spPr>
        <p:txBody>
          <a:bodyPr spcFirstLastPara="1" wrap="square" lIns="91425" tIns="91425" rIns="91425" bIns="91425" anchor="t" anchorCtr="0">
            <a:spAutoFit/>
          </a:bodyPr>
          <a:lstStyle/>
          <a:p>
            <a:pPr marL="0" lvl="0" indent="0" algn="ctr" rtl="0">
              <a:spcBef>
                <a:spcPts val="0"/>
              </a:spcBef>
              <a:spcAft>
                <a:spcPts val="0"/>
              </a:spcAft>
              <a:buNone/>
            </a:pPr>
            <a:r>
              <a:rPr lang="en" sz="2400">
                <a:solidFill>
                  <a:schemeClr val="lt1"/>
                </a:solidFill>
                <a:latin typeface="Lobster"/>
                <a:ea typeface="Lobster"/>
                <a:cs typeface="Lobster"/>
                <a:sym typeface="Lobster"/>
              </a:rPr>
              <a:t>Otter Creek Reservoir</a:t>
            </a:r>
            <a:endParaRPr sz="2400">
              <a:solidFill>
                <a:schemeClr val="lt1"/>
              </a:solidFill>
              <a:latin typeface="Lobster"/>
              <a:ea typeface="Lobster"/>
              <a:cs typeface="Lobster"/>
              <a:sym typeface="Lobster"/>
            </a:endParaRPr>
          </a:p>
          <a:p>
            <a:pPr marL="0" lvl="0" indent="0" algn="ctr" rtl="0">
              <a:spcBef>
                <a:spcPts val="0"/>
              </a:spcBef>
              <a:spcAft>
                <a:spcPts val="0"/>
              </a:spcAft>
              <a:buNone/>
            </a:pPr>
            <a:r>
              <a:rPr lang="en" sz="1500">
                <a:solidFill>
                  <a:schemeClr val="lt1"/>
                </a:solidFill>
                <a:latin typeface="Lobster"/>
                <a:ea typeface="Lobster"/>
                <a:cs typeface="Lobster"/>
                <a:sym typeface="Lobster"/>
              </a:rPr>
              <a:t>Harmful Algal Blooms</a:t>
            </a:r>
            <a:endParaRPr sz="1500">
              <a:solidFill>
                <a:schemeClr val="lt1"/>
              </a:solidFill>
              <a:latin typeface="Lobster"/>
              <a:ea typeface="Lobster"/>
              <a:cs typeface="Lobster"/>
              <a:sym typeface="Lobste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1"/>
        <p:cNvGrpSpPr/>
        <p:nvPr/>
      </p:nvGrpSpPr>
      <p:grpSpPr>
        <a:xfrm>
          <a:off x="0" y="0"/>
          <a:ext cx="0" cy="0"/>
          <a:chOff x="0" y="0"/>
          <a:chExt cx="0" cy="0"/>
        </a:xfrm>
      </p:grpSpPr>
      <p:sp>
        <p:nvSpPr>
          <p:cNvPr id="62" name="Google Shape;62;p14"/>
          <p:cNvSpPr txBox="1"/>
          <p:nvPr/>
        </p:nvSpPr>
        <p:spPr>
          <a:xfrm>
            <a:off x="0" y="609925"/>
            <a:ext cx="9144000" cy="40464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800"/>
              </a:spcBef>
              <a:spcAft>
                <a:spcPts val="0"/>
              </a:spcAft>
              <a:buNone/>
            </a:pPr>
            <a:r>
              <a:rPr lang="en" b="1">
                <a:solidFill>
                  <a:schemeClr val="dk1"/>
                </a:solidFill>
                <a:latin typeface="Times New Roman"/>
                <a:ea typeface="Times New Roman"/>
                <a:cs typeface="Times New Roman"/>
                <a:sym typeface="Times New Roman"/>
              </a:rPr>
              <a:t>Geography:</a:t>
            </a:r>
            <a:endParaRPr b="1">
              <a:solidFill>
                <a:schemeClr val="dk1"/>
              </a:solidFill>
              <a:latin typeface="Times New Roman"/>
              <a:ea typeface="Times New Roman"/>
              <a:cs typeface="Times New Roman"/>
              <a:sym typeface="Times New Roman"/>
            </a:endParaRPr>
          </a:p>
          <a:p>
            <a:pPr marL="0" lvl="0" indent="0" algn="l" rtl="0">
              <a:lnSpc>
                <a:spcPct val="115000"/>
              </a:lnSpc>
              <a:spcBef>
                <a:spcPts val="400"/>
              </a:spcBef>
              <a:spcAft>
                <a:spcPts val="0"/>
              </a:spcAft>
              <a:buNone/>
            </a:pPr>
            <a:r>
              <a:rPr lang="en" sz="1300">
                <a:solidFill>
                  <a:schemeClr val="dk1"/>
                </a:solidFill>
              </a:rPr>
              <a:t>In the fall of 1897, construction began on one of the oldest dam projects in Utah, creating what is now Otter Creek Reservoir. Local Mormons in the area needed a source of irrigation water for farming in the area where they had chosen to live. Many of the farmers had experience with building irrigation canals, but knew nothing about constructing a dam. After applying for water rights, members of the Otter Creek Reservoir Company were denied the financial assistance they needed to take on the project. </a:t>
            </a:r>
            <a:endParaRPr sz="1300">
              <a:solidFill>
                <a:schemeClr val="dk1"/>
              </a:solidFill>
            </a:endParaRPr>
          </a:p>
          <a:p>
            <a:pPr marL="0" lvl="0" indent="0" algn="l" rtl="0">
              <a:lnSpc>
                <a:spcPct val="115000"/>
              </a:lnSpc>
              <a:spcBef>
                <a:spcPts val="0"/>
              </a:spcBef>
              <a:spcAft>
                <a:spcPts val="0"/>
              </a:spcAft>
              <a:buNone/>
            </a:pPr>
            <a:r>
              <a:rPr lang="en" sz="1300">
                <a:solidFill>
                  <a:schemeClr val="dk1"/>
                </a:solidFill>
              </a:rPr>
              <a:t>Despite the lack of funds to build the dam, it was decided to go ahead and begin construction. Robert Dixon Young, who had no prior experience in dam construction, was appointed supervisor of the project. With the help of local volunteers and homemade equipment, construction began in 1897. A year later, financial assistance was finally approved and the proper equipment to complete the project was purchased. </a:t>
            </a:r>
            <a:endParaRPr sz="1300">
              <a:solidFill>
                <a:schemeClr val="dk1"/>
              </a:solidFill>
            </a:endParaRPr>
          </a:p>
          <a:p>
            <a:pPr marL="0" lvl="0" indent="0" algn="l" rtl="0">
              <a:lnSpc>
                <a:spcPct val="115000"/>
              </a:lnSpc>
              <a:spcBef>
                <a:spcPts val="800"/>
              </a:spcBef>
              <a:spcAft>
                <a:spcPts val="0"/>
              </a:spcAft>
              <a:buNone/>
            </a:pPr>
            <a:r>
              <a:rPr lang="en" b="1">
                <a:solidFill>
                  <a:schemeClr val="dk1"/>
                </a:solidFill>
                <a:latin typeface="Times New Roman"/>
                <a:ea typeface="Times New Roman"/>
                <a:cs typeface="Times New Roman"/>
                <a:sym typeface="Times New Roman"/>
              </a:rPr>
              <a:t>Recreation:</a:t>
            </a:r>
            <a:endParaRPr b="1">
              <a:solidFill>
                <a:schemeClr val="dk1"/>
              </a:solidFill>
              <a:latin typeface="Times New Roman"/>
              <a:ea typeface="Times New Roman"/>
              <a:cs typeface="Times New Roman"/>
              <a:sym typeface="Times New Roman"/>
            </a:endParaRPr>
          </a:p>
          <a:p>
            <a:pPr marL="0" lvl="0" indent="0" algn="l" rtl="0">
              <a:lnSpc>
                <a:spcPct val="115000"/>
              </a:lnSpc>
              <a:spcBef>
                <a:spcPts val="400"/>
              </a:spcBef>
              <a:spcAft>
                <a:spcPts val="0"/>
              </a:spcAft>
              <a:buNone/>
            </a:pPr>
            <a:r>
              <a:rPr lang="en" sz="1300">
                <a:solidFill>
                  <a:schemeClr val="dk1"/>
                </a:solidFill>
              </a:rPr>
              <a:t>Year-round fishing and boating on the 3,120-acre reservoir are the park's featured activities along with convenient access to three ATV trails, including the popular Paiute ATV Trail. During the spring and fall, many types of birds pass through Otter Creek on their journey along the Pacific Migratory Bird Flyway.</a:t>
            </a:r>
            <a:endParaRPr sz="1300">
              <a:solidFill>
                <a:schemeClr val="dk1"/>
              </a:solidFill>
            </a:endParaRPr>
          </a:p>
          <a:p>
            <a:pPr marL="0" lvl="0" indent="0" algn="l" rtl="0">
              <a:lnSpc>
                <a:spcPct val="115000"/>
              </a:lnSpc>
              <a:spcBef>
                <a:spcPts val="0"/>
              </a:spcBef>
              <a:spcAft>
                <a:spcPts val="0"/>
              </a:spcAft>
              <a:buNone/>
            </a:pPr>
            <a:endParaRPr sz="1300">
              <a:solidFill>
                <a:schemeClr val="dk1"/>
              </a:solidFill>
            </a:endParaRPr>
          </a:p>
          <a:p>
            <a:pPr marL="0" lvl="0" indent="0" algn="l" rtl="0">
              <a:lnSpc>
                <a:spcPct val="115000"/>
              </a:lnSpc>
              <a:spcBef>
                <a:spcPts val="0"/>
              </a:spcBef>
              <a:spcAft>
                <a:spcPts val="0"/>
              </a:spcAft>
              <a:buNone/>
            </a:pPr>
            <a:endParaRPr sz="1100">
              <a:solidFill>
                <a:schemeClr val="dk1"/>
              </a:solidFill>
            </a:endParaRPr>
          </a:p>
        </p:txBody>
      </p:sp>
      <p:sp>
        <p:nvSpPr>
          <p:cNvPr id="63" name="Google Shape;63;p14"/>
          <p:cNvSpPr txBox="1"/>
          <p:nvPr/>
        </p:nvSpPr>
        <p:spPr>
          <a:xfrm>
            <a:off x="209275" y="128800"/>
            <a:ext cx="34047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64" name="Google Shape;64;p14"/>
          <p:cNvSpPr txBox="1">
            <a:spLocks noGrp="1"/>
          </p:cNvSpPr>
          <p:nvPr>
            <p:ph type="title" idx="4294967295"/>
          </p:nvPr>
        </p:nvSpPr>
        <p:spPr>
          <a:xfrm>
            <a:off x="209275" y="128800"/>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Clr>
                <a:schemeClr val="dk1"/>
              </a:buClr>
              <a:buSzPct val="39285"/>
              <a:buFont typeface="Arial"/>
              <a:buNone/>
            </a:pPr>
            <a:r>
              <a:rPr lang="en">
                <a:latin typeface="Pacifico"/>
                <a:ea typeface="Pacifico"/>
                <a:cs typeface="Pacifico"/>
                <a:sym typeface="Pacifico"/>
              </a:rPr>
              <a:t>About…</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sp>
        <p:nvSpPr>
          <p:cNvPr id="69" name="Google Shape;69;p1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Clr>
                <a:schemeClr val="dk1"/>
              </a:buClr>
              <a:buSzPct val="39285"/>
              <a:buFont typeface="Arial"/>
              <a:buNone/>
            </a:pPr>
            <a:r>
              <a:rPr lang="en">
                <a:latin typeface="Pacifico"/>
                <a:ea typeface="Pacifico"/>
                <a:cs typeface="Pacifico"/>
                <a:sym typeface="Pacifico"/>
              </a:rPr>
              <a:t>Facts about Otter Creek Reservoir…</a:t>
            </a:r>
            <a:endParaRPr/>
          </a:p>
        </p:txBody>
      </p:sp>
      <p:sp>
        <p:nvSpPr>
          <p:cNvPr id="70" name="Google Shape;70;p15"/>
          <p:cNvSpPr txBox="1"/>
          <p:nvPr/>
        </p:nvSpPr>
        <p:spPr>
          <a:xfrm>
            <a:off x="892725" y="1424375"/>
            <a:ext cx="3060600" cy="1477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t>Surface Elevation: 6,372 ft</a:t>
            </a:r>
            <a:endParaRPr/>
          </a:p>
          <a:p>
            <a:pPr marL="0" lvl="0" indent="0" algn="l" rtl="0">
              <a:spcBef>
                <a:spcPts val="0"/>
              </a:spcBef>
              <a:spcAft>
                <a:spcPts val="0"/>
              </a:spcAft>
              <a:buNone/>
            </a:pPr>
            <a:endParaRPr/>
          </a:p>
          <a:p>
            <a:pPr marL="0" lvl="0" indent="0" algn="l" rtl="0">
              <a:spcBef>
                <a:spcPts val="0"/>
              </a:spcBef>
              <a:spcAft>
                <a:spcPts val="0"/>
              </a:spcAft>
              <a:buNone/>
            </a:pPr>
            <a:r>
              <a:rPr lang="en"/>
              <a:t>Max Depth: 37 ft</a:t>
            </a:r>
            <a:endParaRPr/>
          </a:p>
          <a:p>
            <a:pPr marL="0" lvl="0" indent="0" algn="l" rtl="0">
              <a:spcBef>
                <a:spcPts val="0"/>
              </a:spcBef>
              <a:spcAft>
                <a:spcPts val="0"/>
              </a:spcAft>
              <a:buNone/>
            </a:pPr>
            <a:endParaRPr/>
          </a:p>
          <a:p>
            <a:pPr marL="0" lvl="0" indent="0" algn="l" rtl="0">
              <a:spcBef>
                <a:spcPts val="0"/>
              </a:spcBef>
              <a:spcAft>
                <a:spcPts val="0"/>
              </a:spcAft>
              <a:buNone/>
            </a:pPr>
            <a:r>
              <a:rPr lang="en"/>
              <a:t>Dimensions: 6.5 miles long by about .75 miles wide. </a:t>
            </a:r>
            <a:endParaRPr/>
          </a:p>
        </p:txBody>
      </p:sp>
      <p:sp>
        <p:nvSpPr>
          <p:cNvPr id="71" name="Google Shape;71;p15"/>
          <p:cNvSpPr txBox="1"/>
          <p:nvPr/>
        </p:nvSpPr>
        <p:spPr>
          <a:xfrm>
            <a:off x="892725" y="3055750"/>
            <a:ext cx="3000000" cy="615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u="sng">
                <a:solidFill>
                  <a:schemeClr val="hlink"/>
                </a:solidFill>
                <a:hlinkClick r:id="rId3"/>
              </a:rPr>
              <a:t>Current Algal Bloom Conditions</a:t>
            </a:r>
            <a:endParaRPr/>
          </a:p>
          <a:p>
            <a:pPr marL="0" lvl="0" indent="0" algn="l" rtl="0">
              <a:spcBef>
                <a:spcPts val="0"/>
              </a:spcBef>
              <a:spcAft>
                <a:spcPts val="0"/>
              </a:spcAft>
              <a:buNone/>
            </a:pPr>
            <a:endParaRPr/>
          </a:p>
        </p:txBody>
      </p:sp>
      <p:pic>
        <p:nvPicPr>
          <p:cNvPr id="72" name="Google Shape;72;p15"/>
          <p:cNvPicPr preferRelativeResize="0"/>
          <p:nvPr/>
        </p:nvPicPr>
        <p:blipFill>
          <a:blip r:embed="rId4">
            <a:alphaModFix/>
          </a:blip>
          <a:stretch>
            <a:fillRect/>
          </a:stretch>
        </p:blipFill>
        <p:spPr>
          <a:xfrm>
            <a:off x="3892725" y="933500"/>
            <a:ext cx="5251275" cy="4209999"/>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pic>
        <p:nvPicPr>
          <p:cNvPr id="77" name="Google Shape;77;p16"/>
          <p:cNvPicPr preferRelativeResize="0"/>
          <p:nvPr/>
        </p:nvPicPr>
        <p:blipFill>
          <a:blip r:embed="rId3">
            <a:alphaModFix/>
          </a:blip>
          <a:stretch>
            <a:fillRect/>
          </a:stretch>
        </p:blipFill>
        <p:spPr>
          <a:xfrm>
            <a:off x="384150" y="3215032"/>
            <a:ext cx="2374625" cy="1431668"/>
          </a:xfrm>
          <a:prstGeom prst="rect">
            <a:avLst/>
          </a:prstGeom>
          <a:noFill/>
          <a:ln>
            <a:noFill/>
          </a:ln>
        </p:spPr>
      </p:pic>
      <p:pic>
        <p:nvPicPr>
          <p:cNvPr id="78" name="Google Shape;78;p16"/>
          <p:cNvPicPr preferRelativeResize="0"/>
          <p:nvPr/>
        </p:nvPicPr>
        <p:blipFill>
          <a:blip r:embed="rId4">
            <a:alphaModFix/>
          </a:blip>
          <a:stretch>
            <a:fillRect/>
          </a:stretch>
        </p:blipFill>
        <p:spPr>
          <a:xfrm>
            <a:off x="2880175" y="3215025"/>
            <a:ext cx="2313575" cy="1702700"/>
          </a:xfrm>
          <a:prstGeom prst="rect">
            <a:avLst/>
          </a:prstGeom>
          <a:noFill/>
          <a:ln>
            <a:noFill/>
          </a:ln>
        </p:spPr>
      </p:pic>
      <p:sp>
        <p:nvSpPr>
          <p:cNvPr id="79" name="Google Shape;79;p16"/>
          <p:cNvSpPr txBox="1"/>
          <p:nvPr/>
        </p:nvSpPr>
        <p:spPr>
          <a:xfrm>
            <a:off x="98800" y="296750"/>
            <a:ext cx="8733600" cy="572700"/>
          </a:xfrm>
          <a:prstGeom prst="rect">
            <a:avLst/>
          </a:prstGeom>
          <a:noFill/>
          <a:ln>
            <a:noFill/>
          </a:ln>
        </p:spPr>
        <p:txBody>
          <a:bodyPr spcFirstLastPara="1" wrap="square" lIns="91425" tIns="91425" rIns="91425" bIns="91425" anchor="t" anchorCtr="0">
            <a:normAutofit lnSpcReduction="10000"/>
          </a:bodyPr>
          <a:lstStyle/>
          <a:p>
            <a:pPr marL="0" lvl="0" indent="0" algn="l" rtl="0">
              <a:spcBef>
                <a:spcPts val="0"/>
              </a:spcBef>
              <a:spcAft>
                <a:spcPts val="0"/>
              </a:spcAft>
              <a:buNone/>
            </a:pPr>
            <a:r>
              <a:rPr lang="en" sz="2800">
                <a:latin typeface="Pacifico"/>
                <a:ea typeface="Pacifico"/>
                <a:cs typeface="Pacifico"/>
                <a:sym typeface="Pacifico"/>
              </a:rPr>
              <a:t>Piute </a:t>
            </a:r>
            <a:r>
              <a:rPr lang="en" sz="2800">
                <a:solidFill>
                  <a:srgbClr val="000000"/>
                </a:solidFill>
                <a:latin typeface="Pacifico"/>
                <a:ea typeface="Pacifico"/>
                <a:cs typeface="Pacifico"/>
                <a:sym typeface="Pacifico"/>
              </a:rPr>
              <a:t>County Information</a:t>
            </a:r>
            <a:r>
              <a:rPr lang="en" sz="2800">
                <a:latin typeface="Pacifico"/>
                <a:ea typeface="Pacifico"/>
                <a:cs typeface="Pacifico"/>
                <a:sym typeface="Pacifico"/>
              </a:rPr>
              <a:t>…</a:t>
            </a:r>
            <a:endParaRPr sz="2800">
              <a:solidFill>
                <a:srgbClr val="000000"/>
              </a:solidFill>
              <a:latin typeface="Pacifico"/>
              <a:ea typeface="Pacifico"/>
              <a:cs typeface="Pacifico"/>
              <a:sym typeface="Pacifico"/>
            </a:endParaRPr>
          </a:p>
        </p:txBody>
      </p:sp>
      <p:pic>
        <p:nvPicPr>
          <p:cNvPr id="80" name="Google Shape;80;p16"/>
          <p:cNvPicPr preferRelativeResize="0"/>
          <p:nvPr/>
        </p:nvPicPr>
        <p:blipFill>
          <a:blip r:embed="rId5">
            <a:alphaModFix/>
          </a:blip>
          <a:stretch>
            <a:fillRect/>
          </a:stretch>
        </p:blipFill>
        <p:spPr>
          <a:xfrm>
            <a:off x="4449575" y="514562"/>
            <a:ext cx="4085075" cy="2777175"/>
          </a:xfrm>
          <a:prstGeom prst="rect">
            <a:avLst/>
          </a:prstGeom>
          <a:noFill/>
          <a:ln>
            <a:noFill/>
          </a:ln>
        </p:spPr>
      </p:pic>
      <p:sp>
        <p:nvSpPr>
          <p:cNvPr id="81" name="Google Shape;81;p16"/>
          <p:cNvSpPr txBox="1"/>
          <p:nvPr/>
        </p:nvSpPr>
        <p:spPr>
          <a:xfrm>
            <a:off x="559850" y="979600"/>
            <a:ext cx="3000000" cy="18471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1200"/>
              </a:spcAft>
              <a:buNone/>
            </a:pPr>
            <a:r>
              <a:rPr lang="en" sz="1600" u="sng">
                <a:solidFill>
                  <a:schemeClr val="dk2"/>
                </a:solidFill>
              </a:rPr>
              <a:t>Population</a:t>
            </a:r>
            <a:r>
              <a:rPr lang="en" sz="1600">
                <a:solidFill>
                  <a:schemeClr val="dk2"/>
                </a:solidFill>
              </a:rPr>
              <a:t> - As of 2021, the population of Piute County was 1,487. Its main centers of population include the towns of Marysvale, Junction, and Circleville.</a:t>
            </a:r>
            <a:endParaRPr sz="1600" u="sng">
              <a:solidFill>
                <a:schemeClr val="dk2"/>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pic>
        <p:nvPicPr>
          <p:cNvPr id="86" name="Google Shape;86;p17"/>
          <p:cNvPicPr preferRelativeResize="0"/>
          <p:nvPr/>
        </p:nvPicPr>
        <p:blipFill>
          <a:blip r:embed="rId3">
            <a:alphaModFix/>
          </a:blip>
          <a:stretch>
            <a:fillRect/>
          </a:stretch>
        </p:blipFill>
        <p:spPr>
          <a:xfrm>
            <a:off x="2154427" y="0"/>
            <a:ext cx="4835146" cy="5143499"/>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1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endParaRPr/>
          </a:p>
        </p:txBody>
      </p:sp>
      <p:sp>
        <p:nvSpPr>
          <p:cNvPr id="92" name="Google Shape;92;p18"/>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endParaRPr/>
          </a:p>
        </p:txBody>
      </p:sp>
      <p:pic>
        <p:nvPicPr>
          <p:cNvPr id="93" name="Google Shape;93;p18"/>
          <p:cNvPicPr preferRelativeResize="0"/>
          <p:nvPr/>
        </p:nvPicPr>
        <p:blipFill>
          <a:blip r:embed="rId3">
            <a:alphaModFix/>
          </a:blip>
          <a:stretch>
            <a:fillRect/>
          </a:stretch>
        </p:blipFill>
        <p:spPr>
          <a:xfrm>
            <a:off x="0" y="0"/>
            <a:ext cx="9144002" cy="5143501"/>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Google Shape;98;p1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endParaRPr/>
          </a:p>
        </p:txBody>
      </p:sp>
      <p:sp>
        <p:nvSpPr>
          <p:cNvPr id="99" name="Google Shape;99;p19"/>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endParaRPr/>
          </a:p>
        </p:txBody>
      </p:sp>
      <p:pic>
        <p:nvPicPr>
          <p:cNvPr id="100" name="Google Shape;100;p19"/>
          <p:cNvPicPr preferRelativeResize="0"/>
          <p:nvPr/>
        </p:nvPicPr>
        <p:blipFill>
          <a:blip r:embed="rId3">
            <a:alphaModFix/>
          </a:blip>
          <a:stretch>
            <a:fillRect/>
          </a:stretch>
        </p:blipFill>
        <p:spPr>
          <a:xfrm>
            <a:off x="0" y="-26825"/>
            <a:ext cx="9143998" cy="5143499"/>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4D16D721-C087-6883-E4AC-D1C61C1A44CE}"/>
              </a:ext>
            </a:extLst>
          </p:cNvPr>
          <p:cNvGrpSpPr/>
          <p:nvPr/>
        </p:nvGrpSpPr>
        <p:grpSpPr>
          <a:xfrm>
            <a:off x="2758783" y="3808308"/>
            <a:ext cx="3626435" cy="333195"/>
            <a:chOff x="671219" y="4716141"/>
            <a:chExt cx="4750382" cy="444884"/>
          </a:xfrm>
        </p:grpSpPr>
        <p:sp>
          <p:nvSpPr>
            <p:cNvPr id="7" name="Text Box 2">
              <a:extLst>
                <a:ext uri="{FF2B5EF4-FFF2-40B4-BE49-F238E27FC236}">
                  <a16:creationId xmlns:a16="http://schemas.microsoft.com/office/drawing/2014/main" id="{CC5A7BBD-7EF7-387F-70A5-F004F7D91637}"/>
                </a:ext>
              </a:extLst>
            </p:cNvPr>
            <p:cNvSpPr txBox="1">
              <a:spLocks noChangeArrowheads="1"/>
            </p:cNvSpPr>
            <p:nvPr/>
          </p:nvSpPr>
          <p:spPr bwMode="auto">
            <a:xfrm>
              <a:off x="671219" y="4716141"/>
              <a:ext cx="4750382" cy="199780"/>
            </a:xfrm>
            <a:prstGeom prst="rect">
              <a:avLst/>
            </a:prstGeom>
            <a:solidFill>
              <a:srgbClr val="FFFFFF"/>
            </a:solidFill>
            <a:ln w="9525">
              <a:noFill/>
              <a:miter lim="800000"/>
              <a:headEnd/>
              <a:tailEnd/>
            </a:ln>
          </p:spPr>
          <p:txBody>
            <a:bodyPr rot="0" vert="horz" wrap="square" lIns="43720" tIns="21860" rIns="43720" bIns="21860" anchor="t" anchorCtr="0">
              <a:spAutoFit/>
            </a:bodyPr>
            <a:lstStyle/>
            <a:p>
              <a:pPr algn="ctr">
                <a:lnSpc>
                  <a:spcPct val="107000"/>
                </a:lnSpc>
              </a:pPr>
              <a:r>
                <a:rPr lang="en-US" sz="670" dirty="0">
                  <a:latin typeface="Calibri" panose="020F0502020204030204" pitchFamily="34" charset="0"/>
                  <a:ea typeface="Calibri" panose="020F0502020204030204" pitchFamily="34" charset="0"/>
                  <a:cs typeface="Times New Roman" panose="02020603050405020304" pitchFamily="18" charset="0"/>
                </a:rPr>
                <a:t>3D-RST is supported by the NSF under grant number #DRL-2101383</a:t>
              </a:r>
            </a:p>
          </p:txBody>
        </p:sp>
        <p:pic>
          <p:nvPicPr>
            <p:cNvPr id="6" name="Picture 5" descr="A picture containing text, clipart&#10;&#10;Description automatically generated">
              <a:hlinkClick r:id="rId2"/>
              <a:extLst>
                <a:ext uri="{FF2B5EF4-FFF2-40B4-BE49-F238E27FC236}">
                  <a16:creationId xmlns:a16="http://schemas.microsoft.com/office/drawing/2014/main" id="{3E40D356-E546-DB4B-FCD0-FC399D190A7E}"/>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714395" y="4928615"/>
              <a:ext cx="664029" cy="232410"/>
            </a:xfrm>
            <a:prstGeom prst="rect">
              <a:avLst/>
            </a:prstGeom>
            <a:noFill/>
            <a:ln>
              <a:noFill/>
            </a:ln>
          </p:spPr>
        </p:pic>
      </p:grpSp>
      <p:pic>
        <p:nvPicPr>
          <p:cNvPr id="19" name="Picture 18" descr="Logo&#10;&#10;Description automatically generated">
            <a:hlinkClick r:id="rId4"/>
            <a:extLst>
              <a:ext uri="{FF2B5EF4-FFF2-40B4-BE49-F238E27FC236}">
                <a16:creationId xmlns:a16="http://schemas.microsoft.com/office/drawing/2014/main" id="{5B3888CB-E9F6-2E0A-8627-3AABF23BEB2D}"/>
              </a:ext>
            </a:extLst>
          </p:cNvPr>
          <p:cNvPicPr>
            <a:picLocks noChangeAspect="1"/>
          </p:cNvPicPr>
          <p:nvPr/>
        </p:nvPicPr>
        <p:blipFill>
          <a:blip r:embed="rId5"/>
          <a:stretch>
            <a:fillRect/>
          </a:stretch>
        </p:blipFill>
        <p:spPr>
          <a:xfrm>
            <a:off x="2932510" y="932260"/>
            <a:ext cx="3278981" cy="3278981"/>
          </a:xfrm>
          <a:prstGeom prst="rect">
            <a:avLst/>
          </a:prstGeom>
        </p:spPr>
      </p:pic>
    </p:spTree>
    <p:extLst>
      <p:ext uri="{BB962C8B-B14F-4D97-AF65-F5344CB8AC3E}">
        <p14:creationId xmlns:p14="http://schemas.microsoft.com/office/powerpoint/2010/main" val="3116038533"/>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311</Words>
  <Application>Microsoft Office PowerPoint</Application>
  <PresentationFormat>On-screen Show (16:9)</PresentationFormat>
  <Paragraphs>18</Paragraphs>
  <Slides>8</Slides>
  <Notes>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Arial</vt:lpstr>
      <vt:lpstr>Times New Roman</vt:lpstr>
      <vt:lpstr>Lobster</vt:lpstr>
      <vt:lpstr>Pacifico</vt:lpstr>
      <vt:lpstr>Calibri</vt:lpstr>
      <vt:lpstr>Simple Light</vt:lpstr>
      <vt:lpstr>PowerPoint Presentation</vt:lpstr>
      <vt:lpstr>About…</vt:lpstr>
      <vt:lpstr>Facts about Otter Creek Reservoir…</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Michelle Hudson</cp:lastModifiedBy>
  <cp:revision>2</cp:revision>
  <dcterms:modified xsi:type="dcterms:W3CDTF">2023-02-04T01:48:36Z</dcterms:modified>
</cp:coreProperties>
</file>